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9" r:id="rId2"/>
    <p:sldId id="303" r:id="rId3"/>
    <p:sldId id="302" r:id="rId4"/>
    <p:sldId id="555" r:id="rId5"/>
    <p:sldId id="556" r:id="rId6"/>
    <p:sldId id="557" r:id="rId7"/>
    <p:sldId id="558" r:id="rId8"/>
    <p:sldId id="559" r:id="rId9"/>
    <p:sldId id="560" r:id="rId10"/>
    <p:sldId id="561"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8C1"/>
    <a:srgbClr val="005FAF"/>
    <a:srgbClr val="0D688C"/>
    <a:srgbClr val="333399"/>
    <a:srgbClr val="1341A1"/>
    <a:srgbClr val="0000FF"/>
    <a:srgbClr val="FF0000"/>
    <a:srgbClr val="0077D4"/>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8" d="100"/>
          <a:sy n="108" d="100"/>
        </p:scale>
        <p:origin x="90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06/01/2022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4451278"/>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1000">
                <a:solidFill>
                  <a:schemeClr val="bg1"/>
                </a:solidFill>
              </a:defRPr>
            </a:lvl1pPr>
          </a:lstStyle>
          <a:p>
            <a:fld id="{7CF807EE-CD1D-4590-8BC8-3307D96355C9}" type="slidenum">
              <a:rPr lang="fr-FR" smtClean="0"/>
              <a:pPr/>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Titre 1"/>
          <p:cNvSpPr>
            <a:spLocks noGrp="1"/>
          </p:cNvSpPr>
          <p:nvPr>
            <p:ph type="title"/>
          </p:nvPr>
        </p:nvSpPr>
        <p:spPr>
          <a:xfrm>
            <a:off x="2198670" y="274638"/>
            <a:ext cx="6488130" cy="978809"/>
          </a:xfrm>
        </p:spPr>
        <p:txBody>
          <a:bodyPr/>
          <a:lstStyle>
            <a:lvl1pPr algn="l">
              <a:defRPr sz="2200">
                <a:solidFill>
                  <a:srgbClr val="0077D4"/>
                </a:solidFill>
              </a:defRPr>
            </a:lvl1pPr>
          </a:lstStyle>
          <a:p>
            <a:r>
              <a:rPr lang="fr-FR" dirty="0"/>
              <a:t>Modifiez le style du titre</a:t>
            </a:r>
          </a:p>
        </p:txBody>
      </p:sp>
    </p:spTree>
    <p:extLst>
      <p:ext uri="{BB962C8B-B14F-4D97-AF65-F5344CB8AC3E}">
        <p14:creationId xmlns:p14="http://schemas.microsoft.com/office/powerpoint/2010/main" val="30476531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FF0000"/>
                </a:solidFill>
              </a:defRPr>
            </a:lvl1pPr>
          </a:lstStyle>
          <a:p>
            <a:r>
              <a:rPr lang="fr-FR" dirty="0"/>
              <a:t>Modifiez le style du titre</a:t>
            </a:r>
            <a:endParaRPr lang="en-US" dirty="0"/>
          </a:p>
        </p:txBody>
      </p:sp>
      <p:sp>
        <p:nvSpPr>
          <p:cNvPr id="7" name="Content Placeholder 2"/>
          <p:cNvSpPr>
            <a:spLocks noGrp="1"/>
          </p:cNvSpPr>
          <p:nvPr>
            <p:ph idx="1"/>
          </p:nvPr>
        </p:nvSpPr>
        <p:spPr>
          <a:xfrm>
            <a:off x="457200" y="1600201"/>
            <a:ext cx="8229600" cy="4389633"/>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06/01/2022</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793412" y="1706880"/>
            <a:ext cx="8176846" cy="1722120"/>
          </a:xfrm>
        </p:spPr>
        <p:txBody>
          <a:bodyPr>
            <a:normAutofit/>
          </a:bodyPr>
          <a:lstStyle/>
          <a:p>
            <a:pPr>
              <a:spcBef>
                <a:spcPts val="2400"/>
              </a:spcBef>
            </a:pPr>
            <a:r>
              <a:rPr lang="fr-FR" sz="3200" dirty="0"/>
              <a:t>Révision des VMPO</a:t>
            </a:r>
            <a:br>
              <a:rPr lang="fr-FR" sz="3200" dirty="0"/>
            </a:br>
            <a:r>
              <a:rPr lang="fr-FR" sz="3200" dirty="0"/>
              <a:t>Point d'avancement</a:t>
            </a:r>
            <a:br>
              <a:rPr lang="fr-FR" sz="3200" dirty="0"/>
            </a:br>
            <a:r>
              <a:rPr lang="fr-FR" sz="3200" dirty="0"/>
              <a:t>Réflexions sur l'Oligocène centre</a:t>
            </a:r>
          </a:p>
        </p:txBody>
      </p:sp>
      <p:sp>
        <p:nvSpPr>
          <p:cNvPr id="6" name="Sous-titre 5"/>
          <p:cNvSpPr>
            <a:spLocks noGrp="1"/>
          </p:cNvSpPr>
          <p:nvPr>
            <p:ph type="subTitle" idx="1"/>
          </p:nvPr>
        </p:nvSpPr>
        <p:spPr/>
        <p:txBody>
          <a:bodyPr/>
          <a:lstStyle/>
          <a:p>
            <a:r>
              <a:rPr lang="fr-FR" dirty="0"/>
              <a:t>Commission locale de l'eau</a:t>
            </a:r>
          </a:p>
          <a:p>
            <a:r>
              <a:rPr lang="fr-FR" dirty="0"/>
              <a:t>Réunion du 10 janvier 2022</a:t>
            </a:r>
          </a:p>
        </p:txBody>
      </p:sp>
      <p:sp>
        <p:nvSpPr>
          <p:cNvPr id="4" name="Espace réservé du numéro de diapositive 3"/>
          <p:cNvSpPr>
            <a:spLocks noGrp="1"/>
          </p:cNvSpPr>
          <p:nvPr>
            <p:ph type="sldNum" sz="quarter" idx="4294967295"/>
          </p:nvPr>
        </p:nvSpPr>
        <p:spPr>
          <a:xfrm>
            <a:off x="0" y="6356350"/>
            <a:ext cx="609600" cy="365125"/>
          </a:xfrm>
        </p:spPr>
        <p:txBody>
          <a:bodyPr/>
          <a:lstStyle/>
          <a:p>
            <a:fld id="{7CF807EE-CD1D-4590-8BC8-3307D96355C9}" type="slidenum">
              <a:rPr lang="fr-FR" smtClean="0"/>
              <a:t>1</a:t>
            </a:fld>
            <a:endParaRPr lang="fr-FR" dirty="0"/>
          </a:p>
        </p:txBody>
      </p:sp>
    </p:spTree>
    <p:extLst>
      <p:ext uri="{BB962C8B-B14F-4D97-AF65-F5344CB8AC3E}">
        <p14:creationId xmlns:p14="http://schemas.microsoft.com/office/powerpoint/2010/main" val="128791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2</a:t>
            </a:fld>
            <a:endParaRPr lang="fr-FR" dirty="0"/>
          </a:p>
        </p:txBody>
      </p:sp>
      <p:pic>
        <p:nvPicPr>
          <p:cNvPr id="18" name="Image 17">
            <a:extLst>
              <a:ext uri="{FF2B5EF4-FFF2-40B4-BE49-F238E27FC236}">
                <a16:creationId xmlns:a16="http://schemas.microsoft.com/office/drawing/2014/main" id="{CC6BC4C2-5A50-4C1B-9E36-D7DDBE6F19B0}"/>
              </a:ext>
            </a:extLst>
          </p:cNvPr>
          <p:cNvPicPr>
            <a:picLocks noChangeAspect="1"/>
          </p:cNvPicPr>
          <p:nvPr/>
        </p:nvPicPr>
        <p:blipFill>
          <a:blip r:embed="rId2"/>
          <a:stretch>
            <a:fillRect/>
          </a:stretch>
        </p:blipFill>
        <p:spPr>
          <a:xfrm>
            <a:off x="4743814" y="1185836"/>
            <a:ext cx="4320000" cy="2823307"/>
          </a:xfrm>
          <a:prstGeom prst="rect">
            <a:avLst/>
          </a:prstGeom>
        </p:spPr>
      </p:pic>
      <p:sp>
        <p:nvSpPr>
          <p:cNvPr id="4" name="Titre 3"/>
          <p:cNvSpPr>
            <a:spLocks noGrp="1"/>
          </p:cNvSpPr>
          <p:nvPr>
            <p:ph type="title"/>
          </p:nvPr>
        </p:nvSpPr>
        <p:spPr/>
        <p:txBody>
          <a:bodyPr>
            <a:noAutofit/>
          </a:bodyPr>
          <a:lstStyle/>
          <a:p>
            <a:pPr algn="ctr"/>
            <a:r>
              <a:rPr lang="fr-FR" sz="2400" dirty="0"/>
              <a:t>Révision des VMPO : rappel des motifs</a:t>
            </a:r>
          </a:p>
        </p:txBody>
      </p:sp>
      <p:grpSp>
        <p:nvGrpSpPr>
          <p:cNvPr id="21" name="Groupe 20">
            <a:extLst>
              <a:ext uri="{FF2B5EF4-FFF2-40B4-BE49-F238E27FC236}">
                <a16:creationId xmlns:a16="http://schemas.microsoft.com/office/drawing/2014/main" id="{A271E81C-7FAD-4974-A314-A75BAB2340A3}"/>
              </a:ext>
            </a:extLst>
          </p:cNvPr>
          <p:cNvGrpSpPr/>
          <p:nvPr/>
        </p:nvGrpSpPr>
        <p:grpSpPr>
          <a:xfrm>
            <a:off x="123252" y="1192032"/>
            <a:ext cx="4320000" cy="2823307"/>
            <a:chOff x="123252" y="1443702"/>
            <a:chExt cx="4320000" cy="2823307"/>
          </a:xfrm>
        </p:grpSpPr>
        <p:pic>
          <p:nvPicPr>
            <p:cNvPr id="13" name="Image 12">
              <a:extLst>
                <a:ext uri="{FF2B5EF4-FFF2-40B4-BE49-F238E27FC236}">
                  <a16:creationId xmlns:a16="http://schemas.microsoft.com/office/drawing/2014/main" id="{4CFCF6D6-369E-4EC2-AD1E-46DFDAF85467}"/>
                </a:ext>
              </a:extLst>
            </p:cNvPr>
            <p:cNvPicPr>
              <a:picLocks noChangeAspect="1"/>
            </p:cNvPicPr>
            <p:nvPr/>
          </p:nvPicPr>
          <p:blipFill>
            <a:blip r:embed="rId3"/>
            <a:stretch>
              <a:fillRect/>
            </a:stretch>
          </p:blipFill>
          <p:spPr>
            <a:xfrm>
              <a:off x="123252" y="1443702"/>
              <a:ext cx="4320000" cy="2823307"/>
            </a:xfrm>
            <a:prstGeom prst="rect">
              <a:avLst/>
            </a:prstGeom>
          </p:spPr>
        </p:pic>
        <p:cxnSp>
          <p:nvCxnSpPr>
            <p:cNvPr id="15" name="Connecteur droit avec flèche 14">
              <a:extLst>
                <a:ext uri="{FF2B5EF4-FFF2-40B4-BE49-F238E27FC236}">
                  <a16:creationId xmlns:a16="http://schemas.microsoft.com/office/drawing/2014/main" id="{E39E877D-54C3-4B7A-AF4A-99FE0F477E26}"/>
                </a:ext>
              </a:extLst>
            </p:cNvPr>
            <p:cNvCxnSpPr/>
            <p:nvPr/>
          </p:nvCxnSpPr>
          <p:spPr>
            <a:xfrm flipV="1">
              <a:off x="4194495" y="2013359"/>
              <a:ext cx="0" cy="1040234"/>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6" name="ZoneTexte 15">
              <a:extLst>
                <a:ext uri="{FF2B5EF4-FFF2-40B4-BE49-F238E27FC236}">
                  <a16:creationId xmlns:a16="http://schemas.microsoft.com/office/drawing/2014/main" id="{0736FD2E-1B85-4EF9-BB0B-A9C064BAE8D4}"/>
                </a:ext>
              </a:extLst>
            </p:cNvPr>
            <p:cNvSpPr txBox="1"/>
            <p:nvPr/>
          </p:nvSpPr>
          <p:spPr>
            <a:xfrm>
              <a:off x="2583814" y="2424419"/>
              <a:ext cx="1610681" cy="369332"/>
            </a:xfrm>
            <a:prstGeom prst="rect">
              <a:avLst/>
            </a:prstGeom>
            <a:noFill/>
          </p:spPr>
          <p:txBody>
            <a:bodyPr wrap="square" rtlCol="0">
              <a:spAutoFit/>
            </a:bodyPr>
            <a:lstStyle/>
            <a:p>
              <a:r>
                <a:rPr lang="fr-FR" dirty="0"/>
                <a:t>+ 10 M m</a:t>
              </a:r>
              <a:r>
                <a:rPr lang="fr-FR" baseline="30000" dirty="0"/>
                <a:t>3</a:t>
              </a:r>
              <a:r>
                <a:rPr lang="fr-FR" dirty="0"/>
                <a:t>/an</a:t>
              </a:r>
            </a:p>
          </p:txBody>
        </p:sp>
      </p:grpSp>
      <p:pic>
        <p:nvPicPr>
          <p:cNvPr id="20" name="Image 19">
            <a:extLst>
              <a:ext uri="{FF2B5EF4-FFF2-40B4-BE49-F238E27FC236}">
                <a16:creationId xmlns:a16="http://schemas.microsoft.com/office/drawing/2014/main" id="{22144A51-6E2F-49B1-8856-C8C37ED2A5A2}"/>
              </a:ext>
            </a:extLst>
          </p:cNvPr>
          <p:cNvPicPr>
            <a:picLocks noChangeAspect="1"/>
          </p:cNvPicPr>
          <p:nvPr/>
        </p:nvPicPr>
        <p:blipFill>
          <a:blip r:embed="rId4"/>
          <a:stretch>
            <a:fillRect/>
          </a:stretch>
        </p:blipFill>
        <p:spPr>
          <a:xfrm>
            <a:off x="2283252" y="4034310"/>
            <a:ext cx="4320000" cy="2823307"/>
          </a:xfrm>
          <a:prstGeom prst="rect">
            <a:avLst/>
          </a:prstGeom>
        </p:spPr>
      </p:pic>
    </p:spTree>
    <p:extLst>
      <p:ext uri="{BB962C8B-B14F-4D97-AF65-F5344CB8AC3E}">
        <p14:creationId xmlns:p14="http://schemas.microsoft.com/office/powerpoint/2010/main" val="2403961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6422" y="3518071"/>
            <a:ext cx="8612777" cy="1275019"/>
          </a:xfrm>
        </p:spPr>
        <p:txBody>
          <a:bodyPr>
            <a:noAutofit/>
          </a:bodyPr>
          <a:lstStyle/>
          <a:p>
            <a:pPr marL="0" indent="0">
              <a:buNone/>
            </a:pPr>
            <a:r>
              <a:rPr lang="fr-FR" dirty="0"/>
              <a:t>Les valeurs des VMPO sont arrêtées après :</a:t>
            </a:r>
          </a:p>
          <a:p>
            <a:pPr lvl="0">
              <a:buClr>
                <a:schemeClr val="accent6">
                  <a:lumMod val="75000"/>
                </a:schemeClr>
              </a:buClr>
            </a:pPr>
            <a:r>
              <a:rPr lang="fr-FR" dirty="0"/>
              <a:t>simulation d’un scénario de prélèvement (compte tenu de la dynamique des nappes captives, le scénario doit préciser non seulement les débits prélevés mais aussi, et avec précision, la localisation des prélèvements) ;</a:t>
            </a:r>
          </a:p>
          <a:p>
            <a:pPr lvl="0">
              <a:buClr>
                <a:schemeClr val="accent6">
                  <a:lumMod val="75000"/>
                </a:schemeClr>
              </a:buClr>
            </a:pPr>
            <a:r>
              <a:rPr lang="fr-FR" dirty="0"/>
              <a:t>examen des variations de réserve induites ;</a:t>
            </a:r>
          </a:p>
          <a:p>
            <a:pPr lvl="0">
              <a:buClr>
                <a:schemeClr val="accent6">
                  <a:lumMod val="75000"/>
                </a:schemeClr>
              </a:buClr>
            </a:pPr>
            <a:r>
              <a:rPr lang="fr-FR" dirty="0"/>
              <a:t>jugement à dire d’expert (groupe d'experts hydrogéologues auprès de la CLE) de l'acceptabilité de ces variations.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3</a:t>
            </a:fld>
            <a:endParaRPr lang="fr-FR" dirty="0"/>
          </a:p>
        </p:txBody>
      </p:sp>
      <p:sp>
        <p:nvSpPr>
          <p:cNvPr id="4" name="Titre 3"/>
          <p:cNvSpPr>
            <a:spLocks noGrp="1"/>
          </p:cNvSpPr>
          <p:nvPr>
            <p:ph type="title"/>
          </p:nvPr>
        </p:nvSpPr>
        <p:spPr/>
        <p:txBody>
          <a:bodyPr>
            <a:normAutofit/>
          </a:bodyPr>
          <a:lstStyle/>
          <a:p>
            <a:pPr algn="ctr"/>
            <a:r>
              <a:rPr lang="fr-FR" sz="2800" dirty="0"/>
              <a:t>Caractère révisable des VMPO</a:t>
            </a:r>
            <a:br>
              <a:rPr lang="fr-FR" sz="2800" dirty="0"/>
            </a:br>
            <a:r>
              <a:rPr lang="fr-FR" sz="2800" dirty="0"/>
              <a:t>Modalités de fixation</a:t>
            </a:r>
          </a:p>
        </p:txBody>
      </p:sp>
      <p:pic>
        <p:nvPicPr>
          <p:cNvPr id="8" name="Image 7">
            <a:extLst>
              <a:ext uri="{FF2B5EF4-FFF2-40B4-BE49-F238E27FC236}">
                <a16:creationId xmlns:a16="http://schemas.microsoft.com/office/drawing/2014/main" id="{8692AD51-8CD7-47D6-9CC7-5517A5462356}"/>
              </a:ext>
            </a:extLst>
          </p:cNvPr>
          <p:cNvPicPr>
            <a:picLocks noChangeAspect="1"/>
          </p:cNvPicPr>
          <p:nvPr/>
        </p:nvPicPr>
        <p:blipFill>
          <a:blip r:embed="rId2"/>
          <a:stretch>
            <a:fillRect/>
          </a:stretch>
        </p:blipFill>
        <p:spPr>
          <a:xfrm>
            <a:off x="348342" y="1510967"/>
            <a:ext cx="8490857" cy="1718861"/>
          </a:xfrm>
          <a:prstGeom prst="rect">
            <a:avLst/>
          </a:prstGeom>
          <a:ln w="38100">
            <a:solidFill>
              <a:schemeClr val="accent6">
                <a:lumMod val="75000"/>
              </a:schemeClr>
            </a:solidFill>
          </a:ln>
        </p:spPr>
      </p:pic>
      <p:sp>
        <p:nvSpPr>
          <p:cNvPr id="11" name="Espace réservé du contenu 1">
            <a:extLst>
              <a:ext uri="{FF2B5EF4-FFF2-40B4-BE49-F238E27FC236}">
                <a16:creationId xmlns:a16="http://schemas.microsoft.com/office/drawing/2014/main" id="{CE395E93-E697-4274-975E-3CDB590CF3BB}"/>
              </a:ext>
            </a:extLst>
          </p:cNvPr>
          <p:cNvSpPr txBox="1">
            <a:spLocks/>
          </p:cNvSpPr>
          <p:nvPr/>
        </p:nvSpPr>
        <p:spPr>
          <a:xfrm rot="1033973">
            <a:off x="5805567" y="2369578"/>
            <a:ext cx="2998797" cy="395639"/>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page 11 du PAGD (tome 2)</a:t>
            </a:r>
          </a:p>
        </p:txBody>
      </p:sp>
    </p:spTree>
    <p:extLst>
      <p:ext uri="{BB962C8B-B14F-4D97-AF65-F5344CB8AC3E}">
        <p14:creationId xmlns:p14="http://schemas.microsoft.com/office/powerpoint/2010/main" val="318182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2B663FB-6B66-4B65-B9B9-F831B2A22768}"/>
              </a:ext>
            </a:extLst>
          </p:cNvPr>
          <p:cNvPicPr>
            <a:picLocks noChangeAspect="1"/>
          </p:cNvPicPr>
          <p:nvPr/>
        </p:nvPicPr>
        <p:blipFill>
          <a:blip r:embed="rId2"/>
          <a:stretch>
            <a:fillRect/>
          </a:stretch>
        </p:blipFill>
        <p:spPr>
          <a:xfrm rot="21021260">
            <a:off x="438547" y="2661197"/>
            <a:ext cx="2926081" cy="1326599"/>
          </a:xfrm>
          <a:prstGeom prst="rect">
            <a:avLst/>
          </a:prstGeom>
        </p:spPr>
      </p:pic>
      <p:pic>
        <p:nvPicPr>
          <p:cNvPr id="8" name="Image 7">
            <a:extLst>
              <a:ext uri="{FF2B5EF4-FFF2-40B4-BE49-F238E27FC236}">
                <a16:creationId xmlns:a16="http://schemas.microsoft.com/office/drawing/2014/main" id="{E94C6D80-DFB8-494B-9826-B4016E1A7CF2}"/>
              </a:ext>
            </a:extLst>
          </p:cNvPr>
          <p:cNvPicPr>
            <a:picLocks noChangeAspect="1"/>
          </p:cNvPicPr>
          <p:nvPr/>
        </p:nvPicPr>
        <p:blipFill>
          <a:blip r:embed="rId3"/>
          <a:stretch>
            <a:fillRect/>
          </a:stretch>
        </p:blipFill>
        <p:spPr>
          <a:xfrm>
            <a:off x="2261071" y="2325432"/>
            <a:ext cx="2235055" cy="3266270"/>
          </a:xfrm>
          <a:prstGeom prst="rect">
            <a:avLst/>
          </a:prstGeom>
        </p:spPr>
      </p:pic>
      <p:pic>
        <p:nvPicPr>
          <p:cNvPr id="10" name="Image 9">
            <a:extLst>
              <a:ext uri="{FF2B5EF4-FFF2-40B4-BE49-F238E27FC236}">
                <a16:creationId xmlns:a16="http://schemas.microsoft.com/office/drawing/2014/main" id="{E00B33CA-5A8A-4B01-88E7-89CD589B677D}"/>
              </a:ext>
            </a:extLst>
          </p:cNvPr>
          <p:cNvPicPr>
            <a:picLocks noChangeAspect="1"/>
          </p:cNvPicPr>
          <p:nvPr/>
        </p:nvPicPr>
        <p:blipFill>
          <a:blip r:embed="rId4"/>
          <a:stretch>
            <a:fillRect/>
          </a:stretch>
        </p:blipFill>
        <p:spPr>
          <a:xfrm rot="1241413">
            <a:off x="958884" y="4103105"/>
            <a:ext cx="2467429" cy="1479801"/>
          </a:xfrm>
          <a:prstGeom prst="rect">
            <a:avLst/>
          </a:prstGeom>
        </p:spPr>
      </p:pic>
      <p:sp>
        <p:nvSpPr>
          <p:cNvPr id="3" name="Espace réservé du numéro de diapositive 2"/>
          <p:cNvSpPr>
            <a:spLocks noGrp="1"/>
          </p:cNvSpPr>
          <p:nvPr>
            <p:ph type="sldNum" sz="quarter" idx="12"/>
          </p:nvPr>
        </p:nvSpPr>
        <p:spPr/>
        <p:txBody>
          <a:bodyPr/>
          <a:lstStyle/>
          <a:p>
            <a:fld id="{7CF807EE-CD1D-4590-8BC8-3307D96355C9}" type="slidenum">
              <a:rPr lang="fr-FR" smtClean="0"/>
              <a:pPr/>
              <a:t>4</a:t>
            </a:fld>
            <a:endParaRPr lang="fr-FR" dirty="0"/>
          </a:p>
        </p:txBody>
      </p:sp>
      <p:sp>
        <p:nvSpPr>
          <p:cNvPr id="4" name="Titre 3"/>
          <p:cNvSpPr>
            <a:spLocks noGrp="1"/>
          </p:cNvSpPr>
          <p:nvPr>
            <p:ph type="title"/>
          </p:nvPr>
        </p:nvSpPr>
        <p:spPr/>
        <p:txBody>
          <a:bodyPr>
            <a:normAutofit/>
          </a:bodyPr>
          <a:lstStyle/>
          <a:p>
            <a:pPr algn="ctr"/>
            <a:r>
              <a:rPr lang="fr-FR" sz="3600" dirty="0"/>
              <a:t>Modalités pratiques</a:t>
            </a:r>
          </a:p>
        </p:txBody>
      </p:sp>
      <p:sp>
        <p:nvSpPr>
          <p:cNvPr id="5" name="ZoneTexte 4">
            <a:extLst>
              <a:ext uri="{FF2B5EF4-FFF2-40B4-BE49-F238E27FC236}">
                <a16:creationId xmlns:a16="http://schemas.microsoft.com/office/drawing/2014/main" id="{D1C9E9CA-A5FD-4667-9ABC-8C1D38CFD358}"/>
              </a:ext>
            </a:extLst>
          </p:cNvPr>
          <p:cNvSpPr txBox="1"/>
          <p:nvPr/>
        </p:nvSpPr>
        <p:spPr>
          <a:xfrm>
            <a:off x="5965371" y="3074126"/>
            <a:ext cx="2830538" cy="1200329"/>
          </a:xfrm>
          <a:prstGeom prst="rect">
            <a:avLst/>
          </a:prstGeom>
          <a:solidFill>
            <a:schemeClr val="accent6">
              <a:lumMod val="60000"/>
              <a:lumOff val="40000"/>
            </a:schemeClr>
          </a:solidFill>
        </p:spPr>
        <p:txBody>
          <a:bodyPr wrap="square" rtlCol="0">
            <a:spAutoFit/>
          </a:bodyPr>
          <a:lstStyle/>
          <a:p>
            <a:pPr algn="ctr"/>
            <a:r>
              <a:rPr lang="fr-FR" dirty="0">
                <a:solidFill>
                  <a:srgbClr val="333399"/>
                </a:solidFill>
              </a:rPr>
              <a:t>Propositions à dire d'experts sur la base d'une approche itérative par "essais-erreurs"</a:t>
            </a:r>
          </a:p>
        </p:txBody>
      </p:sp>
      <p:sp>
        <p:nvSpPr>
          <p:cNvPr id="7" name="Forme libre : forme 6">
            <a:extLst>
              <a:ext uri="{FF2B5EF4-FFF2-40B4-BE49-F238E27FC236}">
                <a16:creationId xmlns:a16="http://schemas.microsoft.com/office/drawing/2014/main" id="{70345DD0-32A8-42B8-B30E-07329E099CB8}"/>
              </a:ext>
            </a:extLst>
          </p:cNvPr>
          <p:cNvSpPr/>
          <p:nvPr/>
        </p:nvSpPr>
        <p:spPr>
          <a:xfrm>
            <a:off x="7541623" y="4275909"/>
            <a:ext cx="1331512" cy="1949023"/>
          </a:xfrm>
          <a:custGeom>
            <a:avLst/>
            <a:gdLst>
              <a:gd name="connsiteX0" fmla="*/ 0 w 1331512"/>
              <a:gd name="connsiteY0" fmla="*/ 1550125 h 1949023"/>
              <a:gd name="connsiteX1" fmla="*/ 1288868 w 1331512"/>
              <a:gd name="connsiteY1" fmla="*/ 1846217 h 1949023"/>
              <a:gd name="connsiteX2" fmla="*/ 896983 w 1331512"/>
              <a:gd name="connsiteY2" fmla="*/ 0 h 1949023"/>
            </a:gdLst>
            <a:ahLst/>
            <a:cxnLst>
              <a:cxn ang="0">
                <a:pos x="connsiteX0" y="connsiteY0"/>
              </a:cxn>
              <a:cxn ang="0">
                <a:pos x="connsiteX1" y="connsiteY1"/>
              </a:cxn>
              <a:cxn ang="0">
                <a:pos x="connsiteX2" y="connsiteY2"/>
              </a:cxn>
            </a:cxnLst>
            <a:rect l="l" t="t" r="r" b="b"/>
            <a:pathLst>
              <a:path w="1331512" h="1949023">
                <a:moveTo>
                  <a:pt x="0" y="1550125"/>
                </a:moveTo>
                <a:cubicBezTo>
                  <a:pt x="569685" y="1827348"/>
                  <a:pt x="1139371" y="2104571"/>
                  <a:pt x="1288868" y="1846217"/>
                </a:cubicBezTo>
                <a:cubicBezTo>
                  <a:pt x="1438365" y="1587863"/>
                  <a:pt x="1167674" y="793931"/>
                  <a:pt x="896983" y="0"/>
                </a:cubicBezTo>
              </a:path>
            </a:pathLst>
          </a:custGeom>
          <a:noFill/>
          <a:ln w="44450">
            <a:solidFill>
              <a:schemeClr val="accent6">
                <a:lumMod val="75000"/>
              </a:schemeClr>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Forme libre : forme 8">
            <a:extLst>
              <a:ext uri="{FF2B5EF4-FFF2-40B4-BE49-F238E27FC236}">
                <a16:creationId xmlns:a16="http://schemas.microsoft.com/office/drawing/2014/main" id="{FD512CE7-5966-42A9-935A-EA78E554392E}"/>
              </a:ext>
            </a:extLst>
          </p:cNvPr>
          <p:cNvSpPr/>
          <p:nvPr/>
        </p:nvSpPr>
        <p:spPr>
          <a:xfrm>
            <a:off x="4267200" y="2055223"/>
            <a:ext cx="3805646" cy="1010194"/>
          </a:xfrm>
          <a:custGeom>
            <a:avLst/>
            <a:gdLst>
              <a:gd name="connsiteX0" fmla="*/ 3805646 w 3805646"/>
              <a:gd name="connsiteY0" fmla="*/ 1010194 h 1010194"/>
              <a:gd name="connsiteX1" fmla="*/ 2899954 w 3805646"/>
              <a:gd name="connsiteY1" fmla="*/ 339634 h 1010194"/>
              <a:gd name="connsiteX2" fmla="*/ 0 w 3805646"/>
              <a:gd name="connsiteY2" fmla="*/ 0 h 1010194"/>
            </a:gdLst>
            <a:ahLst/>
            <a:cxnLst>
              <a:cxn ang="0">
                <a:pos x="connsiteX0" y="connsiteY0"/>
              </a:cxn>
              <a:cxn ang="0">
                <a:pos x="connsiteX1" y="connsiteY1"/>
              </a:cxn>
              <a:cxn ang="0">
                <a:pos x="connsiteX2" y="connsiteY2"/>
              </a:cxn>
            </a:cxnLst>
            <a:rect l="l" t="t" r="r" b="b"/>
            <a:pathLst>
              <a:path w="3805646" h="1010194">
                <a:moveTo>
                  <a:pt x="3805646" y="1010194"/>
                </a:moveTo>
                <a:cubicBezTo>
                  <a:pt x="3669937" y="759097"/>
                  <a:pt x="3534228" y="508000"/>
                  <a:pt x="2899954" y="339634"/>
                </a:cubicBezTo>
                <a:cubicBezTo>
                  <a:pt x="2265680" y="171268"/>
                  <a:pt x="1132840" y="85634"/>
                  <a:pt x="0" y="0"/>
                </a:cubicBezTo>
              </a:path>
            </a:pathLst>
          </a:custGeom>
          <a:noFill/>
          <a:ln w="38100">
            <a:solidFill>
              <a:schemeClr val="accent6">
                <a:lumMod val="75000"/>
              </a:schemeClr>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223920" y="1376198"/>
            <a:ext cx="8764632" cy="4840819"/>
          </a:xfrm>
        </p:spPr>
        <p:txBody>
          <a:bodyPr>
            <a:noAutofit/>
          </a:bodyPr>
          <a:lstStyle/>
          <a:p>
            <a:pPr marL="0" indent="0">
              <a:spcBef>
                <a:spcPts val="2400"/>
              </a:spcBef>
              <a:buNone/>
            </a:pPr>
            <a:r>
              <a:rPr lang="fr-FR" sz="2400" dirty="0"/>
              <a:t>Propositions de valeurs pour les VMPO :</a:t>
            </a:r>
          </a:p>
          <a:p>
            <a:pPr marL="457200" indent="-457200">
              <a:spcBef>
                <a:spcPts val="600"/>
              </a:spcBef>
              <a:buClr>
                <a:schemeClr val="accent6">
                  <a:lumMod val="75000"/>
                </a:schemeClr>
              </a:buClr>
              <a:buFont typeface="+mj-lt"/>
              <a:buAutoNum type="arabicPeriod"/>
            </a:pPr>
            <a:r>
              <a:rPr lang="fr-FR" sz="2400" dirty="0"/>
              <a:t>construction scénarios</a:t>
            </a:r>
          </a:p>
          <a:p>
            <a:pPr marL="457200" indent="-457200">
              <a:spcBef>
                <a:spcPts val="600"/>
              </a:spcBef>
              <a:buClr>
                <a:schemeClr val="accent6">
                  <a:lumMod val="75000"/>
                </a:schemeClr>
              </a:buClr>
              <a:buFont typeface="+mj-lt"/>
              <a:buAutoNum type="arabicPeriod"/>
            </a:pPr>
            <a:r>
              <a:rPr lang="fr-FR" sz="2400" dirty="0"/>
              <a:t>simulations dans MONA (BRGM)</a:t>
            </a:r>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r>
              <a:rPr lang="fr-FR" sz="2400" dirty="0"/>
              <a:t>examen résultats par groupe d'experts hydrogéologues</a:t>
            </a:r>
          </a:p>
          <a:p>
            <a:pPr lvl="1">
              <a:spcBef>
                <a:spcPts val="0"/>
              </a:spcBef>
              <a:buClr>
                <a:schemeClr val="accent6">
                  <a:lumMod val="75000"/>
                </a:schemeClr>
              </a:buClr>
              <a:buFont typeface="Arial" panose="020B0604020202020204" pitchFamily="34" charset="0"/>
              <a:buChar char="•"/>
            </a:pPr>
            <a:endParaRPr lang="fr-FR" sz="1875" dirty="0"/>
          </a:p>
          <a:p>
            <a:pPr marL="0" indent="0">
              <a:spcBef>
                <a:spcPts val="0"/>
              </a:spcBef>
              <a:buClr>
                <a:schemeClr val="accent6">
                  <a:lumMod val="75000"/>
                </a:schemeClr>
              </a:buClr>
              <a:buNone/>
            </a:pPr>
            <a:r>
              <a:rPr lang="fr-FR" sz="2400" dirty="0"/>
              <a:t>			</a:t>
            </a:r>
            <a:r>
              <a:rPr lang="fr-FR" sz="2400" b="1" dirty="0">
                <a:solidFill>
                  <a:schemeClr val="accent6">
                    <a:lumMod val="75000"/>
                  </a:schemeClr>
                </a:solidFill>
              </a:rPr>
              <a:t>&gt;&gt;&gt; propositions à la CLE pour décision</a:t>
            </a:r>
          </a:p>
          <a:p>
            <a:pPr>
              <a:spcBef>
                <a:spcPts val="0"/>
              </a:spcBef>
              <a:buClr>
                <a:schemeClr val="accent6">
                  <a:lumMod val="75000"/>
                </a:schemeClr>
              </a:buClr>
              <a:buFont typeface="Wingdings" panose="05000000000000000000" pitchFamily="2" charset="2"/>
              <a:buChar char="q"/>
            </a:pPr>
            <a:endParaRPr lang="fr-FR" sz="2400" dirty="0"/>
          </a:p>
          <a:p>
            <a:pPr marL="0" indent="0">
              <a:spcBef>
                <a:spcPts val="0"/>
              </a:spcBef>
              <a:buClr>
                <a:schemeClr val="accent6">
                  <a:lumMod val="75000"/>
                </a:schemeClr>
              </a:buClr>
              <a:buNone/>
            </a:pPr>
            <a:r>
              <a:rPr lang="fr-FR" sz="2400" dirty="0"/>
              <a:t>	</a:t>
            </a:r>
          </a:p>
        </p:txBody>
      </p:sp>
    </p:spTree>
    <p:extLst>
      <p:ext uri="{BB962C8B-B14F-4D97-AF65-F5344CB8AC3E}">
        <p14:creationId xmlns:p14="http://schemas.microsoft.com/office/powerpoint/2010/main" val="19426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437157"/>
            <a:ext cx="8764632" cy="4840819"/>
          </a:xfrm>
        </p:spPr>
        <p:txBody>
          <a:bodyPr>
            <a:noAutofit/>
          </a:bodyPr>
          <a:lstStyle/>
          <a:p>
            <a:pPr marL="0" indent="0">
              <a:spcBef>
                <a:spcPts val="2400"/>
              </a:spcBef>
              <a:buNone/>
            </a:pPr>
            <a:r>
              <a:rPr lang="fr-FR" sz="2400" dirty="0">
                <a:solidFill>
                  <a:srgbClr val="005FAF"/>
                </a:solidFill>
              </a:rPr>
              <a:t>A fin 2021 :</a:t>
            </a:r>
          </a:p>
          <a:p>
            <a:pPr>
              <a:spcBef>
                <a:spcPts val="600"/>
              </a:spcBef>
              <a:buClr>
                <a:schemeClr val="accent6">
                  <a:lumMod val="75000"/>
                </a:schemeClr>
              </a:buClr>
              <a:buFont typeface="Wingdings" panose="05000000000000000000" pitchFamily="2" charset="2"/>
              <a:buChar char="§"/>
            </a:pPr>
            <a:r>
              <a:rPr lang="fr-FR" sz="2400" dirty="0">
                <a:solidFill>
                  <a:srgbClr val="005FAF"/>
                </a:solidFill>
              </a:rPr>
              <a:t>3 scénarios élaborés sur la base :</a:t>
            </a:r>
          </a:p>
          <a:p>
            <a:pPr lvl="1">
              <a:spcBef>
                <a:spcPts val="300"/>
              </a:spcBef>
              <a:buClr>
                <a:schemeClr val="accent6">
                  <a:lumMod val="75000"/>
                </a:schemeClr>
              </a:buClr>
              <a:buFont typeface="Arial" panose="020B0604020202020204" pitchFamily="34" charset="0"/>
              <a:buChar char="•"/>
            </a:pPr>
            <a:r>
              <a:rPr lang="fr-FR" sz="2200" dirty="0">
                <a:solidFill>
                  <a:srgbClr val="005FAF"/>
                </a:solidFill>
              </a:rPr>
              <a:t>d’hypothèses de prélèvement en Gironde :</a:t>
            </a:r>
          </a:p>
          <a:p>
            <a:pPr lvl="2">
              <a:spcBef>
                <a:spcPts val="0"/>
              </a:spcBef>
              <a:buClr>
                <a:schemeClr val="accent6">
                  <a:lumMod val="75000"/>
                </a:schemeClr>
              </a:buClr>
              <a:buFont typeface="Wingdings" panose="05000000000000000000" pitchFamily="2" charset="2"/>
              <a:buChar char="ü"/>
            </a:pPr>
            <a:r>
              <a:rPr lang="fr-FR" sz="2200" dirty="0">
                <a:solidFill>
                  <a:srgbClr val="005FAF"/>
                </a:solidFill>
              </a:rPr>
              <a:t>évolution démographique, de la consommation, des performances des réseaux</a:t>
            </a:r>
          </a:p>
          <a:p>
            <a:pPr lvl="2">
              <a:spcBef>
                <a:spcPts val="0"/>
              </a:spcBef>
              <a:buClr>
                <a:schemeClr val="accent6">
                  <a:lumMod val="75000"/>
                </a:schemeClr>
              </a:buClr>
              <a:buFont typeface="Wingdings" panose="05000000000000000000" pitchFamily="2" charset="2"/>
              <a:buChar char="ü"/>
            </a:pPr>
            <a:r>
              <a:rPr lang="fr-FR" sz="2200" dirty="0">
                <a:solidFill>
                  <a:srgbClr val="005FAF"/>
                </a:solidFill>
              </a:rPr>
              <a:t>répartition des prélèvements</a:t>
            </a:r>
          </a:p>
          <a:p>
            <a:pPr lvl="1">
              <a:spcBef>
                <a:spcPts val="300"/>
              </a:spcBef>
              <a:buClr>
                <a:schemeClr val="accent6">
                  <a:lumMod val="75000"/>
                </a:schemeClr>
              </a:buClr>
              <a:buFont typeface="Arial" panose="020B0604020202020204" pitchFamily="34" charset="0"/>
              <a:buChar char="•"/>
            </a:pPr>
            <a:r>
              <a:rPr lang="fr-FR" sz="2200" dirty="0">
                <a:solidFill>
                  <a:srgbClr val="005FAF"/>
                </a:solidFill>
              </a:rPr>
              <a:t>d’hypothèses de prélèvement hors Gironde</a:t>
            </a:r>
          </a:p>
          <a:p>
            <a:pPr lvl="1">
              <a:spcBef>
                <a:spcPts val="300"/>
              </a:spcBef>
              <a:buClr>
                <a:schemeClr val="accent6">
                  <a:lumMod val="75000"/>
                </a:schemeClr>
              </a:buClr>
              <a:buFont typeface="Arial" panose="020B0604020202020204" pitchFamily="34" charset="0"/>
              <a:buChar char="•"/>
            </a:pPr>
            <a:r>
              <a:rPr lang="fr-FR" sz="2200" dirty="0">
                <a:solidFill>
                  <a:srgbClr val="005FAF"/>
                </a:solidFill>
              </a:rPr>
              <a:t>d’hypothèses sur les scénarios climatiques</a:t>
            </a:r>
          </a:p>
          <a:p>
            <a:pPr>
              <a:spcBef>
                <a:spcPts val="600"/>
              </a:spcBef>
              <a:buClr>
                <a:schemeClr val="accent6">
                  <a:lumMod val="75000"/>
                </a:schemeClr>
              </a:buClr>
              <a:buFont typeface="Wingdings" panose="05000000000000000000" pitchFamily="2" charset="2"/>
              <a:buChar char="§"/>
            </a:pPr>
            <a:r>
              <a:rPr lang="fr-FR" sz="2400" dirty="0">
                <a:solidFill>
                  <a:srgbClr val="005FAF"/>
                </a:solidFill>
              </a:rPr>
              <a:t>Simulation des 3 scénarios</a:t>
            </a:r>
          </a:p>
          <a:p>
            <a:pPr marL="0" indent="0">
              <a:spcBef>
                <a:spcPts val="2400"/>
              </a:spcBef>
              <a:buClr>
                <a:schemeClr val="accent6">
                  <a:lumMod val="75000"/>
                </a:schemeClr>
              </a:buClr>
              <a:buNone/>
            </a:pPr>
            <a:r>
              <a:rPr lang="fr-FR" sz="2400" dirty="0">
                <a:solidFill>
                  <a:srgbClr val="005FAF"/>
                </a:solidFill>
              </a:rPr>
              <a:t>A venir début 2022 : examen par le groupe d'experts après mise en forme des sorties du modèle au format </a:t>
            </a:r>
            <a:r>
              <a:rPr lang="fr-FR" sz="2400" dirty="0" err="1">
                <a:solidFill>
                  <a:srgbClr val="005FAF"/>
                </a:solidFill>
              </a:rPr>
              <a:t>ad'hoc</a:t>
            </a:r>
            <a:r>
              <a:rPr lang="fr-FR" sz="2400" dirty="0">
                <a:solidFill>
                  <a:srgbClr val="005FAF"/>
                </a:solidFill>
              </a:rPr>
              <a:t>.</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5</a:t>
            </a:fld>
            <a:endParaRPr lang="fr-FR" dirty="0"/>
          </a:p>
        </p:txBody>
      </p:sp>
      <p:sp>
        <p:nvSpPr>
          <p:cNvPr id="4" name="Titre 3"/>
          <p:cNvSpPr>
            <a:spLocks noGrp="1"/>
          </p:cNvSpPr>
          <p:nvPr>
            <p:ph type="title"/>
          </p:nvPr>
        </p:nvSpPr>
        <p:spPr/>
        <p:txBody>
          <a:bodyPr>
            <a:normAutofit/>
          </a:bodyPr>
          <a:lstStyle/>
          <a:p>
            <a:pPr algn="ctr"/>
            <a:r>
              <a:rPr lang="fr-FR" sz="3600" dirty="0"/>
              <a:t>Avancement</a:t>
            </a:r>
          </a:p>
        </p:txBody>
      </p:sp>
    </p:spTree>
    <p:extLst>
      <p:ext uri="{BB962C8B-B14F-4D97-AF65-F5344CB8AC3E}">
        <p14:creationId xmlns:p14="http://schemas.microsoft.com/office/powerpoint/2010/main" val="3600111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E46F5B3C-98F5-43F8-BA50-ED4F68D4FF82}"/>
              </a:ext>
            </a:extLst>
          </p:cNvPr>
          <p:cNvGraphicFramePr>
            <a:graphicFrameLocks noGrp="1"/>
          </p:cNvGraphicFramePr>
          <p:nvPr>
            <p:ph idx="1"/>
            <p:extLst>
              <p:ext uri="{D42A27DB-BD31-4B8C-83A1-F6EECF244321}">
                <p14:modId xmlns:p14="http://schemas.microsoft.com/office/powerpoint/2010/main" val="2712704534"/>
              </p:ext>
            </p:extLst>
          </p:nvPr>
        </p:nvGraphicFramePr>
        <p:xfrm>
          <a:off x="431822" y="1494943"/>
          <a:ext cx="8331200" cy="4638675"/>
        </p:xfrm>
        <a:graphic>
          <a:graphicData uri="http://schemas.openxmlformats.org/drawingml/2006/table">
            <a:tbl>
              <a:tblPr/>
              <a:tblGrid>
                <a:gridCol w="1285385">
                  <a:extLst>
                    <a:ext uri="{9D8B030D-6E8A-4147-A177-3AD203B41FA5}">
                      <a16:colId xmlns:a16="http://schemas.microsoft.com/office/drawing/2014/main" val="79804519"/>
                    </a:ext>
                  </a:extLst>
                </a:gridCol>
                <a:gridCol w="469721">
                  <a:extLst>
                    <a:ext uri="{9D8B030D-6E8A-4147-A177-3AD203B41FA5}">
                      <a16:colId xmlns:a16="http://schemas.microsoft.com/office/drawing/2014/main" val="3834256410"/>
                    </a:ext>
                  </a:extLst>
                </a:gridCol>
                <a:gridCol w="469721">
                  <a:extLst>
                    <a:ext uri="{9D8B030D-6E8A-4147-A177-3AD203B41FA5}">
                      <a16:colId xmlns:a16="http://schemas.microsoft.com/office/drawing/2014/main" val="926092747"/>
                    </a:ext>
                  </a:extLst>
                </a:gridCol>
                <a:gridCol w="469721">
                  <a:extLst>
                    <a:ext uri="{9D8B030D-6E8A-4147-A177-3AD203B41FA5}">
                      <a16:colId xmlns:a16="http://schemas.microsoft.com/office/drawing/2014/main" val="804627370"/>
                    </a:ext>
                  </a:extLst>
                </a:gridCol>
                <a:gridCol w="469721">
                  <a:extLst>
                    <a:ext uri="{9D8B030D-6E8A-4147-A177-3AD203B41FA5}">
                      <a16:colId xmlns:a16="http://schemas.microsoft.com/office/drawing/2014/main" val="160974345"/>
                    </a:ext>
                  </a:extLst>
                </a:gridCol>
                <a:gridCol w="469721">
                  <a:extLst>
                    <a:ext uri="{9D8B030D-6E8A-4147-A177-3AD203B41FA5}">
                      <a16:colId xmlns:a16="http://schemas.microsoft.com/office/drawing/2014/main" val="3496220104"/>
                    </a:ext>
                  </a:extLst>
                </a:gridCol>
                <a:gridCol w="469721">
                  <a:extLst>
                    <a:ext uri="{9D8B030D-6E8A-4147-A177-3AD203B41FA5}">
                      <a16:colId xmlns:a16="http://schemas.microsoft.com/office/drawing/2014/main" val="4040049176"/>
                    </a:ext>
                  </a:extLst>
                </a:gridCol>
                <a:gridCol w="469721">
                  <a:extLst>
                    <a:ext uri="{9D8B030D-6E8A-4147-A177-3AD203B41FA5}">
                      <a16:colId xmlns:a16="http://schemas.microsoft.com/office/drawing/2014/main" val="3306991406"/>
                    </a:ext>
                  </a:extLst>
                </a:gridCol>
                <a:gridCol w="469721">
                  <a:extLst>
                    <a:ext uri="{9D8B030D-6E8A-4147-A177-3AD203B41FA5}">
                      <a16:colId xmlns:a16="http://schemas.microsoft.com/office/drawing/2014/main" val="1889941338"/>
                    </a:ext>
                  </a:extLst>
                </a:gridCol>
                <a:gridCol w="469721">
                  <a:extLst>
                    <a:ext uri="{9D8B030D-6E8A-4147-A177-3AD203B41FA5}">
                      <a16:colId xmlns:a16="http://schemas.microsoft.com/office/drawing/2014/main" val="1515559367"/>
                    </a:ext>
                  </a:extLst>
                </a:gridCol>
                <a:gridCol w="469721">
                  <a:extLst>
                    <a:ext uri="{9D8B030D-6E8A-4147-A177-3AD203B41FA5}">
                      <a16:colId xmlns:a16="http://schemas.microsoft.com/office/drawing/2014/main" val="2582297206"/>
                    </a:ext>
                  </a:extLst>
                </a:gridCol>
                <a:gridCol w="469721">
                  <a:extLst>
                    <a:ext uri="{9D8B030D-6E8A-4147-A177-3AD203B41FA5}">
                      <a16:colId xmlns:a16="http://schemas.microsoft.com/office/drawing/2014/main" val="1781291215"/>
                    </a:ext>
                  </a:extLst>
                </a:gridCol>
                <a:gridCol w="469721">
                  <a:extLst>
                    <a:ext uri="{9D8B030D-6E8A-4147-A177-3AD203B41FA5}">
                      <a16:colId xmlns:a16="http://schemas.microsoft.com/office/drawing/2014/main" val="1550605377"/>
                    </a:ext>
                  </a:extLst>
                </a:gridCol>
                <a:gridCol w="469721">
                  <a:extLst>
                    <a:ext uri="{9D8B030D-6E8A-4147-A177-3AD203B41FA5}">
                      <a16:colId xmlns:a16="http://schemas.microsoft.com/office/drawing/2014/main" val="1823213533"/>
                    </a:ext>
                  </a:extLst>
                </a:gridCol>
                <a:gridCol w="469721">
                  <a:extLst>
                    <a:ext uri="{9D8B030D-6E8A-4147-A177-3AD203B41FA5}">
                      <a16:colId xmlns:a16="http://schemas.microsoft.com/office/drawing/2014/main" val="401400062"/>
                    </a:ext>
                  </a:extLst>
                </a:gridCol>
                <a:gridCol w="469721">
                  <a:extLst>
                    <a:ext uri="{9D8B030D-6E8A-4147-A177-3AD203B41FA5}">
                      <a16:colId xmlns:a16="http://schemas.microsoft.com/office/drawing/2014/main" val="2712041160"/>
                    </a:ext>
                  </a:extLst>
                </a:gridCol>
              </a:tblGrid>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10472"/>
                  </a:ext>
                </a:extLst>
              </a:tr>
              <a:tr h="200025">
                <a:tc gridSpan="5">
                  <a:txBody>
                    <a:bodyPr/>
                    <a:lstStyle/>
                    <a:p>
                      <a:pPr algn="l" fontAlgn="b"/>
                      <a:r>
                        <a:rPr lang="fr-FR" sz="1100" b="0" i="0" u="none" strike="noStrike" dirty="0">
                          <a:solidFill>
                            <a:srgbClr val="000000"/>
                          </a:solidFill>
                          <a:effectLst/>
                          <a:latin typeface="Calibri" panose="020F0502020204030204" pitchFamily="34" charset="0"/>
                        </a:rPr>
                        <a:t>S1 : scénario </a:t>
                      </a:r>
                      <a:r>
                        <a:rPr lang="fr-FR" sz="1100" b="1" i="0" u="none" strike="noStrike" dirty="0">
                          <a:solidFill>
                            <a:srgbClr val="000000"/>
                          </a:solidFill>
                          <a:effectLst/>
                          <a:latin typeface="Calibri" panose="020F0502020204030204" pitchFamily="34" charset="0"/>
                        </a:rPr>
                        <a:t>tendanciel</a:t>
                      </a:r>
                      <a:r>
                        <a:rPr lang="fr-FR" sz="1100" b="0" i="0" u="none" strike="noStrike" dirty="0">
                          <a:solidFill>
                            <a:srgbClr val="000000"/>
                          </a:solidFill>
                          <a:effectLst/>
                          <a:latin typeface="Calibri" panose="020F0502020204030204" pitchFamily="34" charset="0"/>
                        </a:rPr>
                        <a:t> (prélèvements à 2050)</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687972"/>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51456273"/>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869288309"/>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-0,2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521463561"/>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-16,2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323256641"/>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95625829"/>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925252812"/>
                  </a:ext>
                </a:extLst>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74872543"/>
                  </a:ext>
                </a:extLst>
              </a:tr>
              <a:tr h="200025">
                <a:tc gridSpan="7">
                  <a:txBody>
                    <a:bodyPr/>
                    <a:lstStyle/>
                    <a:p>
                      <a:pPr algn="l" fontAlgn="b"/>
                      <a:r>
                        <a:rPr lang="fr-FR" sz="1100" b="0" i="0" u="none" strike="noStrike" dirty="0">
                          <a:solidFill>
                            <a:srgbClr val="000000"/>
                          </a:solidFill>
                          <a:effectLst/>
                          <a:latin typeface="Calibri" panose="020F0502020204030204" pitchFamily="34" charset="0"/>
                        </a:rPr>
                        <a:t>S2 : application des VMPO avec scénario </a:t>
                      </a:r>
                      <a:r>
                        <a:rPr lang="fr-FR" sz="1100" b="1" i="0" u="none" strike="noStrike" dirty="0">
                          <a:solidFill>
                            <a:srgbClr val="000000"/>
                          </a:solidFill>
                          <a:effectLst/>
                          <a:latin typeface="Calibri" panose="020F0502020204030204" pitchFamily="34" charset="0"/>
                        </a:rPr>
                        <a:t>climatique pessimiste</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5086956"/>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29388224"/>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97537655"/>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060861911"/>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6888532"/>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22099061"/>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638664253"/>
                  </a:ext>
                </a:extLst>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3431216"/>
                  </a:ext>
                </a:extLst>
              </a:tr>
              <a:tr h="200025">
                <a:tc gridSpan="8">
                  <a:txBody>
                    <a:bodyPr/>
                    <a:lstStyle/>
                    <a:p>
                      <a:pPr algn="l" fontAlgn="b"/>
                      <a:r>
                        <a:rPr lang="fr-FR" sz="1100" b="0" i="0" u="none" strike="noStrike" dirty="0">
                          <a:solidFill>
                            <a:srgbClr val="000000"/>
                          </a:solidFill>
                          <a:effectLst/>
                          <a:latin typeface="Calibri" panose="020F0502020204030204" pitchFamily="34" charset="0"/>
                        </a:rPr>
                        <a:t>S3 : S2 avec </a:t>
                      </a:r>
                      <a:r>
                        <a:rPr lang="fr-FR" sz="1100" b="1" i="0" u="none" strike="noStrike" dirty="0">
                          <a:solidFill>
                            <a:srgbClr val="000000"/>
                          </a:solidFill>
                          <a:effectLst/>
                          <a:latin typeface="Calibri" panose="020F0502020204030204" pitchFamily="34" charset="0"/>
                        </a:rPr>
                        <a:t>volume augmenté </a:t>
                      </a:r>
                      <a:r>
                        <a:rPr lang="fr-FR" sz="1100" b="0" i="0" u="none" strike="noStrike" dirty="0">
                          <a:solidFill>
                            <a:srgbClr val="000000"/>
                          </a:solidFill>
                          <a:effectLst/>
                          <a:latin typeface="Calibri" panose="020F0502020204030204" pitchFamily="34" charset="0"/>
                        </a:rPr>
                        <a:t>pour certaines UG (en rouge)</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697808"/>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56406623"/>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50823503"/>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77635228"/>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6495904"/>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509500312"/>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12955550"/>
                  </a:ext>
                </a:extLst>
              </a:tr>
            </a:tbl>
          </a:graphicData>
        </a:graphic>
      </p:graphicFrame>
      <p:sp>
        <p:nvSpPr>
          <p:cNvPr id="3" name="Espace réservé du numéro de diapositive 2"/>
          <p:cNvSpPr>
            <a:spLocks noGrp="1"/>
          </p:cNvSpPr>
          <p:nvPr>
            <p:ph type="sldNum" sz="quarter" idx="12"/>
          </p:nvPr>
        </p:nvSpPr>
        <p:spPr/>
        <p:txBody>
          <a:bodyPr/>
          <a:lstStyle/>
          <a:p>
            <a:fld id="{7CF807EE-CD1D-4590-8BC8-3307D96355C9}" type="slidenum">
              <a:rPr lang="fr-FR" smtClean="0"/>
              <a:pPr/>
              <a:t>6</a:t>
            </a:fld>
            <a:endParaRPr lang="fr-FR" dirty="0"/>
          </a:p>
        </p:txBody>
      </p:sp>
      <p:sp>
        <p:nvSpPr>
          <p:cNvPr id="4" name="Titre 3"/>
          <p:cNvSpPr>
            <a:spLocks noGrp="1"/>
          </p:cNvSpPr>
          <p:nvPr>
            <p:ph type="title"/>
          </p:nvPr>
        </p:nvSpPr>
        <p:spPr/>
        <p:txBody>
          <a:bodyPr>
            <a:normAutofit/>
          </a:bodyPr>
          <a:lstStyle/>
          <a:p>
            <a:pPr algn="ctr"/>
            <a:r>
              <a:rPr lang="fr-FR" sz="3600" dirty="0"/>
              <a:t>Les scénarios actuels</a:t>
            </a:r>
          </a:p>
        </p:txBody>
      </p:sp>
    </p:spTree>
    <p:extLst>
      <p:ext uri="{BB962C8B-B14F-4D97-AF65-F5344CB8AC3E}">
        <p14:creationId xmlns:p14="http://schemas.microsoft.com/office/powerpoint/2010/main" val="2051487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515535"/>
            <a:ext cx="8920080" cy="4840819"/>
          </a:xfrm>
        </p:spPr>
        <p:txBody>
          <a:bodyPr>
            <a:noAutofit/>
          </a:bodyPr>
          <a:lstStyle/>
          <a:p>
            <a:pPr>
              <a:spcBef>
                <a:spcPts val="600"/>
              </a:spcBef>
              <a:buClr>
                <a:schemeClr val="accent6">
                  <a:lumMod val="75000"/>
                </a:schemeClr>
              </a:buClr>
              <a:buSzPct val="150000"/>
            </a:pPr>
            <a:r>
              <a:rPr lang="fr-FR" sz="2200" dirty="0"/>
              <a:t>Simulation de quatre scénarios supplémentaires a minima et analyse des résultats par le groupe d'experts hydrogéologues</a:t>
            </a:r>
          </a:p>
          <a:p>
            <a:pPr>
              <a:spcBef>
                <a:spcPts val="1800"/>
              </a:spcBef>
              <a:buClr>
                <a:schemeClr val="accent6">
                  <a:lumMod val="75000"/>
                </a:schemeClr>
              </a:buClr>
              <a:buSzPct val="150000"/>
            </a:pPr>
            <a:r>
              <a:rPr lang="fr-FR" sz="2200" dirty="0"/>
              <a:t>Réflexion sur les principes et règles de gestion de l'Oligocène centre :</a:t>
            </a:r>
          </a:p>
          <a:p>
            <a:pPr lvl="1">
              <a:spcBef>
                <a:spcPts val="600"/>
              </a:spcBef>
              <a:buClr>
                <a:schemeClr val="accent6">
                  <a:lumMod val="75000"/>
                </a:schemeClr>
              </a:buClr>
              <a:buFont typeface="Wingdings" panose="05000000000000000000" pitchFamily="2" charset="2"/>
              <a:buChar char="§"/>
            </a:pPr>
            <a:r>
              <a:rPr lang="fr-FR" sz="2200" dirty="0">
                <a:solidFill>
                  <a:srgbClr val="1341A1"/>
                </a:solidFill>
              </a:rPr>
              <a:t>analyse de la faisabilité d’une subdivision de l'unité de gestion Oligocène centre en sous unités de gestion</a:t>
            </a:r>
          </a:p>
          <a:p>
            <a:pPr lvl="1">
              <a:spcBef>
                <a:spcPts val="600"/>
              </a:spcBef>
              <a:buClr>
                <a:schemeClr val="accent6">
                  <a:lumMod val="75000"/>
                </a:schemeClr>
              </a:buClr>
              <a:buFont typeface="Wingdings" panose="05000000000000000000" pitchFamily="2" charset="2"/>
              <a:buChar char="§"/>
            </a:pPr>
            <a:r>
              <a:rPr lang="fr-FR" sz="2200" dirty="0">
                <a:solidFill>
                  <a:srgbClr val="1341A1"/>
                </a:solidFill>
              </a:rPr>
              <a:t>délimitation de sous unités de gestion sur des critères géologiques et hydrogéologiques</a:t>
            </a:r>
          </a:p>
          <a:p>
            <a:pPr lvl="1">
              <a:spcBef>
                <a:spcPts val="600"/>
              </a:spcBef>
              <a:buClr>
                <a:schemeClr val="accent6">
                  <a:lumMod val="75000"/>
                </a:schemeClr>
              </a:buClr>
              <a:buFont typeface="Wingdings" panose="05000000000000000000" pitchFamily="2" charset="2"/>
              <a:buChar char="§"/>
            </a:pPr>
            <a:r>
              <a:rPr lang="fr-FR" sz="2200" dirty="0">
                <a:solidFill>
                  <a:srgbClr val="1341A1"/>
                </a:solidFill>
              </a:rPr>
              <a:t>élaboration de propositions de règles de gestion pour les nouvelles unités considérées</a:t>
            </a:r>
          </a:p>
          <a:p>
            <a:pPr lvl="1">
              <a:spcBef>
                <a:spcPts val="600"/>
              </a:spcBef>
              <a:buClr>
                <a:schemeClr val="accent6">
                  <a:lumMod val="75000"/>
                </a:schemeClr>
              </a:buClr>
              <a:buFont typeface="Wingdings" panose="05000000000000000000" pitchFamily="2" charset="2"/>
              <a:buChar char="§"/>
            </a:pPr>
            <a:r>
              <a:rPr lang="fr-FR" sz="2200" dirty="0">
                <a:solidFill>
                  <a:srgbClr val="1341A1"/>
                </a:solidFill>
              </a:rPr>
              <a:t>en parallèle, travail spécifique sur les sources en rive gauche de la Gironde – réflexions sur l'évolution du concept de VMPO</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7</a:t>
            </a:fld>
            <a:endParaRPr lang="fr-FR" dirty="0"/>
          </a:p>
        </p:txBody>
      </p:sp>
      <p:sp>
        <p:nvSpPr>
          <p:cNvPr id="4" name="Titre 3"/>
          <p:cNvSpPr>
            <a:spLocks noGrp="1"/>
          </p:cNvSpPr>
          <p:nvPr>
            <p:ph type="title"/>
          </p:nvPr>
        </p:nvSpPr>
        <p:spPr/>
        <p:txBody>
          <a:bodyPr>
            <a:normAutofit fontScale="90000"/>
          </a:bodyPr>
          <a:lstStyle/>
          <a:p>
            <a:pPr algn="ctr"/>
            <a:r>
              <a:rPr lang="fr-FR" sz="3600" dirty="0"/>
              <a:t>Engagé pour 2022</a:t>
            </a:r>
            <a:br>
              <a:rPr lang="fr-FR" sz="3600" dirty="0"/>
            </a:br>
            <a:r>
              <a:rPr lang="fr-FR" i="1" dirty="0"/>
              <a:t>(convention avec le BRGM signée le 21 décembre 2021)</a:t>
            </a:r>
            <a:endParaRPr lang="fr-FR" sz="3600" i="1" dirty="0"/>
          </a:p>
        </p:txBody>
      </p:sp>
    </p:spTree>
    <p:extLst>
      <p:ext uri="{BB962C8B-B14F-4D97-AF65-F5344CB8AC3E}">
        <p14:creationId xmlns:p14="http://schemas.microsoft.com/office/powerpoint/2010/main" val="4202631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8</a:t>
            </a:fld>
            <a:endParaRPr lang="fr-FR" dirty="0"/>
          </a:p>
        </p:txBody>
      </p:sp>
      <p:sp>
        <p:nvSpPr>
          <p:cNvPr id="4" name="Titre 3"/>
          <p:cNvSpPr>
            <a:spLocks noGrp="1"/>
          </p:cNvSpPr>
          <p:nvPr>
            <p:ph type="title"/>
          </p:nvPr>
        </p:nvSpPr>
        <p:spPr/>
        <p:txBody>
          <a:bodyPr>
            <a:noAutofit/>
          </a:bodyPr>
          <a:lstStyle/>
          <a:p>
            <a:pPr algn="ctr"/>
            <a:r>
              <a:rPr lang="fr-FR" sz="2800" dirty="0"/>
              <a:t>Réflexion sur les principes et règles</a:t>
            </a:r>
            <a:br>
              <a:rPr lang="fr-FR" sz="2800" dirty="0"/>
            </a:br>
            <a:r>
              <a:rPr lang="fr-FR" sz="2800" dirty="0"/>
              <a:t>de gestion de l'Oligocène centre</a:t>
            </a:r>
            <a:endParaRPr lang="fr-FR" sz="2800" i="1" dirty="0"/>
          </a:p>
        </p:txBody>
      </p:sp>
      <p:pic>
        <p:nvPicPr>
          <p:cNvPr id="12" name="Image 11" descr="Une image contenant carte&#10;&#10;Description générée automatiquement">
            <a:extLst>
              <a:ext uri="{FF2B5EF4-FFF2-40B4-BE49-F238E27FC236}">
                <a16:creationId xmlns:a16="http://schemas.microsoft.com/office/drawing/2014/main" id="{24A35839-6BEC-44DA-A18B-0EF29870BC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6289" y="1409303"/>
            <a:ext cx="7277711" cy="5129613"/>
          </a:xfrm>
          <a:prstGeom prst="rect">
            <a:avLst/>
          </a:prstGeom>
        </p:spPr>
      </p:pic>
      <p:sp>
        <p:nvSpPr>
          <p:cNvPr id="6" name="Espace réservé du contenu 5">
            <a:extLst>
              <a:ext uri="{FF2B5EF4-FFF2-40B4-BE49-F238E27FC236}">
                <a16:creationId xmlns:a16="http://schemas.microsoft.com/office/drawing/2014/main" id="{D9DB56A2-7FEC-4DDE-8CF9-4E427F77A635}"/>
              </a:ext>
            </a:extLst>
          </p:cNvPr>
          <p:cNvSpPr>
            <a:spLocks noGrp="1"/>
          </p:cNvSpPr>
          <p:nvPr>
            <p:ph idx="1"/>
          </p:nvPr>
        </p:nvSpPr>
        <p:spPr>
          <a:xfrm>
            <a:off x="223920" y="1668365"/>
            <a:ext cx="3014742" cy="365125"/>
          </a:xfrm>
        </p:spPr>
        <p:txBody>
          <a:bodyPr>
            <a:normAutofit lnSpcReduction="10000"/>
          </a:bodyPr>
          <a:lstStyle/>
          <a:p>
            <a:pPr marL="0" indent="0">
              <a:buNone/>
            </a:pPr>
            <a:r>
              <a:rPr lang="fr-FR" dirty="0"/>
              <a:t>Limites de la zone centre</a:t>
            </a:r>
          </a:p>
        </p:txBody>
      </p:sp>
      <p:sp>
        <p:nvSpPr>
          <p:cNvPr id="13" name="Espace réservé du contenu 5">
            <a:extLst>
              <a:ext uri="{FF2B5EF4-FFF2-40B4-BE49-F238E27FC236}">
                <a16:creationId xmlns:a16="http://schemas.microsoft.com/office/drawing/2014/main" id="{8A486565-EAF6-42D2-A587-1C0AE3D6B64E}"/>
              </a:ext>
            </a:extLst>
          </p:cNvPr>
          <p:cNvSpPr txBox="1">
            <a:spLocks/>
          </p:cNvSpPr>
          <p:nvPr/>
        </p:nvSpPr>
        <p:spPr>
          <a:xfrm>
            <a:off x="223920" y="2896401"/>
            <a:ext cx="3014742" cy="767963"/>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Extension du réservoir oligocène en rive droite</a:t>
            </a:r>
          </a:p>
        </p:txBody>
      </p:sp>
      <p:sp>
        <p:nvSpPr>
          <p:cNvPr id="14" name="Espace réservé du contenu 5">
            <a:extLst>
              <a:ext uri="{FF2B5EF4-FFF2-40B4-BE49-F238E27FC236}">
                <a16:creationId xmlns:a16="http://schemas.microsoft.com/office/drawing/2014/main" id="{DA351ACD-0A03-473F-BC2B-26A381C45BEB}"/>
              </a:ext>
            </a:extLst>
          </p:cNvPr>
          <p:cNvSpPr txBox="1">
            <a:spLocks/>
          </p:cNvSpPr>
          <p:nvPr/>
        </p:nvSpPr>
        <p:spPr>
          <a:xfrm>
            <a:off x="223920" y="4536263"/>
            <a:ext cx="3014742" cy="767963"/>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Extension du réservoir oligocène en rive gauche</a:t>
            </a:r>
          </a:p>
        </p:txBody>
      </p:sp>
      <p:pic>
        <p:nvPicPr>
          <p:cNvPr id="15" name="Image 14" descr="Une image contenant carte&#10;&#10;Description générée automatiquement">
            <a:extLst>
              <a:ext uri="{FF2B5EF4-FFF2-40B4-BE49-F238E27FC236}">
                <a16:creationId xmlns:a16="http://schemas.microsoft.com/office/drawing/2014/main" id="{652A49F4-2141-4269-9E5D-2BB3093364AA}"/>
              </a:ext>
            </a:extLst>
          </p:cNvPr>
          <p:cNvPicPr>
            <a:picLocks noChangeAspect="1"/>
          </p:cNvPicPr>
          <p:nvPr/>
        </p:nvPicPr>
        <p:blipFill rotWithShape="1">
          <a:blip r:embed="rId2">
            <a:extLst>
              <a:ext uri="{28A0092B-C50C-407E-A947-70E740481C1C}">
                <a14:useLocalDpi xmlns:a14="http://schemas.microsoft.com/office/drawing/2010/main" val="0"/>
              </a:ext>
            </a:extLst>
          </a:blip>
          <a:srcRect l="52284" t="44666" r="32834" b="39288"/>
          <a:stretch/>
        </p:blipFill>
        <p:spPr>
          <a:xfrm>
            <a:off x="291442" y="3429000"/>
            <a:ext cx="1083075" cy="823099"/>
          </a:xfrm>
          <a:prstGeom prst="rect">
            <a:avLst/>
          </a:prstGeom>
        </p:spPr>
      </p:pic>
      <p:pic>
        <p:nvPicPr>
          <p:cNvPr id="16" name="Image 15" descr="Une image contenant carte&#10;&#10;Description générée automatiquement">
            <a:extLst>
              <a:ext uri="{FF2B5EF4-FFF2-40B4-BE49-F238E27FC236}">
                <a16:creationId xmlns:a16="http://schemas.microsoft.com/office/drawing/2014/main" id="{97AA1B93-487E-4F76-A9A9-A43EAE71FD8C}"/>
              </a:ext>
            </a:extLst>
          </p:cNvPr>
          <p:cNvPicPr>
            <a:picLocks noChangeAspect="1"/>
          </p:cNvPicPr>
          <p:nvPr/>
        </p:nvPicPr>
        <p:blipFill rotWithShape="1">
          <a:blip r:embed="rId2">
            <a:extLst>
              <a:ext uri="{28A0092B-C50C-407E-A947-70E740481C1C}">
                <a14:useLocalDpi xmlns:a14="http://schemas.microsoft.com/office/drawing/2010/main" val="0"/>
              </a:ext>
            </a:extLst>
          </a:blip>
          <a:srcRect l="25258" t="29485" r="59860" b="54469"/>
          <a:stretch/>
        </p:blipFill>
        <p:spPr>
          <a:xfrm>
            <a:off x="291441" y="5123998"/>
            <a:ext cx="1083075" cy="823099"/>
          </a:xfrm>
          <a:prstGeom prst="rect">
            <a:avLst/>
          </a:prstGeom>
        </p:spPr>
      </p:pic>
      <p:cxnSp>
        <p:nvCxnSpPr>
          <p:cNvPr id="18" name="Connecteur droit avec flèche 17">
            <a:extLst>
              <a:ext uri="{FF2B5EF4-FFF2-40B4-BE49-F238E27FC236}">
                <a16:creationId xmlns:a16="http://schemas.microsoft.com/office/drawing/2014/main" id="{BC7C3854-A5AC-4502-ADE2-EF0DE73FE423}"/>
              </a:ext>
            </a:extLst>
          </p:cNvPr>
          <p:cNvCxnSpPr>
            <a:cxnSpLocks/>
          </p:cNvCxnSpPr>
          <p:nvPr/>
        </p:nvCxnSpPr>
        <p:spPr>
          <a:xfrm>
            <a:off x="3027285" y="1970662"/>
            <a:ext cx="703149" cy="701517"/>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1AB4F3E2-F49E-476F-B592-4F74F1DBE106}"/>
              </a:ext>
            </a:extLst>
          </p:cNvPr>
          <p:cNvCxnSpPr>
            <a:cxnSpLocks/>
          </p:cNvCxnSpPr>
          <p:nvPr/>
        </p:nvCxnSpPr>
        <p:spPr>
          <a:xfrm flipV="1">
            <a:off x="2665310" y="4203092"/>
            <a:ext cx="1675871" cy="750375"/>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21044BCD-A56C-443D-91EA-DF17E4412146}"/>
              </a:ext>
            </a:extLst>
          </p:cNvPr>
          <p:cNvCxnSpPr>
            <a:cxnSpLocks/>
          </p:cNvCxnSpPr>
          <p:nvPr/>
        </p:nvCxnSpPr>
        <p:spPr>
          <a:xfrm>
            <a:off x="2542337" y="3345719"/>
            <a:ext cx="3032840" cy="340029"/>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03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rte&#10;&#10;Description générée automatiquement">
            <a:extLst>
              <a:ext uri="{FF2B5EF4-FFF2-40B4-BE49-F238E27FC236}">
                <a16:creationId xmlns:a16="http://schemas.microsoft.com/office/drawing/2014/main" id="{AF980E17-CA0E-4FF6-AF0A-C31F963854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5351" y="1416123"/>
            <a:ext cx="7268649" cy="5122793"/>
          </a:xfrm>
          <a:prstGeom prst="rect">
            <a:avLst/>
          </a:prstGeom>
        </p:spPr>
      </p:pic>
      <p:sp>
        <p:nvSpPr>
          <p:cNvPr id="3" name="Espace réservé du numéro de diapositive 2"/>
          <p:cNvSpPr>
            <a:spLocks noGrp="1"/>
          </p:cNvSpPr>
          <p:nvPr>
            <p:ph type="sldNum" sz="quarter" idx="12"/>
          </p:nvPr>
        </p:nvSpPr>
        <p:spPr/>
        <p:txBody>
          <a:bodyPr/>
          <a:lstStyle/>
          <a:p>
            <a:fld id="{7CF807EE-CD1D-4590-8BC8-3307D96355C9}" type="slidenum">
              <a:rPr lang="fr-FR" smtClean="0"/>
              <a:pPr/>
              <a:t>9</a:t>
            </a:fld>
            <a:endParaRPr lang="fr-FR" dirty="0"/>
          </a:p>
        </p:txBody>
      </p:sp>
      <p:sp>
        <p:nvSpPr>
          <p:cNvPr id="4" name="Titre 3"/>
          <p:cNvSpPr>
            <a:spLocks noGrp="1"/>
          </p:cNvSpPr>
          <p:nvPr>
            <p:ph type="title"/>
          </p:nvPr>
        </p:nvSpPr>
        <p:spPr/>
        <p:txBody>
          <a:bodyPr>
            <a:noAutofit/>
          </a:bodyPr>
          <a:lstStyle/>
          <a:p>
            <a:pPr algn="ctr"/>
            <a:r>
              <a:rPr lang="fr-FR" sz="2800" dirty="0"/>
              <a:t>Réflexion sur les principes et règles</a:t>
            </a:r>
            <a:br>
              <a:rPr lang="fr-FR" sz="2800" dirty="0"/>
            </a:br>
            <a:r>
              <a:rPr lang="fr-FR" sz="2800" dirty="0"/>
              <a:t>de gestion de l'Oligocène centre</a:t>
            </a:r>
            <a:endParaRPr lang="fr-FR" sz="2800" i="1" dirty="0"/>
          </a:p>
        </p:txBody>
      </p:sp>
      <p:sp>
        <p:nvSpPr>
          <p:cNvPr id="13" name="Espace réservé du contenu 5">
            <a:extLst>
              <a:ext uri="{FF2B5EF4-FFF2-40B4-BE49-F238E27FC236}">
                <a16:creationId xmlns:a16="http://schemas.microsoft.com/office/drawing/2014/main" id="{8A486565-EAF6-42D2-A587-1C0AE3D6B64E}"/>
              </a:ext>
            </a:extLst>
          </p:cNvPr>
          <p:cNvSpPr txBox="1">
            <a:spLocks/>
          </p:cNvSpPr>
          <p:nvPr/>
        </p:nvSpPr>
        <p:spPr>
          <a:xfrm>
            <a:off x="223920" y="2896402"/>
            <a:ext cx="2625812"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Nappe naturellement libre</a:t>
            </a:r>
          </a:p>
        </p:txBody>
      </p:sp>
      <p:sp>
        <p:nvSpPr>
          <p:cNvPr id="14" name="Espace réservé du contenu 5">
            <a:extLst>
              <a:ext uri="{FF2B5EF4-FFF2-40B4-BE49-F238E27FC236}">
                <a16:creationId xmlns:a16="http://schemas.microsoft.com/office/drawing/2014/main" id="{DA351ACD-0A03-473F-BC2B-26A381C45BEB}"/>
              </a:ext>
            </a:extLst>
          </p:cNvPr>
          <p:cNvSpPr txBox="1">
            <a:spLocks/>
          </p:cNvSpPr>
          <p:nvPr/>
        </p:nvSpPr>
        <p:spPr>
          <a:xfrm>
            <a:off x="223920" y="4536264"/>
            <a:ext cx="1844577"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Nappe captive</a:t>
            </a:r>
          </a:p>
        </p:txBody>
      </p:sp>
      <p:cxnSp>
        <p:nvCxnSpPr>
          <p:cNvPr id="18" name="Connecteur droit avec flèche 17">
            <a:extLst>
              <a:ext uri="{FF2B5EF4-FFF2-40B4-BE49-F238E27FC236}">
                <a16:creationId xmlns:a16="http://schemas.microsoft.com/office/drawing/2014/main" id="{BC7C3854-A5AC-4502-ADE2-EF0DE73FE423}"/>
              </a:ext>
            </a:extLst>
          </p:cNvPr>
          <p:cNvCxnSpPr>
            <a:cxnSpLocks/>
          </p:cNvCxnSpPr>
          <p:nvPr/>
        </p:nvCxnSpPr>
        <p:spPr>
          <a:xfrm>
            <a:off x="2849732" y="3089004"/>
            <a:ext cx="1953087" cy="917017"/>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1AB4F3E2-F49E-476F-B592-4F74F1DBE106}"/>
              </a:ext>
            </a:extLst>
          </p:cNvPr>
          <p:cNvCxnSpPr>
            <a:cxnSpLocks/>
          </p:cNvCxnSpPr>
          <p:nvPr/>
        </p:nvCxnSpPr>
        <p:spPr>
          <a:xfrm flipV="1">
            <a:off x="1677880" y="4359288"/>
            <a:ext cx="2380877" cy="377857"/>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21044BCD-A56C-443D-91EA-DF17E4412146}"/>
              </a:ext>
            </a:extLst>
          </p:cNvPr>
          <p:cNvCxnSpPr>
            <a:cxnSpLocks/>
          </p:cNvCxnSpPr>
          <p:nvPr/>
        </p:nvCxnSpPr>
        <p:spPr>
          <a:xfrm>
            <a:off x="1752225" y="3904106"/>
            <a:ext cx="2952940" cy="203830"/>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sp>
        <p:nvSpPr>
          <p:cNvPr id="19" name="Espace réservé du contenu 5">
            <a:extLst>
              <a:ext uri="{FF2B5EF4-FFF2-40B4-BE49-F238E27FC236}">
                <a16:creationId xmlns:a16="http://schemas.microsoft.com/office/drawing/2014/main" id="{FE27ADC6-0D70-41AC-9B34-3BF63ECD8D08}"/>
              </a:ext>
            </a:extLst>
          </p:cNvPr>
          <p:cNvSpPr txBox="1">
            <a:spLocks/>
          </p:cNvSpPr>
          <p:nvPr/>
        </p:nvSpPr>
        <p:spPr>
          <a:xfrm>
            <a:off x="223920" y="3716333"/>
            <a:ext cx="2625812"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Nappe dénoyée</a:t>
            </a:r>
          </a:p>
        </p:txBody>
      </p:sp>
      <p:pic>
        <p:nvPicPr>
          <p:cNvPr id="23" name="Image 22" descr="Une image contenant carte&#10;&#10;Description générée automatiquement">
            <a:extLst>
              <a:ext uri="{FF2B5EF4-FFF2-40B4-BE49-F238E27FC236}">
                <a16:creationId xmlns:a16="http://schemas.microsoft.com/office/drawing/2014/main" id="{832D0405-EBBF-4C85-BA21-A8C625B70B72}"/>
              </a:ext>
            </a:extLst>
          </p:cNvPr>
          <p:cNvPicPr>
            <a:picLocks noChangeAspect="1"/>
          </p:cNvPicPr>
          <p:nvPr/>
        </p:nvPicPr>
        <p:blipFill rotWithShape="1">
          <a:blip r:embed="rId2">
            <a:extLst>
              <a:ext uri="{28A0092B-C50C-407E-A947-70E740481C1C}">
                <a14:useLocalDpi xmlns:a14="http://schemas.microsoft.com/office/drawing/2010/main" val="0"/>
              </a:ext>
            </a:extLst>
          </a:blip>
          <a:srcRect l="36835" t="51247" r="60111" b="43450"/>
          <a:stretch/>
        </p:blipFill>
        <p:spPr>
          <a:xfrm>
            <a:off x="268308" y="4006021"/>
            <a:ext cx="400679" cy="490464"/>
          </a:xfrm>
          <a:prstGeom prst="rect">
            <a:avLst/>
          </a:prstGeom>
        </p:spPr>
      </p:pic>
      <p:pic>
        <p:nvPicPr>
          <p:cNvPr id="24" name="Image 23" descr="Une image contenant carte&#10;&#10;Description générée automatiquement">
            <a:extLst>
              <a:ext uri="{FF2B5EF4-FFF2-40B4-BE49-F238E27FC236}">
                <a16:creationId xmlns:a16="http://schemas.microsoft.com/office/drawing/2014/main" id="{74EA8864-5CF0-426B-B046-F9D4FE64E4C5}"/>
              </a:ext>
            </a:extLst>
          </p:cNvPr>
          <p:cNvPicPr>
            <a:picLocks noChangeAspect="1"/>
          </p:cNvPicPr>
          <p:nvPr/>
        </p:nvPicPr>
        <p:blipFill rotWithShape="1">
          <a:blip r:embed="rId2">
            <a:extLst>
              <a:ext uri="{28A0092B-C50C-407E-A947-70E740481C1C}">
                <a14:useLocalDpi xmlns:a14="http://schemas.microsoft.com/office/drawing/2010/main" val="0"/>
              </a:ext>
            </a:extLst>
          </a:blip>
          <a:srcRect l="40846" t="57881" r="56100" b="36816"/>
          <a:stretch/>
        </p:blipFill>
        <p:spPr>
          <a:xfrm>
            <a:off x="268307" y="3181837"/>
            <a:ext cx="400679" cy="490464"/>
          </a:xfrm>
          <a:prstGeom prst="rect">
            <a:avLst/>
          </a:prstGeom>
        </p:spPr>
      </p:pic>
      <p:pic>
        <p:nvPicPr>
          <p:cNvPr id="26" name="Image 25" descr="Une image contenant carte&#10;&#10;Description générée automatiquement">
            <a:extLst>
              <a:ext uri="{FF2B5EF4-FFF2-40B4-BE49-F238E27FC236}">
                <a16:creationId xmlns:a16="http://schemas.microsoft.com/office/drawing/2014/main" id="{E1A8E852-9C6A-4F76-B219-D3E1C69AB55F}"/>
              </a:ext>
            </a:extLst>
          </p:cNvPr>
          <p:cNvPicPr>
            <a:picLocks noChangeAspect="1"/>
          </p:cNvPicPr>
          <p:nvPr/>
        </p:nvPicPr>
        <p:blipFill rotWithShape="1">
          <a:blip r:embed="rId2">
            <a:extLst>
              <a:ext uri="{28A0092B-C50C-407E-A947-70E740481C1C}">
                <a14:useLocalDpi xmlns:a14="http://schemas.microsoft.com/office/drawing/2010/main" val="0"/>
              </a:ext>
            </a:extLst>
          </a:blip>
          <a:srcRect l="31496" t="53081" r="65450" b="41616"/>
          <a:stretch/>
        </p:blipFill>
        <p:spPr>
          <a:xfrm>
            <a:off x="268306" y="4833134"/>
            <a:ext cx="400679" cy="490464"/>
          </a:xfrm>
          <a:prstGeom prst="rect">
            <a:avLst/>
          </a:prstGeom>
        </p:spPr>
      </p:pic>
    </p:spTree>
    <p:extLst>
      <p:ext uri="{BB962C8B-B14F-4D97-AF65-F5344CB8AC3E}">
        <p14:creationId xmlns:p14="http://schemas.microsoft.com/office/powerpoint/2010/main" val="4212705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carte&#10;&#10;Description générée automatiquement">
            <a:extLst>
              <a:ext uri="{FF2B5EF4-FFF2-40B4-BE49-F238E27FC236}">
                <a16:creationId xmlns:a16="http://schemas.microsoft.com/office/drawing/2014/main" id="{AEFC50B9-12E2-4B2F-9602-F7BAC64D2A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158" y="1419511"/>
            <a:ext cx="7263842" cy="5119405"/>
          </a:xfrm>
          <a:prstGeom prst="rect">
            <a:avLst/>
          </a:prstGeom>
        </p:spPr>
      </p:pic>
      <p:sp>
        <p:nvSpPr>
          <p:cNvPr id="3" name="Espace réservé du numéro de diapositive 2"/>
          <p:cNvSpPr>
            <a:spLocks noGrp="1"/>
          </p:cNvSpPr>
          <p:nvPr>
            <p:ph type="sldNum" sz="quarter" idx="12"/>
          </p:nvPr>
        </p:nvSpPr>
        <p:spPr/>
        <p:txBody>
          <a:bodyPr/>
          <a:lstStyle/>
          <a:p>
            <a:fld id="{7CF807EE-CD1D-4590-8BC8-3307D96355C9}" type="slidenum">
              <a:rPr lang="fr-FR" smtClean="0"/>
              <a:pPr/>
              <a:t>10</a:t>
            </a:fld>
            <a:endParaRPr lang="fr-FR" dirty="0"/>
          </a:p>
        </p:txBody>
      </p:sp>
      <p:sp>
        <p:nvSpPr>
          <p:cNvPr id="4" name="Titre 3"/>
          <p:cNvSpPr>
            <a:spLocks noGrp="1"/>
          </p:cNvSpPr>
          <p:nvPr>
            <p:ph type="title"/>
          </p:nvPr>
        </p:nvSpPr>
        <p:spPr/>
        <p:txBody>
          <a:bodyPr>
            <a:noAutofit/>
          </a:bodyPr>
          <a:lstStyle/>
          <a:p>
            <a:pPr algn="ctr"/>
            <a:r>
              <a:rPr lang="fr-FR" sz="2800" dirty="0"/>
              <a:t>Réflexion sur les principes et règles</a:t>
            </a:r>
            <a:br>
              <a:rPr lang="fr-FR" sz="2800" dirty="0"/>
            </a:br>
            <a:r>
              <a:rPr lang="fr-FR" sz="2800" dirty="0"/>
              <a:t>de gestion de l'Oligocène centre</a:t>
            </a:r>
            <a:endParaRPr lang="fr-FR" sz="2800" i="1" dirty="0"/>
          </a:p>
        </p:txBody>
      </p:sp>
      <p:sp>
        <p:nvSpPr>
          <p:cNvPr id="13" name="Espace réservé du contenu 5">
            <a:extLst>
              <a:ext uri="{FF2B5EF4-FFF2-40B4-BE49-F238E27FC236}">
                <a16:creationId xmlns:a16="http://schemas.microsoft.com/office/drawing/2014/main" id="{8A486565-EAF6-42D2-A587-1C0AE3D6B64E}"/>
              </a:ext>
            </a:extLst>
          </p:cNvPr>
          <p:cNvSpPr txBox="1">
            <a:spLocks/>
          </p:cNvSpPr>
          <p:nvPr/>
        </p:nvSpPr>
        <p:spPr>
          <a:xfrm>
            <a:off x="223920" y="2896402"/>
            <a:ext cx="2732344"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Sources Le Haillan - Eysines</a:t>
            </a:r>
          </a:p>
        </p:txBody>
      </p:sp>
      <p:sp>
        <p:nvSpPr>
          <p:cNvPr id="14" name="Espace réservé du contenu 5">
            <a:extLst>
              <a:ext uri="{FF2B5EF4-FFF2-40B4-BE49-F238E27FC236}">
                <a16:creationId xmlns:a16="http://schemas.microsoft.com/office/drawing/2014/main" id="{DA351ACD-0A03-473F-BC2B-26A381C45BEB}"/>
              </a:ext>
            </a:extLst>
          </p:cNvPr>
          <p:cNvSpPr txBox="1">
            <a:spLocks/>
          </p:cNvSpPr>
          <p:nvPr/>
        </p:nvSpPr>
        <p:spPr>
          <a:xfrm>
            <a:off x="223920" y="4536264"/>
            <a:ext cx="1844577"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Source de Budos</a:t>
            </a:r>
          </a:p>
        </p:txBody>
      </p:sp>
      <p:cxnSp>
        <p:nvCxnSpPr>
          <p:cNvPr id="18" name="Connecteur droit avec flèche 17">
            <a:extLst>
              <a:ext uri="{FF2B5EF4-FFF2-40B4-BE49-F238E27FC236}">
                <a16:creationId xmlns:a16="http://schemas.microsoft.com/office/drawing/2014/main" id="{BC7C3854-A5AC-4502-ADE2-EF0DE73FE423}"/>
              </a:ext>
            </a:extLst>
          </p:cNvPr>
          <p:cNvCxnSpPr>
            <a:cxnSpLocks/>
          </p:cNvCxnSpPr>
          <p:nvPr/>
        </p:nvCxnSpPr>
        <p:spPr>
          <a:xfrm flipV="1">
            <a:off x="2849732" y="3030422"/>
            <a:ext cx="1367161" cy="58582"/>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1AB4F3E2-F49E-476F-B592-4F74F1DBE106}"/>
              </a:ext>
            </a:extLst>
          </p:cNvPr>
          <p:cNvCxnSpPr>
            <a:cxnSpLocks/>
          </p:cNvCxnSpPr>
          <p:nvPr/>
        </p:nvCxnSpPr>
        <p:spPr>
          <a:xfrm>
            <a:off x="1880158" y="4738420"/>
            <a:ext cx="3437566" cy="192601"/>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21044BCD-A56C-443D-91EA-DF17E4412146}"/>
              </a:ext>
            </a:extLst>
          </p:cNvPr>
          <p:cNvCxnSpPr>
            <a:cxnSpLocks/>
          </p:cNvCxnSpPr>
          <p:nvPr/>
        </p:nvCxnSpPr>
        <p:spPr>
          <a:xfrm>
            <a:off x="2198670" y="3897297"/>
            <a:ext cx="2843847" cy="319596"/>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sp>
        <p:nvSpPr>
          <p:cNvPr id="19" name="Espace réservé du contenu 5">
            <a:extLst>
              <a:ext uri="{FF2B5EF4-FFF2-40B4-BE49-F238E27FC236}">
                <a16:creationId xmlns:a16="http://schemas.microsoft.com/office/drawing/2014/main" id="{FE27ADC6-0D70-41AC-9B34-3BF63ECD8D08}"/>
              </a:ext>
            </a:extLst>
          </p:cNvPr>
          <p:cNvSpPr txBox="1">
            <a:spLocks/>
          </p:cNvSpPr>
          <p:nvPr/>
        </p:nvSpPr>
        <p:spPr>
          <a:xfrm>
            <a:off x="223920" y="3716333"/>
            <a:ext cx="2625812"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Source de Bellefond</a:t>
            </a:r>
          </a:p>
        </p:txBody>
      </p:sp>
      <p:sp>
        <p:nvSpPr>
          <p:cNvPr id="20" name="Espace réservé du contenu 5">
            <a:extLst>
              <a:ext uri="{FF2B5EF4-FFF2-40B4-BE49-F238E27FC236}">
                <a16:creationId xmlns:a16="http://schemas.microsoft.com/office/drawing/2014/main" id="{710A996E-6C60-4667-AB19-9D4B9D2E0D85}"/>
              </a:ext>
            </a:extLst>
          </p:cNvPr>
          <p:cNvSpPr txBox="1">
            <a:spLocks/>
          </p:cNvSpPr>
          <p:nvPr/>
        </p:nvSpPr>
        <p:spPr>
          <a:xfrm>
            <a:off x="3075132" y="5807251"/>
            <a:ext cx="2144938"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Source de </a:t>
            </a:r>
            <a:r>
              <a:rPr lang="fr-FR" sz="1600" dirty="0" err="1"/>
              <a:t>Fontauriol</a:t>
            </a:r>
            <a:endParaRPr lang="fr-FR" sz="1600" dirty="0"/>
          </a:p>
        </p:txBody>
      </p:sp>
      <p:sp>
        <p:nvSpPr>
          <p:cNvPr id="25" name="Espace réservé du contenu 5">
            <a:extLst>
              <a:ext uri="{FF2B5EF4-FFF2-40B4-BE49-F238E27FC236}">
                <a16:creationId xmlns:a16="http://schemas.microsoft.com/office/drawing/2014/main" id="{550EEB4E-8B28-47F4-8E08-B62C74BBAD31}"/>
              </a:ext>
            </a:extLst>
          </p:cNvPr>
          <p:cNvSpPr txBox="1">
            <a:spLocks/>
          </p:cNvSpPr>
          <p:nvPr/>
        </p:nvSpPr>
        <p:spPr>
          <a:xfrm>
            <a:off x="7263842" y="5255926"/>
            <a:ext cx="1844577" cy="36512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sz="1600" dirty="0"/>
              <a:t>Source de Fontet</a:t>
            </a:r>
          </a:p>
        </p:txBody>
      </p:sp>
      <p:cxnSp>
        <p:nvCxnSpPr>
          <p:cNvPr id="27" name="Connecteur droit avec flèche 26">
            <a:extLst>
              <a:ext uri="{FF2B5EF4-FFF2-40B4-BE49-F238E27FC236}">
                <a16:creationId xmlns:a16="http://schemas.microsoft.com/office/drawing/2014/main" id="{A0D3FEB7-B8D2-4C30-BD62-08CBF495F907}"/>
              </a:ext>
            </a:extLst>
          </p:cNvPr>
          <p:cNvCxnSpPr>
            <a:cxnSpLocks/>
          </p:cNvCxnSpPr>
          <p:nvPr/>
        </p:nvCxnSpPr>
        <p:spPr>
          <a:xfrm flipH="1" flipV="1">
            <a:off x="6569475" y="4536264"/>
            <a:ext cx="694368" cy="796430"/>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AC04B86E-9F1D-47CE-A2AB-D6A848BE85EE}"/>
              </a:ext>
            </a:extLst>
          </p:cNvPr>
          <p:cNvCxnSpPr>
            <a:cxnSpLocks/>
          </p:cNvCxnSpPr>
          <p:nvPr/>
        </p:nvCxnSpPr>
        <p:spPr>
          <a:xfrm flipV="1">
            <a:off x="5131293" y="5133177"/>
            <a:ext cx="1367161" cy="856637"/>
          </a:xfrm>
          <a:prstGeom prst="straightConnector1">
            <a:avLst/>
          </a:prstGeom>
          <a:ln w="38100">
            <a:solidFill>
              <a:srgbClr val="3448C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889502"/>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2284</TotalTime>
  <Words>746</Words>
  <Application>Microsoft Office PowerPoint</Application>
  <PresentationFormat>Affichage à l'écran (4:3)</PresentationFormat>
  <Paragraphs>342</Paragraphs>
  <Slides>10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Trebuchet MS</vt:lpstr>
      <vt:lpstr>Wingdings</vt:lpstr>
      <vt:lpstr>Thème1</vt:lpstr>
      <vt:lpstr>Révision des VMPO Point d'avancement Réflexions sur l'Oligocène centre</vt:lpstr>
      <vt:lpstr>Révision des VMPO : rappel des motifs</vt:lpstr>
      <vt:lpstr>Caractère révisable des VMPO Modalités de fixation</vt:lpstr>
      <vt:lpstr>Modalités pratiques</vt:lpstr>
      <vt:lpstr>Avancement</vt:lpstr>
      <vt:lpstr>Les scénarios actuels</vt:lpstr>
      <vt:lpstr>Engagé pour 2022 (convention avec le BRGM signée le 21 décembre 2021)</vt:lpstr>
      <vt:lpstr>Réflexion sur les principes et règles de gestion de l'Oligocène centre</vt:lpstr>
      <vt:lpstr>Réflexion sur les principes et règles de gestion de l'Oligocène centre</vt:lpstr>
      <vt:lpstr>Réflexion sur les principes et règles de gestion de l'Oligocène centre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133</cp:revision>
  <dcterms:created xsi:type="dcterms:W3CDTF">2018-06-11T08:02:18Z</dcterms:created>
  <dcterms:modified xsi:type="dcterms:W3CDTF">2022-01-06T10:03:56Z</dcterms:modified>
</cp:coreProperties>
</file>