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282" r:id="rId3"/>
    <p:sldId id="284" r:id="rId4"/>
    <p:sldId id="285" r:id="rId5"/>
    <p:sldId id="260" r:id="rId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is Lafficher" initials="A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4F18"/>
    <a:srgbClr val="FF0000"/>
    <a:srgbClr val="1341A1"/>
    <a:srgbClr val="333399"/>
    <a:srgbClr val="D9D9D9"/>
    <a:srgbClr val="FFCC00"/>
    <a:srgbClr val="006600"/>
    <a:srgbClr val="006C31"/>
    <a:srgbClr val="00642D"/>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180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3835A-2CE6-424F-976F-060004DDC7C0}" type="datetimeFigureOut">
              <a:rPr lang="fr-FR" smtClean="0"/>
              <a:t>06/01/2022</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D6616-047C-445B-82D7-A8BE044CA00C}" type="slidenum">
              <a:rPr lang="fr-FR" smtClean="0"/>
              <a:t>‹N°›</a:t>
            </a:fld>
            <a:endParaRPr lang="fr-FR"/>
          </a:p>
        </p:txBody>
      </p:sp>
    </p:spTree>
    <p:extLst>
      <p:ext uri="{BB962C8B-B14F-4D97-AF65-F5344CB8AC3E}">
        <p14:creationId xmlns:p14="http://schemas.microsoft.com/office/powerpoint/2010/main" val="119516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04D6616-047C-445B-82D7-A8BE044CA00C}" type="slidenum">
              <a:rPr lang="fr-FR" smtClean="0"/>
              <a:t>2</a:t>
            </a:fld>
            <a:endParaRPr lang="fr-FR"/>
          </a:p>
        </p:txBody>
      </p:sp>
    </p:spTree>
    <p:extLst>
      <p:ext uri="{BB962C8B-B14F-4D97-AF65-F5344CB8AC3E}">
        <p14:creationId xmlns:p14="http://schemas.microsoft.com/office/powerpoint/2010/main" val="2379569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04D6616-047C-445B-82D7-A8BE044CA00C}" type="slidenum">
              <a:rPr lang="fr-FR" smtClean="0"/>
              <a:t>4</a:t>
            </a:fld>
            <a:endParaRPr lang="fr-FR"/>
          </a:p>
        </p:txBody>
      </p:sp>
    </p:spTree>
    <p:extLst>
      <p:ext uri="{BB962C8B-B14F-4D97-AF65-F5344CB8AC3E}">
        <p14:creationId xmlns:p14="http://schemas.microsoft.com/office/powerpoint/2010/main" val="1818809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04D6616-047C-445B-82D7-A8BE044CA00C}" type="slidenum">
              <a:rPr lang="fr-FR" smtClean="0"/>
              <a:t>5</a:t>
            </a:fld>
            <a:endParaRPr lang="fr-FR"/>
          </a:p>
        </p:txBody>
      </p:sp>
    </p:spTree>
    <p:extLst>
      <p:ext uri="{BB962C8B-B14F-4D97-AF65-F5344CB8AC3E}">
        <p14:creationId xmlns:p14="http://schemas.microsoft.com/office/powerpoint/2010/main" val="17842960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9"/>
            <a:ext cx="7772400" cy="1470025"/>
          </a:xfrm>
        </p:spPr>
        <p:txBody>
          <a:bodyPr>
            <a:normAutofit/>
          </a:bodyPr>
          <a:lstStyle>
            <a:lvl1pPr>
              <a:defRPr sz="2625">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298993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42570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39372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3047653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
            <a:ext cx="9144000" cy="6857999"/>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E46C0A"/>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10309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267739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0EBCB-75A6-48B6-A94F-15B940329A90}" type="datetimeFigureOut">
              <a:rPr lang="fr-FR" smtClean="0"/>
              <a:t>06/01/2022</a:t>
            </a:fld>
            <a:endParaRPr lang="fr-F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F807EE-CD1D-4590-8BC8-3307D96355C9}" type="slidenum">
              <a:rPr lang="fr-FR" smtClean="0"/>
              <a:t>‹N°›</a:t>
            </a:fld>
            <a:endParaRPr lang="fr-FR"/>
          </a:p>
        </p:txBody>
      </p:sp>
    </p:spTree>
    <p:extLst>
      <p:ext uri="{BB962C8B-B14F-4D97-AF65-F5344CB8AC3E}">
        <p14:creationId xmlns:p14="http://schemas.microsoft.com/office/powerpoint/2010/main" val="2625262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EE20F6C2-C002-4CA9-AAAF-5A78770F8A9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88145" y="1362668"/>
            <a:ext cx="3054555" cy="3597180"/>
          </a:xfrm>
          <a:prstGeom prst="rect">
            <a:avLst/>
          </a:prstGeom>
          <a:ln w="76200">
            <a:noFill/>
          </a:ln>
        </p:spPr>
      </p:pic>
      <p:sp>
        <p:nvSpPr>
          <p:cNvPr id="5" name="Espace réservé du contenu 4"/>
          <p:cNvSpPr>
            <a:spLocks noGrp="1"/>
          </p:cNvSpPr>
          <p:nvPr>
            <p:ph idx="1"/>
          </p:nvPr>
        </p:nvSpPr>
        <p:spPr>
          <a:xfrm>
            <a:off x="202046" y="1535457"/>
            <a:ext cx="8618425" cy="4942461"/>
          </a:xfrm>
        </p:spPr>
        <p:txBody>
          <a:bodyPr>
            <a:noAutofit/>
          </a:bodyPr>
          <a:lstStyle/>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Pétitionnaire :</a:t>
            </a:r>
            <a:r>
              <a:rPr lang="fr-FR" altLang="fr-FR" sz="1800" dirty="0">
                <a:solidFill>
                  <a:srgbClr val="333399"/>
                </a:solidFill>
                <a:latin typeface="Trebuchet MS" panose="020B0603020202020204" pitchFamily="34" charset="0"/>
              </a:rPr>
              <a:t> SCEA Cambon la Pelouse</a:t>
            </a:r>
          </a:p>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Projet :</a:t>
            </a:r>
            <a:r>
              <a:rPr lang="fr-FR" altLang="fr-FR" sz="1800" dirty="0">
                <a:solidFill>
                  <a:srgbClr val="333399"/>
                </a:solidFill>
                <a:latin typeface="Trebuchet MS" panose="020B0603020202020204" pitchFamily="34" charset="0"/>
              </a:rPr>
              <a:t> régularisation d’un forage utilisé pour </a:t>
            </a:r>
          </a:p>
          <a:p>
            <a:pPr marL="355600" indent="-355600" algn="just" defTabSz="914400">
              <a:spcBef>
                <a:spcPts val="0"/>
              </a:spcBef>
              <a:buClr>
                <a:srgbClr val="C0504D"/>
              </a:buClr>
              <a:buSzPct val="100000"/>
              <a:buNone/>
            </a:pPr>
            <a:r>
              <a:rPr lang="fr-FR" altLang="fr-FR" sz="1800" dirty="0">
                <a:solidFill>
                  <a:srgbClr val="333399"/>
                </a:solidFill>
                <a:latin typeface="Trebuchet MS" panose="020B0603020202020204" pitchFamily="34" charset="0"/>
              </a:rPr>
              <a:t>	l’arrosage des espaces verts et un usage viticole</a:t>
            </a:r>
          </a:p>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Demande :</a:t>
            </a:r>
            <a:r>
              <a:rPr lang="fr-FR" altLang="fr-FR" sz="1800" dirty="0">
                <a:solidFill>
                  <a:srgbClr val="333399"/>
                </a:solidFill>
                <a:latin typeface="Trebuchet MS" panose="020B0603020202020204" pitchFamily="34" charset="0"/>
              </a:rPr>
              <a:t> avis sollicité par la DDTM le 26 novembre 2021</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Pièces examinées :</a:t>
            </a:r>
            <a:r>
              <a:rPr lang="fr-FR" altLang="fr-FR" sz="1800" dirty="0">
                <a:solidFill>
                  <a:srgbClr val="333399"/>
                </a:solidFill>
                <a:latin typeface="Trebuchet MS" panose="020B0603020202020204" pitchFamily="34" charset="0"/>
              </a:rPr>
              <a:t> </a:t>
            </a:r>
          </a:p>
          <a:p>
            <a:pPr algn="just" defTabSz="914400">
              <a:spcBef>
                <a:spcPts val="0"/>
              </a:spcBef>
              <a:buClr>
                <a:srgbClr val="C0504D"/>
              </a:buClr>
              <a:buSzPct val="100000"/>
            </a:pPr>
            <a:r>
              <a:rPr lang="fr-FR" altLang="fr-FR" sz="1800" dirty="0">
                <a:solidFill>
                  <a:srgbClr val="333399"/>
                </a:solidFill>
                <a:latin typeface="Trebuchet MS" panose="020B0603020202020204" pitchFamily="34" charset="0"/>
              </a:rPr>
              <a:t>Dossier de demande de déclaration</a:t>
            </a:r>
          </a:p>
          <a:p>
            <a:pPr algn="just" defTabSz="914400">
              <a:spcBef>
                <a:spcPts val="0"/>
              </a:spcBef>
              <a:buClr>
                <a:srgbClr val="C0504D"/>
              </a:buClr>
              <a:buSzPct val="100000"/>
            </a:pPr>
            <a:r>
              <a:rPr lang="fr-FR" altLang="fr-FR" sz="1800" dirty="0">
                <a:solidFill>
                  <a:srgbClr val="333399"/>
                </a:solidFill>
                <a:latin typeface="Trebuchet MS" panose="020B0603020202020204" pitchFamily="34" charset="0"/>
              </a:rPr>
              <a:t>Rapport d’inspection vidéo</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Unité de gestion :</a:t>
            </a:r>
            <a:r>
              <a:rPr lang="fr-FR" altLang="fr-FR" sz="1800" dirty="0">
                <a:solidFill>
                  <a:srgbClr val="333399"/>
                </a:solidFill>
                <a:latin typeface="Trebuchet MS" panose="020B0603020202020204" pitchFamily="34" charset="0"/>
              </a:rPr>
              <a:t> Eocène centre déficitaire</a:t>
            </a:r>
            <a:endParaRPr lang="fr-FR" altLang="fr-FR" sz="1700" i="1" dirty="0">
              <a:solidFill>
                <a:srgbClr val="333399"/>
              </a:solidFill>
              <a:latin typeface="Trebuchet MS" panose="020B0603020202020204" pitchFamily="34" charset="0"/>
            </a:endParaRPr>
          </a:p>
          <a:p>
            <a:pPr marL="355600" lvl="0" indent="-355600" algn="just" defTabSz="914400">
              <a:spcBef>
                <a:spcPts val="0"/>
              </a:spcBef>
              <a:buClr>
                <a:srgbClr val="C0504D"/>
              </a:buClr>
              <a:buSzPct val="100000"/>
              <a:buNone/>
            </a:pPr>
            <a:endParaRPr lang="fr-FR" altLang="fr-FR" sz="1800" dirty="0">
              <a:solidFill>
                <a:srgbClr val="333399"/>
              </a:solidFill>
              <a:latin typeface="Trebuchet MS" panose="020B0603020202020204" pitchFamily="34" charset="0"/>
            </a:endParaRPr>
          </a:p>
          <a:p>
            <a:pPr marL="355600" lvl="0" indent="-355600" algn="just" defTabSz="914400">
              <a:spcBef>
                <a:spcPts val="0"/>
              </a:spcBef>
              <a:buClr>
                <a:srgbClr val="C0504D"/>
              </a:buClr>
              <a:buSzPct val="100000"/>
              <a:buNone/>
            </a:pPr>
            <a:r>
              <a:rPr lang="fr-FR" altLang="fr-FR" sz="1800" dirty="0">
                <a:solidFill>
                  <a:srgbClr val="333399"/>
                </a:solidFill>
                <a:latin typeface="Trebuchet MS" panose="020B0603020202020204" pitchFamily="34" charset="0"/>
              </a:rPr>
              <a:t>Contexte :</a:t>
            </a:r>
          </a:p>
          <a:p>
            <a:pPr algn="just" defTabSz="914400">
              <a:spcBef>
                <a:spcPts val="600"/>
              </a:spcBef>
              <a:buClr>
                <a:srgbClr val="C0504D"/>
              </a:buClr>
              <a:buSzPct val="100000"/>
              <a:buFont typeface="Arial" panose="020B0604020202020204" pitchFamily="34" charset="0"/>
              <a:buChar char="•"/>
            </a:pPr>
            <a:r>
              <a:rPr lang="fr-FR" altLang="fr-FR" sz="1800" dirty="0">
                <a:solidFill>
                  <a:srgbClr val="333399"/>
                </a:solidFill>
                <a:latin typeface="Trebuchet MS" panose="020B0603020202020204" pitchFamily="34" charset="0"/>
              </a:rPr>
              <a:t>Régularisation d’un forage existant de 69,9 m</a:t>
            </a:r>
          </a:p>
          <a:p>
            <a:pPr algn="just" defTabSz="914400">
              <a:spcBef>
                <a:spcPts val="600"/>
              </a:spcBef>
              <a:buClr>
                <a:srgbClr val="C0504D"/>
              </a:buClr>
              <a:buSzPct val="100000"/>
              <a:buFont typeface="Arial" panose="020B0604020202020204" pitchFamily="34" charset="0"/>
              <a:buChar char="•"/>
            </a:pPr>
            <a:r>
              <a:rPr lang="fr-FR" altLang="fr-FR" sz="1800" dirty="0">
                <a:solidFill>
                  <a:srgbClr val="333399"/>
                </a:solidFill>
                <a:latin typeface="Trebuchet MS" panose="020B0603020202020204" pitchFamily="34" charset="0"/>
              </a:rPr>
              <a:t>Prélèvement déclaré en mairie mais l'augmentation des volumes amène un dépassement du seuil "usage domestique" ce qui impose de procéder à une déclaration à la Police de l’eau</a:t>
            </a:r>
            <a:endParaRPr lang="fr-FR" altLang="fr-FR" sz="2800" dirty="0">
              <a:solidFill>
                <a:srgbClr val="333399"/>
              </a:solidFill>
              <a:latin typeface="Trebuchet MS" panose="020B0603020202020204" pitchFamily="34" charset="0"/>
            </a:endParaRP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FR" dirty="0">
                <a:solidFill>
                  <a:srgbClr val="E1E805"/>
                </a:solidFill>
              </a:rPr>
              <a:t>1</a:t>
            </a:r>
          </a:p>
        </p:txBody>
      </p:sp>
      <p:sp>
        <p:nvSpPr>
          <p:cNvPr id="7" name="Forme libre 6"/>
          <p:cNvSpPr/>
          <p:nvPr/>
        </p:nvSpPr>
        <p:spPr>
          <a:xfrm>
            <a:off x="5190835" y="1736436"/>
            <a:ext cx="2105511" cy="1101032"/>
          </a:xfrm>
          <a:custGeom>
            <a:avLst/>
            <a:gdLst>
              <a:gd name="connsiteX0" fmla="*/ 0 w 2525681"/>
              <a:gd name="connsiteY0" fmla="*/ 329048 h 1505915"/>
              <a:gd name="connsiteX1" fmla="*/ 2311400 w 2525681"/>
              <a:gd name="connsiteY1" fmla="*/ 75048 h 1505915"/>
              <a:gd name="connsiteX2" fmla="*/ 2286000 w 2525681"/>
              <a:gd name="connsiteY2" fmla="*/ 1505915 h 1505915"/>
              <a:gd name="connsiteX0" fmla="*/ 0 w 2544960"/>
              <a:gd name="connsiteY0" fmla="*/ 587193 h 1474576"/>
              <a:gd name="connsiteX1" fmla="*/ 2330679 w 2544960"/>
              <a:gd name="connsiteY1" fmla="*/ 43709 h 1474576"/>
              <a:gd name="connsiteX2" fmla="*/ 2305279 w 2544960"/>
              <a:gd name="connsiteY2" fmla="*/ 1474576 h 1474576"/>
              <a:gd name="connsiteX0" fmla="*/ 0 w 2552225"/>
              <a:gd name="connsiteY0" fmla="*/ 587193 h 1426330"/>
              <a:gd name="connsiteX1" fmla="*/ 2330679 w 2552225"/>
              <a:gd name="connsiteY1" fmla="*/ 43709 h 1426330"/>
              <a:gd name="connsiteX2" fmla="*/ 2324559 w 2552225"/>
              <a:gd name="connsiteY2" fmla="*/ 1426330 h 1426330"/>
              <a:gd name="connsiteX0" fmla="*/ 0 w 2493752"/>
              <a:gd name="connsiteY0" fmla="*/ 411324 h 1250461"/>
              <a:gd name="connsiteX1" fmla="*/ 2224639 w 2493752"/>
              <a:gd name="connsiteY1" fmla="*/ 60830 h 1250461"/>
              <a:gd name="connsiteX2" fmla="*/ 2324559 w 2493752"/>
              <a:gd name="connsiteY2" fmla="*/ 1250461 h 1250461"/>
              <a:gd name="connsiteX0" fmla="*/ 0 w 2540608"/>
              <a:gd name="connsiteY0" fmla="*/ 475969 h 1315106"/>
              <a:gd name="connsiteX1" fmla="*/ 2311399 w 2540608"/>
              <a:gd name="connsiteY1" fmla="*/ 53103 h 1315106"/>
              <a:gd name="connsiteX2" fmla="*/ 2324559 w 2540608"/>
              <a:gd name="connsiteY2" fmla="*/ 1315106 h 1315106"/>
              <a:gd name="connsiteX0" fmla="*/ 0 w 2540608"/>
              <a:gd name="connsiteY0" fmla="*/ 429676 h 1268813"/>
              <a:gd name="connsiteX1" fmla="*/ 2311399 w 2540608"/>
              <a:gd name="connsiteY1" fmla="*/ 6810 h 1268813"/>
              <a:gd name="connsiteX2" fmla="*/ 2324559 w 2540608"/>
              <a:gd name="connsiteY2" fmla="*/ 1268813 h 1268813"/>
              <a:gd name="connsiteX0" fmla="*/ 0 w 2540608"/>
              <a:gd name="connsiteY0" fmla="*/ 422866 h 1262003"/>
              <a:gd name="connsiteX1" fmla="*/ 2311399 w 2540608"/>
              <a:gd name="connsiteY1" fmla="*/ 0 h 1262003"/>
              <a:gd name="connsiteX2" fmla="*/ 2324559 w 2540608"/>
              <a:gd name="connsiteY2" fmla="*/ 1262003 h 1262003"/>
              <a:gd name="connsiteX0" fmla="*/ 0 w 2540608"/>
              <a:gd name="connsiteY0" fmla="*/ 435685 h 1274822"/>
              <a:gd name="connsiteX1" fmla="*/ 2311399 w 2540608"/>
              <a:gd name="connsiteY1" fmla="*/ 12819 h 1274822"/>
              <a:gd name="connsiteX2" fmla="*/ 2324559 w 2540608"/>
              <a:gd name="connsiteY2" fmla="*/ 1274822 h 1274822"/>
              <a:gd name="connsiteX0" fmla="*/ 0 w 2540608"/>
              <a:gd name="connsiteY0" fmla="*/ 513470 h 1352607"/>
              <a:gd name="connsiteX1" fmla="*/ 2311399 w 2540608"/>
              <a:gd name="connsiteY1" fmla="*/ 90604 h 1352607"/>
              <a:gd name="connsiteX2" fmla="*/ 2324559 w 2540608"/>
              <a:gd name="connsiteY2" fmla="*/ 1352607 h 1352607"/>
              <a:gd name="connsiteX0" fmla="*/ 0 w 2468603"/>
              <a:gd name="connsiteY0" fmla="*/ 513470 h 1352607"/>
              <a:gd name="connsiteX1" fmla="*/ 2311399 w 2468603"/>
              <a:gd name="connsiteY1" fmla="*/ 90604 h 1352607"/>
              <a:gd name="connsiteX2" fmla="*/ 2324559 w 2468603"/>
              <a:gd name="connsiteY2" fmla="*/ 1352607 h 1352607"/>
              <a:gd name="connsiteX0" fmla="*/ 0 w 2513009"/>
              <a:gd name="connsiteY0" fmla="*/ 513470 h 1352607"/>
              <a:gd name="connsiteX1" fmla="*/ 2311399 w 2513009"/>
              <a:gd name="connsiteY1" fmla="*/ 90604 h 1352607"/>
              <a:gd name="connsiteX2" fmla="*/ 2324559 w 2513009"/>
              <a:gd name="connsiteY2" fmla="*/ 1352607 h 1352607"/>
              <a:gd name="connsiteX0" fmla="*/ 0 w 2403557"/>
              <a:gd name="connsiteY0" fmla="*/ 513470 h 3668488"/>
              <a:gd name="connsiteX1" fmla="*/ 2311399 w 2403557"/>
              <a:gd name="connsiteY1" fmla="*/ 90604 h 3668488"/>
              <a:gd name="connsiteX2" fmla="*/ 1851218 w 2403557"/>
              <a:gd name="connsiteY2" fmla="*/ 3668488 h 3668488"/>
              <a:gd name="connsiteX0" fmla="*/ 0 w 1920044"/>
              <a:gd name="connsiteY0" fmla="*/ 56654 h 3211672"/>
              <a:gd name="connsiteX1" fmla="*/ 1459386 w 1920044"/>
              <a:gd name="connsiteY1" fmla="*/ 622861 h 3211672"/>
              <a:gd name="connsiteX2" fmla="*/ 1851218 w 1920044"/>
              <a:gd name="connsiteY2" fmla="*/ 3211672 h 3211672"/>
              <a:gd name="connsiteX0" fmla="*/ 0 w 1971903"/>
              <a:gd name="connsiteY0" fmla="*/ 56654 h 3211672"/>
              <a:gd name="connsiteX1" fmla="*/ 1459386 w 1971903"/>
              <a:gd name="connsiteY1" fmla="*/ 622861 h 3211672"/>
              <a:gd name="connsiteX2" fmla="*/ 1851218 w 1971903"/>
              <a:gd name="connsiteY2" fmla="*/ 3211672 h 3211672"/>
              <a:gd name="connsiteX0" fmla="*/ 0 w 1971903"/>
              <a:gd name="connsiteY0" fmla="*/ 50083 h 3205101"/>
              <a:gd name="connsiteX1" fmla="*/ 1459386 w 1971903"/>
              <a:gd name="connsiteY1" fmla="*/ 616290 h 3205101"/>
              <a:gd name="connsiteX2" fmla="*/ 1851218 w 1971903"/>
              <a:gd name="connsiteY2" fmla="*/ 3205101 h 3205101"/>
              <a:gd name="connsiteX0" fmla="*/ 0 w 1926245"/>
              <a:gd name="connsiteY0" fmla="*/ 50083 h 3253349"/>
              <a:gd name="connsiteX1" fmla="*/ 1459386 w 1926245"/>
              <a:gd name="connsiteY1" fmla="*/ 616290 h 3253349"/>
              <a:gd name="connsiteX2" fmla="*/ 1782368 w 1926245"/>
              <a:gd name="connsiteY2" fmla="*/ 3253349 h 3253349"/>
              <a:gd name="connsiteX0" fmla="*/ 0 w 1915564"/>
              <a:gd name="connsiteY0" fmla="*/ 50083 h 3205103"/>
              <a:gd name="connsiteX1" fmla="*/ 1459386 w 1915564"/>
              <a:gd name="connsiteY1" fmla="*/ 616290 h 3205103"/>
              <a:gd name="connsiteX2" fmla="*/ 1765156 w 1915564"/>
              <a:gd name="connsiteY2" fmla="*/ 3205103 h 3205103"/>
              <a:gd name="connsiteX0" fmla="*/ 0 w 1836928"/>
              <a:gd name="connsiteY0" fmla="*/ 1575611 h 4730631"/>
              <a:gd name="connsiteX1" fmla="*/ 1144542 w 1836928"/>
              <a:gd name="connsiteY1" fmla="*/ 17324 h 4730631"/>
              <a:gd name="connsiteX2" fmla="*/ 1765156 w 1836928"/>
              <a:gd name="connsiteY2" fmla="*/ 4730631 h 4730631"/>
              <a:gd name="connsiteX0" fmla="*/ 0 w 1814894"/>
              <a:gd name="connsiteY0" fmla="*/ 1575611 h 1575611"/>
              <a:gd name="connsiteX1" fmla="*/ 1144542 w 1814894"/>
              <a:gd name="connsiteY1" fmla="*/ 17324 h 1575611"/>
              <a:gd name="connsiteX2" fmla="*/ 1739279 w 1814894"/>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075129 h 1736174"/>
              <a:gd name="connsiteX1" fmla="*/ 808134 w 1635769"/>
              <a:gd name="connsiteY1" fmla="*/ 24874 h 1736174"/>
              <a:gd name="connsiteX2" fmla="*/ 1635769 w 1635769"/>
              <a:gd name="connsiteY2" fmla="*/ 1736174 h 1736174"/>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69616 h 1730661"/>
              <a:gd name="connsiteX1" fmla="*/ 808134 w 1635769"/>
              <a:gd name="connsiteY1" fmla="*/ 19361 h 1730661"/>
              <a:gd name="connsiteX2" fmla="*/ 1635769 w 1635769"/>
              <a:gd name="connsiteY2" fmla="*/ 1730661 h 1730661"/>
              <a:gd name="connsiteX0" fmla="*/ 0 w 1635769"/>
              <a:gd name="connsiteY0" fmla="*/ 1084366 h 1745411"/>
              <a:gd name="connsiteX1" fmla="*/ 808134 w 1635769"/>
              <a:gd name="connsiteY1" fmla="*/ 34111 h 1745411"/>
              <a:gd name="connsiteX2" fmla="*/ 1635769 w 1635769"/>
              <a:gd name="connsiteY2" fmla="*/ 1745411 h 1745411"/>
              <a:gd name="connsiteX0" fmla="*/ 0 w 1515368"/>
              <a:gd name="connsiteY0" fmla="*/ 1052090 h 8989227"/>
              <a:gd name="connsiteX1" fmla="*/ 808134 w 1515368"/>
              <a:gd name="connsiteY1" fmla="*/ 1835 h 8989227"/>
              <a:gd name="connsiteX2" fmla="*/ 1515368 w 1515368"/>
              <a:gd name="connsiteY2" fmla="*/ 8989228 h 8989227"/>
              <a:gd name="connsiteX0" fmla="*/ 0 w 1522080"/>
              <a:gd name="connsiteY0" fmla="*/ 1053758 h 8990895"/>
              <a:gd name="connsiteX1" fmla="*/ 808134 w 1522080"/>
              <a:gd name="connsiteY1" fmla="*/ 3503 h 8990895"/>
              <a:gd name="connsiteX2" fmla="*/ 1515368 w 1522080"/>
              <a:gd name="connsiteY2" fmla="*/ 8990896 h 8990895"/>
              <a:gd name="connsiteX0" fmla="*/ 0 w 1494701"/>
              <a:gd name="connsiteY0" fmla="*/ 1053858 h 8873636"/>
              <a:gd name="connsiteX1" fmla="*/ 808134 w 1494701"/>
              <a:gd name="connsiteY1" fmla="*/ 3603 h 8873636"/>
              <a:gd name="connsiteX2" fmla="*/ 1487583 w 1494701"/>
              <a:gd name="connsiteY2" fmla="*/ 8873636 h 8873636"/>
              <a:gd name="connsiteX0" fmla="*/ 0 w 1551655"/>
              <a:gd name="connsiteY0" fmla="*/ 1056135 h 8875913"/>
              <a:gd name="connsiteX1" fmla="*/ 808134 w 1551655"/>
              <a:gd name="connsiteY1" fmla="*/ 5880 h 8875913"/>
              <a:gd name="connsiteX2" fmla="*/ 1487583 w 1551655"/>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487583"/>
              <a:gd name="connsiteY0" fmla="*/ 0 h 7819778"/>
              <a:gd name="connsiteX1" fmla="*/ 1487583 w 1487583"/>
              <a:gd name="connsiteY1" fmla="*/ 7819778 h 7819778"/>
              <a:gd name="connsiteX0" fmla="*/ 0 w 1374700"/>
              <a:gd name="connsiteY0" fmla="*/ 0 h 17370013"/>
              <a:gd name="connsiteX1" fmla="*/ 1374700 w 1374700"/>
              <a:gd name="connsiteY1" fmla="*/ 17370013 h 17370013"/>
              <a:gd name="connsiteX0" fmla="*/ 0 w 1374700"/>
              <a:gd name="connsiteY0" fmla="*/ 0 h 17370013"/>
              <a:gd name="connsiteX1" fmla="*/ 1374700 w 1374700"/>
              <a:gd name="connsiteY1" fmla="*/ 17370013 h 17370013"/>
              <a:gd name="connsiteX0" fmla="*/ 0 w 1374700"/>
              <a:gd name="connsiteY0" fmla="*/ 0 h 18337121"/>
              <a:gd name="connsiteX1" fmla="*/ 1374700 w 1374700"/>
              <a:gd name="connsiteY1" fmla="*/ 18337121 h 18337121"/>
              <a:gd name="connsiteX0" fmla="*/ 0 w 1374700"/>
              <a:gd name="connsiteY0" fmla="*/ 0 h 18337121"/>
              <a:gd name="connsiteX1" fmla="*/ 1374700 w 1374700"/>
              <a:gd name="connsiteY1" fmla="*/ 18337121 h 18337121"/>
            </a:gdLst>
            <a:ahLst/>
            <a:cxnLst>
              <a:cxn ang="0">
                <a:pos x="connsiteX0" y="connsiteY0"/>
              </a:cxn>
              <a:cxn ang="0">
                <a:pos x="connsiteX1" y="connsiteY1"/>
              </a:cxn>
            </a:cxnLst>
            <a:rect l="l" t="t" r="r" b="b"/>
            <a:pathLst>
              <a:path w="1374700" h="18337121">
                <a:moveTo>
                  <a:pt x="0" y="0"/>
                </a:moveTo>
                <a:cubicBezTo>
                  <a:pt x="514674" y="2525998"/>
                  <a:pt x="1093854" y="9404002"/>
                  <a:pt x="1374700" y="18337121"/>
                </a:cubicBezTo>
              </a:path>
            </a:pathLst>
          </a:custGeom>
          <a:noFill/>
          <a:ln w="63500">
            <a:solidFill>
              <a:srgbClr val="0070C0"/>
            </a:solidFill>
            <a:tail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Rectangle 2">
            <a:extLst>
              <a:ext uri="{FF2B5EF4-FFF2-40B4-BE49-F238E27FC236}">
                <a16:creationId xmlns:a16="http://schemas.microsoft.com/office/drawing/2014/main" id="{6A61DF12-C3C3-4D82-A444-FE655867FD1E}"/>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Demande de régularisation d’un forage</a:t>
            </a:r>
          </a:p>
          <a:p>
            <a:pPr algn="ctr"/>
            <a:r>
              <a:rPr lang="fr-FR" sz="2000" b="1" dirty="0">
                <a:solidFill>
                  <a:srgbClr val="0077D4"/>
                </a:solidFill>
              </a:rPr>
              <a:t> à l'Eocène centre utilisé pour l’arrosage</a:t>
            </a:r>
          </a:p>
          <a:p>
            <a:pPr algn="ctr"/>
            <a:r>
              <a:rPr lang="fr-FR" sz="2000" b="1" dirty="0">
                <a:solidFill>
                  <a:srgbClr val="0077D4"/>
                </a:solidFill>
              </a:rPr>
              <a:t>au Château Cambon la Pelouse à </a:t>
            </a:r>
            <a:r>
              <a:rPr lang="fr-FR" sz="2000" b="1" dirty="0" err="1">
                <a:solidFill>
                  <a:srgbClr val="0077D4"/>
                </a:solidFill>
              </a:rPr>
              <a:t>Macau</a:t>
            </a:r>
            <a:endParaRPr lang="fr-FR" sz="2000" b="1" dirty="0">
              <a:solidFill>
                <a:srgbClr val="0077D4"/>
              </a:solidFill>
            </a:endParaRPr>
          </a:p>
        </p:txBody>
      </p:sp>
    </p:spTree>
    <p:extLst>
      <p:ext uri="{BB962C8B-B14F-4D97-AF65-F5344CB8AC3E}">
        <p14:creationId xmlns:p14="http://schemas.microsoft.com/office/powerpoint/2010/main" val="2608942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2557540A-3547-45FE-BC87-CF7AFE0720FA}"/>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Demande de régularisation d’un forage</a:t>
            </a:r>
          </a:p>
          <a:p>
            <a:pPr algn="ctr"/>
            <a:r>
              <a:rPr lang="fr-FR" sz="2000" b="1" dirty="0">
                <a:solidFill>
                  <a:srgbClr val="0077D4"/>
                </a:solidFill>
              </a:rPr>
              <a:t> à l'Eocène centre utilisé pour l’arrosage</a:t>
            </a:r>
          </a:p>
          <a:p>
            <a:pPr algn="ctr"/>
            <a:r>
              <a:rPr lang="fr-FR" sz="2000" b="1" dirty="0">
                <a:solidFill>
                  <a:srgbClr val="0077D4"/>
                </a:solidFill>
              </a:rPr>
              <a:t>au Château Cambon la Pelouse à </a:t>
            </a:r>
            <a:r>
              <a:rPr lang="fr-FR" sz="2000" b="1" dirty="0" err="1">
                <a:solidFill>
                  <a:srgbClr val="0077D4"/>
                </a:solidFill>
              </a:rPr>
              <a:t>Macau</a:t>
            </a:r>
            <a:endParaRPr lang="fr-FR" sz="2000" b="1" dirty="0">
              <a:solidFill>
                <a:srgbClr val="0077D4"/>
              </a:solidFill>
            </a:endParaRPr>
          </a:p>
        </p:txBody>
      </p:sp>
      <p:sp>
        <p:nvSpPr>
          <p:cNvPr id="2" name="Espace réservé du contenu 1">
            <a:extLst>
              <a:ext uri="{FF2B5EF4-FFF2-40B4-BE49-F238E27FC236}">
                <a16:creationId xmlns:a16="http://schemas.microsoft.com/office/drawing/2014/main" id="{1EC158F1-0287-4B14-8C71-BDE0418F2768}"/>
              </a:ext>
            </a:extLst>
          </p:cNvPr>
          <p:cNvSpPr>
            <a:spLocks noGrp="1"/>
          </p:cNvSpPr>
          <p:nvPr>
            <p:ph idx="1"/>
          </p:nvPr>
        </p:nvSpPr>
        <p:spPr>
          <a:xfrm>
            <a:off x="118596" y="1476624"/>
            <a:ext cx="6245748" cy="3904751"/>
          </a:xfrm>
        </p:spPr>
        <p:txBody>
          <a:bodyPr>
            <a:noAutofit/>
          </a:bodyPr>
          <a:lstStyle/>
          <a:p>
            <a:pPr marL="0" indent="0">
              <a:buClr>
                <a:schemeClr val="accent6">
                  <a:lumMod val="75000"/>
                </a:schemeClr>
              </a:buClr>
              <a:buNone/>
            </a:pPr>
            <a:r>
              <a:rPr lang="fr-FR" u="sng" dirty="0"/>
              <a:t>Présentation de l’ouvrage :</a:t>
            </a:r>
          </a:p>
          <a:p>
            <a:pPr marL="0" indent="0">
              <a:buClr>
                <a:schemeClr val="accent6">
                  <a:lumMod val="75000"/>
                </a:schemeClr>
              </a:buClr>
              <a:buNone/>
            </a:pPr>
            <a:r>
              <a:rPr lang="fr-FR" dirty="0"/>
              <a:t>Date de réalisation : non renseignée</a:t>
            </a:r>
          </a:p>
          <a:p>
            <a:pPr marL="0" indent="0">
              <a:buClr>
                <a:schemeClr val="accent6">
                  <a:lumMod val="75000"/>
                </a:schemeClr>
              </a:buClr>
              <a:buNone/>
            </a:pPr>
            <a:r>
              <a:rPr lang="fr-FR" dirty="0"/>
              <a:t>N° BSS : non référencé (non déclaré au titre du code minier ?)</a:t>
            </a:r>
          </a:p>
          <a:p>
            <a:pPr marL="0" indent="0">
              <a:buClr>
                <a:schemeClr val="accent6">
                  <a:lumMod val="75000"/>
                </a:schemeClr>
              </a:buClr>
              <a:buNone/>
            </a:pPr>
            <a:r>
              <a:rPr lang="fr-FR" dirty="0"/>
              <a:t>Profondeur : 69,9 m</a:t>
            </a:r>
          </a:p>
          <a:p>
            <a:pPr marL="0" indent="0">
              <a:buClr>
                <a:schemeClr val="accent6">
                  <a:lumMod val="75000"/>
                </a:schemeClr>
              </a:buClr>
              <a:buNone/>
            </a:pPr>
            <a:r>
              <a:rPr lang="fr-FR" dirty="0"/>
              <a:t>Unité de gestion captée : Eocène centre déficitaire</a:t>
            </a:r>
          </a:p>
          <a:p>
            <a:pPr marL="0" indent="0">
              <a:buClr>
                <a:schemeClr val="accent6">
                  <a:lumMod val="75000"/>
                </a:schemeClr>
              </a:buClr>
              <a:buNone/>
            </a:pPr>
            <a:endParaRPr lang="fr-FR" dirty="0"/>
          </a:p>
          <a:p>
            <a:pPr marL="0" indent="0">
              <a:buClr>
                <a:schemeClr val="accent6">
                  <a:lumMod val="75000"/>
                </a:schemeClr>
              </a:buClr>
              <a:buNone/>
            </a:pPr>
            <a:r>
              <a:rPr lang="fr-FR" dirty="0"/>
              <a:t>Rapport d’inspection vidéo :</a:t>
            </a:r>
          </a:p>
          <a:p>
            <a:pPr>
              <a:buClr>
                <a:schemeClr val="accent6">
                  <a:lumMod val="75000"/>
                </a:schemeClr>
              </a:buClr>
            </a:pPr>
            <a:r>
              <a:rPr lang="fr-FR" dirty="0"/>
              <a:t>a priori pas de cimentation à l’extrados du tubage plein en tête de forage</a:t>
            </a:r>
          </a:p>
          <a:p>
            <a:pPr>
              <a:buClr>
                <a:schemeClr val="accent6">
                  <a:lumMod val="75000"/>
                </a:schemeClr>
              </a:buClr>
            </a:pPr>
            <a:r>
              <a:rPr lang="fr-FR" dirty="0"/>
              <a:t>tête de puits non conforme</a:t>
            </a:r>
          </a:p>
        </p:txBody>
      </p:sp>
      <p:grpSp>
        <p:nvGrpSpPr>
          <p:cNvPr id="3" name="Groupe 2">
            <a:extLst>
              <a:ext uri="{FF2B5EF4-FFF2-40B4-BE49-F238E27FC236}">
                <a16:creationId xmlns:a16="http://schemas.microsoft.com/office/drawing/2014/main" id="{71E89E9E-82A1-4974-ABCF-ACBBE98E8186}"/>
              </a:ext>
            </a:extLst>
          </p:cNvPr>
          <p:cNvGrpSpPr/>
          <p:nvPr/>
        </p:nvGrpSpPr>
        <p:grpSpPr>
          <a:xfrm>
            <a:off x="6364344" y="1366887"/>
            <a:ext cx="2371632" cy="5175316"/>
            <a:chOff x="5989973" y="117078"/>
            <a:chExt cx="3035431" cy="6623842"/>
          </a:xfrm>
        </p:grpSpPr>
        <p:pic>
          <p:nvPicPr>
            <p:cNvPr id="10" name="Image 9">
              <a:extLst>
                <a:ext uri="{FF2B5EF4-FFF2-40B4-BE49-F238E27FC236}">
                  <a16:creationId xmlns:a16="http://schemas.microsoft.com/office/drawing/2014/main" id="{B7817E4A-AC55-4455-822D-96CB984815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4179" y="117078"/>
              <a:ext cx="2611225" cy="6623842"/>
            </a:xfrm>
            <a:prstGeom prst="rect">
              <a:avLst/>
            </a:prstGeom>
          </p:spPr>
        </p:pic>
        <p:sp>
          <p:nvSpPr>
            <p:cNvPr id="11" name="Rectangle 10">
              <a:extLst>
                <a:ext uri="{FF2B5EF4-FFF2-40B4-BE49-F238E27FC236}">
                  <a16:creationId xmlns:a16="http://schemas.microsoft.com/office/drawing/2014/main" id="{3298EB73-A995-40C1-811C-241B7C28E7BA}"/>
                </a:ext>
              </a:extLst>
            </p:cNvPr>
            <p:cNvSpPr/>
            <p:nvPr/>
          </p:nvSpPr>
          <p:spPr>
            <a:xfrm>
              <a:off x="5989973" y="1532090"/>
              <a:ext cx="424206" cy="5071621"/>
            </a:xfrm>
            <a:prstGeom prst="rect">
              <a:avLst/>
            </a:prstGeom>
            <a:solidFill>
              <a:srgbClr val="E94F18"/>
            </a:solidFill>
            <a:ln>
              <a:solidFill>
                <a:schemeClr val="tx1"/>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FR" sz="1400" dirty="0">
                  <a:solidFill>
                    <a:schemeClr val="tx1"/>
                  </a:solidFill>
                </a:rPr>
                <a:t>Eocène</a:t>
              </a:r>
            </a:p>
          </p:txBody>
        </p:sp>
        <p:sp>
          <p:nvSpPr>
            <p:cNvPr id="12" name="Rectangle 11">
              <a:extLst>
                <a:ext uri="{FF2B5EF4-FFF2-40B4-BE49-F238E27FC236}">
                  <a16:creationId xmlns:a16="http://schemas.microsoft.com/office/drawing/2014/main" id="{A640D49D-3771-44A5-B542-48AE7C56ADB0}"/>
                </a:ext>
              </a:extLst>
            </p:cNvPr>
            <p:cNvSpPr/>
            <p:nvPr/>
          </p:nvSpPr>
          <p:spPr>
            <a:xfrm>
              <a:off x="5989973" y="132209"/>
              <a:ext cx="424206" cy="1399881"/>
            </a:xfrm>
            <a:prstGeom prst="rect">
              <a:avLst/>
            </a:prstGeom>
            <a:solidFill>
              <a:schemeClr val="bg2">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FR" sz="1200" dirty="0">
                  <a:solidFill>
                    <a:schemeClr val="tx1"/>
                  </a:solidFill>
                </a:rPr>
                <a:t>Plio-Quaternaire</a:t>
              </a:r>
            </a:p>
          </p:txBody>
        </p:sp>
      </p:grpSp>
    </p:spTree>
    <p:extLst>
      <p:ext uri="{BB962C8B-B14F-4D97-AF65-F5344CB8AC3E}">
        <p14:creationId xmlns:p14="http://schemas.microsoft.com/office/powerpoint/2010/main" val="4211015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EC158F1-0287-4B14-8C71-BDE0418F2768}"/>
              </a:ext>
            </a:extLst>
          </p:cNvPr>
          <p:cNvSpPr>
            <a:spLocks noGrp="1"/>
          </p:cNvSpPr>
          <p:nvPr>
            <p:ph idx="1"/>
          </p:nvPr>
        </p:nvSpPr>
        <p:spPr>
          <a:xfrm>
            <a:off x="118596" y="1476624"/>
            <a:ext cx="8701876" cy="3904751"/>
          </a:xfrm>
        </p:spPr>
        <p:txBody>
          <a:bodyPr>
            <a:noAutofit/>
          </a:bodyPr>
          <a:lstStyle/>
          <a:p>
            <a:pPr marL="0" indent="0">
              <a:buClr>
                <a:schemeClr val="accent6">
                  <a:lumMod val="75000"/>
                </a:schemeClr>
              </a:buClr>
              <a:buNone/>
            </a:pPr>
            <a:r>
              <a:rPr lang="fr-FR" dirty="0"/>
              <a:t>Demande :</a:t>
            </a:r>
          </a:p>
          <a:p>
            <a:pPr>
              <a:spcBef>
                <a:spcPts val="300"/>
              </a:spcBef>
              <a:buClr>
                <a:schemeClr val="accent6">
                  <a:lumMod val="75000"/>
                </a:schemeClr>
              </a:buClr>
            </a:pPr>
            <a:r>
              <a:rPr lang="fr-FR" dirty="0"/>
              <a:t>4,3 m</a:t>
            </a:r>
            <a:r>
              <a:rPr lang="fr-FR" baseline="30000" dirty="0"/>
              <a:t>3</a:t>
            </a:r>
            <a:r>
              <a:rPr lang="fr-FR" dirty="0"/>
              <a:t>/h</a:t>
            </a:r>
          </a:p>
          <a:p>
            <a:pPr>
              <a:spcBef>
                <a:spcPts val="300"/>
              </a:spcBef>
              <a:buClr>
                <a:schemeClr val="accent6">
                  <a:lumMod val="75000"/>
                </a:schemeClr>
              </a:buClr>
            </a:pPr>
            <a:r>
              <a:rPr lang="fr-FR" dirty="0"/>
              <a:t>1 300 m</a:t>
            </a:r>
            <a:r>
              <a:rPr lang="fr-FR" baseline="30000" dirty="0"/>
              <a:t>3</a:t>
            </a:r>
            <a:r>
              <a:rPr lang="fr-FR" dirty="0"/>
              <a:t>/an</a:t>
            </a:r>
            <a:endParaRPr lang="fr-FR" baseline="30000" dirty="0"/>
          </a:p>
          <a:p>
            <a:pPr marL="0" indent="0">
              <a:spcBef>
                <a:spcPts val="1200"/>
              </a:spcBef>
              <a:buClr>
                <a:schemeClr val="accent6">
                  <a:lumMod val="75000"/>
                </a:schemeClr>
              </a:buClr>
              <a:buNone/>
            </a:pPr>
            <a:r>
              <a:rPr lang="fr-FR" dirty="0"/>
              <a:t>Historique des prélèvements :</a:t>
            </a:r>
          </a:p>
          <a:p>
            <a:pPr>
              <a:spcBef>
                <a:spcPts val="300"/>
              </a:spcBef>
              <a:buClr>
                <a:schemeClr val="accent6">
                  <a:lumMod val="75000"/>
                </a:schemeClr>
              </a:buClr>
            </a:pPr>
            <a:r>
              <a:rPr lang="fr-FR" dirty="0"/>
              <a:t>inférieurs à 1 000 m</a:t>
            </a:r>
            <a:r>
              <a:rPr lang="fr-FR" baseline="30000" dirty="0"/>
              <a:t>3</a:t>
            </a:r>
            <a:r>
              <a:rPr lang="fr-FR" dirty="0"/>
              <a:t>/an (déclaré en mairie)</a:t>
            </a:r>
          </a:p>
          <a:p>
            <a:pPr>
              <a:spcBef>
                <a:spcPts val="300"/>
              </a:spcBef>
              <a:buClr>
                <a:schemeClr val="accent6">
                  <a:lumMod val="75000"/>
                </a:schemeClr>
              </a:buClr>
            </a:pPr>
            <a:r>
              <a:rPr lang="fr-FR" dirty="0"/>
              <a:t>récente augmentation avec dépassement de la limite 1 000 m</a:t>
            </a:r>
            <a:r>
              <a:rPr lang="fr-FR" baseline="30000" dirty="0"/>
              <a:t>3</a:t>
            </a:r>
            <a:r>
              <a:rPr lang="fr-FR" dirty="0"/>
              <a:t>/an</a:t>
            </a:r>
          </a:p>
          <a:p>
            <a:pPr marL="0" indent="0" algn="r">
              <a:spcBef>
                <a:spcPts val="0"/>
              </a:spcBef>
              <a:buClr>
                <a:schemeClr val="accent6">
                  <a:lumMod val="75000"/>
                </a:schemeClr>
              </a:buClr>
              <a:buNone/>
            </a:pPr>
            <a:r>
              <a:rPr lang="fr-FR" dirty="0"/>
              <a:t>(=&gt;régime de la déclaration à la Police de l’Eau)</a:t>
            </a:r>
          </a:p>
          <a:p>
            <a:pPr marL="0" indent="0">
              <a:spcBef>
                <a:spcPts val="1200"/>
              </a:spcBef>
              <a:buClr>
                <a:schemeClr val="accent6">
                  <a:lumMod val="75000"/>
                </a:schemeClr>
              </a:buClr>
              <a:buNone/>
            </a:pPr>
            <a:r>
              <a:rPr lang="fr-FR" dirty="0"/>
              <a:t>Usages :</a:t>
            </a:r>
          </a:p>
          <a:p>
            <a:pPr>
              <a:spcBef>
                <a:spcPts val="300"/>
              </a:spcBef>
              <a:buClr>
                <a:schemeClr val="accent6">
                  <a:lumMod val="75000"/>
                </a:schemeClr>
              </a:buClr>
            </a:pPr>
            <a:r>
              <a:rPr lang="fr-FR" dirty="0"/>
              <a:t>arrosage de 1 000 m</a:t>
            </a:r>
            <a:r>
              <a:rPr lang="fr-FR" baseline="30000" dirty="0"/>
              <a:t>2</a:t>
            </a:r>
            <a:r>
              <a:rPr lang="fr-FR" dirty="0"/>
              <a:t> d’espaces verts</a:t>
            </a:r>
          </a:p>
          <a:p>
            <a:pPr>
              <a:spcBef>
                <a:spcPts val="300"/>
              </a:spcBef>
              <a:buClr>
                <a:schemeClr val="accent6">
                  <a:lumMod val="75000"/>
                </a:schemeClr>
              </a:buClr>
            </a:pPr>
            <a:r>
              <a:rPr lang="fr-FR" dirty="0"/>
              <a:t>préparation de produits viticoles</a:t>
            </a:r>
          </a:p>
          <a:p>
            <a:pPr marL="0" indent="0">
              <a:spcBef>
                <a:spcPts val="1200"/>
              </a:spcBef>
              <a:buClr>
                <a:schemeClr val="accent6">
                  <a:lumMod val="75000"/>
                </a:schemeClr>
              </a:buClr>
              <a:buNone/>
            </a:pPr>
            <a:r>
              <a:rPr lang="fr-FR" dirty="0"/>
              <a:t>	Optimisation de l’usage :</a:t>
            </a:r>
          </a:p>
          <a:p>
            <a:pPr lvl="2">
              <a:spcBef>
                <a:spcPts val="300"/>
              </a:spcBef>
              <a:buClr>
                <a:schemeClr val="accent6">
                  <a:lumMod val="75000"/>
                </a:schemeClr>
              </a:buClr>
            </a:pPr>
            <a:r>
              <a:rPr lang="fr-FR" sz="1875" dirty="0">
                <a:solidFill>
                  <a:srgbClr val="1341A1"/>
                </a:solidFill>
              </a:rPr>
              <a:t>Suivi des consommations par des sous-compteurs</a:t>
            </a:r>
          </a:p>
          <a:p>
            <a:pPr marL="0" indent="0">
              <a:buClr>
                <a:schemeClr val="accent6">
                  <a:lumMod val="75000"/>
                </a:schemeClr>
              </a:buClr>
              <a:buNone/>
            </a:pPr>
            <a:endParaRPr lang="fr-FR" dirty="0"/>
          </a:p>
        </p:txBody>
      </p:sp>
      <p:sp>
        <p:nvSpPr>
          <p:cNvPr id="4" name="Rectangle 2">
            <a:extLst>
              <a:ext uri="{FF2B5EF4-FFF2-40B4-BE49-F238E27FC236}">
                <a16:creationId xmlns:a16="http://schemas.microsoft.com/office/drawing/2014/main" id="{C335C0CB-6401-4934-A697-85A21D7D0CEC}"/>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Demande de régularisation d’un forage</a:t>
            </a:r>
          </a:p>
          <a:p>
            <a:pPr algn="ctr"/>
            <a:r>
              <a:rPr lang="fr-FR" sz="2000" b="1" dirty="0">
                <a:solidFill>
                  <a:srgbClr val="0077D4"/>
                </a:solidFill>
              </a:rPr>
              <a:t> à l'Eocène centre utilisé pour l’arrosage</a:t>
            </a:r>
          </a:p>
          <a:p>
            <a:pPr algn="ctr"/>
            <a:r>
              <a:rPr lang="fr-FR" sz="2000" b="1" dirty="0">
                <a:solidFill>
                  <a:srgbClr val="0077D4"/>
                </a:solidFill>
              </a:rPr>
              <a:t>au Château Cambon la Pelouse à </a:t>
            </a:r>
            <a:r>
              <a:rPr lang="fr-FR" sz="2000" b="1" dirty="0" err="1">
                <a:solidFill>
                  <a:srgbClr val="0077D4"/>
                </a:solidFill>
              </a:rPr>
              <a:t>Macau</a:t>
            </a:r>
            <a:endParaRPr lang="fr-FR" sz="2000" b="1" dirty="0">
              <a:solidFill>
                <a:srgbClr val="0077D4"/>
              </a:solidFill>
            </a:endParaRPr>
          </a:p>
        </p:txBody>
      </p:sp>
    </p:spTree>
    <p:extLst>
      <p:ext uri="{BB962C8B-B14F-4D97-AF65-F5344CB8AC3E}">
        <p14:creationId xmlns:p14="http://schemas.microsoft.com/office/powerpoint/2010/main" val="2926116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4</a:t>
            </a:fld>
            <a:endParaRPr lang="fr-FR" dirty="0">
              <a:solidFill>
                <a:srgbClr val="E1E805"/>
              </a:solidFill>
            </a:endParaRPr>
          </a:p>
        </p:txBody>
      </p:sp>
      <p:sp>
        <p:nvSpPr>
          <p:cNvPr id="5" name="Text Box 4"/>
          <p:cNvSpPr txBox="1">
            <a:spLocks noChangeArrowheads="1"/>
          </p:cNvSpPr>
          <p:nvPr/>
        </p:nvSpPr>
        <p:spPr bwMode="auto">
          <a:xfrm>
            <a:off x="261423" y="1252845"/>
            <a:ext cx="24246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000" b="1" u="sng" dirty="0">
                <a:solidFill>
                  <a:schemeClr val="accent2"/>
                </a:solidFill>
                <a:latin typeface="Gill Sans MT" pitchFamily="34" charset="0"/>
              </a:rPr>
              <a:t>Proposition d'avis :</a:t>
            </a:r>
          </a:p>
        </p:txBody>
      </p:sp>
      <p:sp>
        <p:nvSpPr>
          <p:cNvPr id="7" name="Rectangle 5"/>
          <p:cNvSpPr>
            <a:spLocks noChangeArrowheads="1"/>
          </p:cNvSpPr>
          <p:nvPr/>
        </p:nvSpPr>
        <p:spPr bwMode="auto">
          <a:xfrm>
            <a:off x="261423" y="1539954"/>
            <a:ext cx="8689146" cy="5070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107"/>
              </a:spcBef>
              <a:buClr>
                <a:schemeClr val="accent2"/>
              </a:buClr>
              <a:buSzPct val="100000"/>
            </a:pPr>
            <a:r>
              <a:rPr lang="fr-FR" altLang="fr-FR" dirty="0">
                <a:solidFill>
                  <a:srgbClr val="333399"/>
                </a:solidFill>
                <a:latin typeface="Trebuchet MS" panose="020B0603020202020204" pitchFamily="34" charset="0"/>
              </a:rPr>
              <a:t>Considérant :</a:t>
            </a:r>
          </a:p>
          <a:p>
            <a:pPr marL="342900"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l’unité de gestion concernée à savoir l’Eocène Centre déficitaire ;</a:t>
            </a:r>
          </a:p>
          <a:p>
            <a:pPr marL="342900"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l’article 1 du règlement du SAGE (</a:t>
            </a:r>
            <a:r>
              <a:rPr lang="fr-FR" altLang="fr-FR" sz="1400" dirty="0">
                <a:solidFill>
                  <a:srgbClr val="333399"/>
                </a:solidFill>
                <a:latin typeface="Trebuchet MS" panose="020B0603020202020204" pitchFamily="34" charset="0"/>
              </a:rPr>
              <a:t>nouveau prélèvement interdit dans les UG déficitaires</a:t>
            </a:r>
            <a:r>
              <a:rPr lang="fr-FR" altLang="fr-FR" dirty="0">
                <a:solidFill>
                  <a:srgbClr val="333399"/>
                </a:solidFill>
                <a:latin typeface="Trebuchet MS" panose="020B0603020202020204" pitchFamily="34" charset="0"/>
              </a:rPr>
              <a:t>) ;</a:t>
            </a:r>
          </a:p>
          <a:p>
            <a:pPr marL="342900"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la non-conformité du forage aux règles de l’art telles que définies par la disposition 51 du SAGE et l'arrêté du 11 décembre 2003 ;</a:t>
            </a:r>
          </a:p>
          <a:p>
            <a:pPr marL="342900"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l’absence de démonstration qu'il n'existe pas de ressource alternative mobilisable dans des conditions sanitaires, techniques et économiques acceptables ;</a:t>
            </a:r>
          </a:p>
          <a:p>
            <a:pPr algn="just">
              <a:spcBef>
                <a:spcPts val="300"/>
              </a:spcBef>
              <a:buClr>
                <a:schemeClr val="accent2"/>
              </a:buClr>
              <a:buSzPct val="100000"/>
            </a:pPr>
            <a:r>
              <a:rPr lang="fr-FR" altLang="fr-FR" dirty="0">
                <a:solidFill>
                  <a:srgbClr val="333399"/>
                </a:solidFill>
                <a:latin typeface="Trebuchet MS" panose="020B0603020202020204" pitchFamily="34" charset="0"/>
              </a:rPr>
              <a:t>la régularisation de l'ouvrage et des prélèvements est jugée incompatible avec le SAGE Nappes profondes.</a:t>
            </a:r>
          </a:p>
          <a:p>
            <a:pPr algn="just">
              <a:spcBef>
                <a:spcPts val="300"/>
              </a:spcBef>
              <a:buClr>
                <a:schemeClr val="accent2"/>
              </a:buClr>
              <a:buSzPct val="100000"/>
            </a:pPr>
            <a:r>
              <a:rPr lang="fr-FR" altLang="fr-FR" dirty="0">
                <a:solidFill>
                  <a:srgbClr val="333399"/>
                </a:solidFill>
                <a:latin typeface="Trebuchet MS" panose="020B0603020202020204" pitchFamily="34" charset="0"/>
              </a:rPr>
              <a:t>Le cas échéant, la question de la compatibilité pourra être réexaminée au vu d'éléments précisant la destination de l'eau, justifiant le volume demandé et démontrant la conformité de l'ouvrage aux règles de l'art, l'absence de ressource alternative, que les usages sont optimisés.</a:t>
            </a:r>
          </a:p>
          <a:p>
            <a:pPr marL="1074738">
              <a:spcBef>
                <a:spcPts val="300"/>
              </a:spcBef>
              <a:buClr>
                <a:schemeClr val="accent2"/>
              </a:buClr>
              <a:buSzPct val="100000"/>
            </a:pPr>
            <a:r>
              <a:rPr lang="fr-FR" altLang="fr-FR" dirty="0">
                <a:solidFill>
                  <a:srgbClr val="333399"/>
                </a:solidFill>
                <a:latin typeface="Trebuchet MS" panose="020B0603020202020204" pitchFamily="34" charset="0"/>
              </a:rPr>
              <a:t>En l'absence d'information sur les dates de réalisation du forage et de déclaration du prélèvement en mairie, la question de la conformité à l'article 1 du règlement du SAGE reste posée.  </a:t>
            </a:r>
          </a:p>
        </p:txBody>
      </p:sp>
      <p:sp>
        <p:nvSpPr>
          <p:cNvPr id="8" name="Rectangle 2">
            <a:extLst>
              <a:ext uri="{FF2B5EF4-FFF2-40B4-BE49-F238E27FC236}">
                <a16:creationId xmlns:a16="http://schemas.microsoft.com/office/drawing/2014/main" id="{A034A634-4E8B-41D2-9EFC-8965849FE87B}"/>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Demande de régularisation d’un forage</a:t>
            </a:r>
          </a:p>
          <a:p>
            <a:pPr algn="ctr"/>
            <a:r>
              <a:rPr lang="fr-FR" sz="2000" b="1" dirty="0">
                <a:solidFill>
                  <a:srgbClr val="0077D4"/>
                </a:solidFill>
              </a:rPr>
              <a:t> à l'Eocène centre utilisé pour l’arrosage</a:t>
            </a:r>
          </a:p>
          <a:p>
            <a:pPr algn="ctr"/>
            <a:r>
              <a:rPr lang="fr-FR" sz="2000" b="1" dirty="0">
                <a:solidFill>
                  <a:srgbClr val="0077D4"/>
                </a:solidFill>
              </a:rPr>
              <a:t>au Château Cambon la Pelouse à </a:t>
            </a:r>
            <a:r>
              <a:rPr lang="fr-FR" sz="2000" b="1" dirty="0" err="1">
                <a:solidFill>
                  <a:srgbClr val="0077D4"/>
                </a:solidFill>
              </a:rPr>
              <a:t>Macau</a:t>
            </a:r>
            <a:endParaRPr lang="fr-FR" sz="2000" b="1" dirty="0">
              <a:solidFill>
                <a:srgbClr val="0077D4"/>
              </a:solidFill>
            </a:endParaRPr>
          </a:p>
        </p:txBody>
      </p:sp>
    </p:spTree>
    <p:extLst>
      <p:ext uri="{BB962C8B-B14F-4D97-AF65-F5344CB8AC3E}">
        <p14:creationId xmlns:p14="http://schemas.microsoft.com/office/powerpoint/2010/main" val="3844875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5</a:t>
            </a:fld>
            <a:endParaRPr lang="fr-FR" dirty="0">
              <a:solidFill>
                <a:srgbClr val="E1E805"/>
              </a:solidFill>
            </a:endParaRPr>
          </a:p>
        </p:txBody>
      </p:sp>
      <p:sp>
        <p:nvSpPr>
          <p:cNvPr id="5" name="Text Box 4"/>
          <p:cNvSpPr txBox="1">
            <a:spLocks noChangeArrowheads="1"/>
          </p:cNvSpPr>
          <p:nvPr/>
        </p:nvSpPr>
        <p:spPr bwMode="auto">
          <a:xfrm>
            <a:off x="261423" y="1252845"/>
            <a:ext cx="39748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400" b="1" u="sng" dirty="0">
                <a:solidFill>
                  <a:schemeClr val="accent2"/>
                </a:solidFill>
                <a:latin typeface="Gill Sans MT" pitchFamily="34" charset="0"/>
              </a:rPr>
              <a:t>Proposition d'avis (suite) :</a:t>
            </a:r>
          </a:p>
        </p:txBody>
      </p:sp>
      <p:sp>
        <p:nvSpPr>
          <p:cNvPr id="7" name="Rectangle 5"/>
          <p:cNvSpPr>
            <a:spLocks noChangeArrowheads="1"/>
          </p:cNvSpPr>
          <p:nvPr/>
        </p:nvSpPr>
        <p:spPr bwMode="auto">
          <a:xfrm>
            <a:off x="227427" y="1714510"/>
            <a:ext cx="8689146" cy="3647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600"/>
              </a:spcBef>
              <a:buClr>
                <a:schemeClr val="accent2"/>
              </a:buClr>
              <a:buSzPct val="100000"/>
            </a:pPr>
            <a:r>
              <a:rPr lang="fr-FR" altLang="fr-FR" dirty="0">
                <a:solidFill>
                  <a:srgbClr val="333399"/>
                </a:solidFill>
                <a:latin typeface="Trebuchet MS" panose="020B0603020202020204" pitchFamily="34" charset="0"/>
              </a:rPr>
              <a:t>(…)</a:t>
            </a:r>
          </a:p>
          <a:p>
            <a:pPr algn="just">
              <a:spcBef>
                <a:spcPts val="600"/>
              </a:spcBef>
              <a:buClr>
                <a:schemeClr val="accent2"/>
              </a:buClr>
              <a:buSzPct val="100000"/>
            </a:pPr>
            <a:r>
              <a:rPr lang="fr-FR" altLang="fr-FR" dirty="0">
                <a:solidFill>
                  <a:srgbClr val="333399"/>
                </a:solidFill>
                <a:latin typeface="Trebuchet MS" panose="020B0603020202020204" pitchFamily="34" charset="0"/>
              </a:rPr>
              <a:t>La compatibilité avec le SAGE pourra être réévaluée en présence d’éléments complémentaires à savoir a minima :</a:t>
            </a:r>
          </a:p>
          <a:p>
            <a:pPr marL="342900" lvl="0" indent="-342900" algn="just" hangingPunct="0">
              <a:spcBef>
                <a:spcPts val="300"/>
              </a:spcBef>
              <a:spcAft>
                <a:spcPts val="0"/>
              </a:spcAft>
              <a:buClr>
                <a:schemeClr val="accent2"/>
              </a:buClr>
              <a:buFont typeface="Arial" panose="020B0604020202020204" pitchFamily="34" charset="0"/>
              <a:buChar char="•"/>
            </a:pPr>
            <a:r>
              <a:rPr lang="fr-FR" dirty="0">
                <a:solidFill>
                  <a:srgbClr val="333399"/>
                </a:solidFill>
                <a:latin typeface="Trebuchet MS" panose="020B0603020202020204" pitchFamily="34" charset="0"/>
              </a:rPr>
              <a:t>la garantie de l’absence de communication entre les nappes via l’extrados du tubage et la tête de puits ;</a:t>
            </a:r>
          </a:p>
          <a:p>
            <a:pPr marL="342900" lvl="0" indent="-342900" algn="just" hangingPunct="0">
              <a:spcBef>
                <a:spcPts val="300"/>
              </a:spcBef>
              <a:spcAft>
                <a:spcPts val="0"/>
              </a:spcAft>
              <a:buClr>
                <a:schemeClr val="accent2"/>
              </a:buClr>
              <a:buFont typeface="Arial" panose="020B0604020202020204" pitchFamily="34" charset="0"/>
              <a:buChar char="•"/>
            </a:pPr>
            <a:r>
              <a:rPr lang="fr-FR" dirty="0">
                <a:solidFill>
                  <a:srgbClr val="333399"/>
                </a:solidFill>
                <a:latin typeface="Trebuchet MS" panose="020B0603020202020204" pitchFamily="34" charset="0"/>
              </a:rPr>
              <a:t>la précision sur la part relative à chaque usage (arrosage, préparation de produits vinicoles) et l’engagement pour la mise en œuvre de mesures accrues d’optimisation des usages (ex : matériels hydro-économes, asservissement de l’arrosage à la météo, etc.) ;</a:t>
            </a:r>
          </a:p>
          <a:p>
            <a:pPr marL="342900" lvl="0" indent="-342900" algn="just" hangingPunct="0">
              <a:spcBef>
                <a:spcPts val="300"/>
              </a:spcBef>
              <a:spcAft>
                <a:spcPts val="0"/>
              </a:spcAft>
              <a:buClr>
                <a:schemeClr val="accent2"/>
              </a:buClr>
              <a:buFont typeface="Arial" panose="020B0604020202020204" pitchFamily="34" charset="0"/>
              <a:buChar char="•"/>
            </a:pPr>
            <a:r>
              <a:rPr lang="fr-FR" dirty="0">
                <a:solidFill>
                  <a:srgbClr val="333399"/>
                </a:solidFill>
                <a:latin typeface="Trebuchet MS" panose="020B0603020202020204" pitchFamily="34" charset="0"/>
              </a:rPr>
              <a:t>la justification de l’augmentation du besoin à 1 300 m</a:t>
            </a:r>
            <a:r>
              <a:rPr lang="fr-FR" baseline="30000" dirty="0">
                <a:solidFill>
                  <a:srgbClr val="333399"/>
                </a:solidFill>
                <a:latin typeface="Trebuchet MS" panose="020B0603020202020204" pitchFamily="34" charset="0"/>
              </a:rPr>
              <a:t>3</a:t>
            </a:r>
            <a:r>
              <a:rPr lang="fr-FR" dirty="0">
                <a:solidFill>
                  <a:srgbClr val="333399"/>
                </a:solidFill>
                <a:latin typeface="Trebuchet MS" panose="020B0603020202020204" pitchFamily="34" charset="0"/>
              </a:rPr>
              <a:t>/an ;</a:t>
            </a:r>
          </a:p>
          <a:p>
            <a:pPr marL="342900" lvl="0" indent="-342900" algn="just" hangingPunct="0">
              <a:spcBef>
                <a:spcPts val="300"/>
              </a:spcBef>
              <a:spcAft>
                <a:spcPts val="0"/>
              </a:spcAft>
              <a:buClr>
                <a:schemeClr val="accent2"/>
              </a:buClr>
              <a:buFont typeface="Arial" panose="020B0604020202020204" pitchFamily="34" charset="0"/>
              <a:buChar char="•"/>
            </a:pPr>
            <a:r>
              <a:rPr lang="fr-FR" dirty="0">
                <a:solidFill>
                  <a:srgbClr val="333399"/>
                </a:solidFill>
                <a:latin typeface="Trebuchet MS" panose="020B0603020202020204" pitchFamily="34" charset="0"/>
              </a:rPr>
              <a:t>la démonstration de l’absence de ressources alternatives mobilisables dans des conditions sanitaires, techniques et économiques acceptables.</a:t>
            </a:r>
          </a:p>
        </p:txBody>
      </p:sp>
      <p:sp>
        <p:nvSpPr>
          <p:cNvPr id="8" name="Rectangle 2">
            <a:extLst>
              <a:ext uri="{FF2B5EF4-FFF2-40B4-BE49-F238E27FC236}">
                <a16:creationId xmlns:a16="http://schemas.microsoft.com/office/drawing/2014/main" id="{3CC54947-39E0-47B9-866F-2E2847445C8A}"/>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Demande de régularisation d’un forage</a:t>
            </a:r>
          </a:p>
          <a:p>
            <a:pPr algn="ctr"/>
            <a:r>
              <a:rPr lang="fr-FR" sz="2000" b="1" dirty="0">
                <a:solidFill>
                  <a:srgbClr val="0077D4"/>
                </a:solidFill>
              </a:rPr>
              <a:t> à l'Eocène centre utilisé pour l’arrosage</a:t>
            </a:r>
          </a:p>
          <a:p>
            <a:pPr algn="ctr"/>
            <a:r>
              <a:rPr lang="fr-FR" sz="2000" b="1" dirty="0">
                <a:solidFill>
                  <a:srgbClr val="0077D4"/>
                </a:solidFill>
              </a:rPr>
              <a:t>au Château Cambon la Pelouse à </a:t>
            </a:r>
            <a:r>
              <a:rPr lang="fr-FR" sz="2000" b="1" dirty="0" err="1">
                <a:solidFill>
                  <a:srgbClr val="0077D4"/>
                </a:solidFill>
              </a:rPr>
              <a:t>Macau</a:t>
            </a:r>
            <a:endParaRPr lang="fr-FR" sz="2000" b="1" dirty="0">
              <a:solidFill>
                <a:srgbClr val="0077D4"/>
              </a:solidFill>
            </a:endParaRPr>
          </a:p>
        </p:txBody>
      </p:sp>
    </p:spTree>
    <p:extLst>
      <p:ext uri="{BB962C8B-B14F-4D97-AF65-F5344CB8AC3E}">
        <p14:creationId xmlns:p14="http://schemas.microsoft.com/office/powerpoint/2010/main" val="4223848750"/>
      </p:ext>
    </p:extLst>
  </p:cSld>
  <p:clrMapOvr>
    <a:masterClrMapping/>
  </p:clrMapOvr>
</p:sld>
</file>

<file path=ppt/theme/theme1.xml><?xml version="1.0" encoding="utf-8"?>
<a:theme xmlns:a="http://schemas.openxmlformats.org/drawingml/2006/main" name="Thè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ème1" id="{C4D858B3-AD02-424D-8D74-E465A714FFFF}" vid="{AC46D09D-1C65-4FB0-BFB9-EF2659757E0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Theme_sage</Template>
  <TotalTime>2112</TotalTime>
  <Words>618</Words>
  <Application>Microsoft Office PowerPoint</Application>
  <PresentationFormat>Affichage à l'écran (4:3)</PresentationFormat>
  <Paragraphs>72</Paragraphs>
  <Slides>5</Slides>
  <Notes>3</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5</vt:i4>
      </vt:variant>
    </vt:vector>
  </HeadingPairs>
  <TitlesOfParts>
    <vt:vector size="10" baseType="lpstr">
      <vt:lpstr>Arial</vt:lpstr>
      <vt:lpstr>Calibri</vt:lpstr>
      <vt:lpstr>Gill Sans MT</vt:lpstr>
      <vt:lpstr>Trebuchet MS</vt:lpstr>
      <vt:lpstr>Thème1</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Alexis Lafficher</dc:creator>
  <cp:lastModifiedBy>Bruno de Grissac</cp:lastModifiedBy>
  <cp:revision>134</cp:revision>
  <dcterms:created xsi:type="dcterms:W3CDTF">2018-06-11T08:02:18Z</dcterms:created>
  <dcterms:modified xsi:type="dcterms:W3CDTF">2022-01-06T10:40:14Z</dcterms:modified>
</cp:coreProperties>
</file>