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82" r:id="rId3"/>
    <p:sldId id="287" r:id="rId4"/>
    <p:sldId id="289" r:id="rId5"/>
    <p:sldId id="285" r:id="rId6"/>
    <p:sldId id="290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41A1"/>
    <a:srgbClr val="E94F18"/>
    <a:srgbClr val="FF0000"/>
    <a:srgbClr val="333399"/>
    <a:srgbClr val="D9D9D9"/>
    <a:srgbClr val="FFCC00"/>
    <a:srgbClr val="006600"/>
    <a:srgbClr val="006C31"/>
    <a:srgbClr val="00642D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74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8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19/04/2023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569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86052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15064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88094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829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B51DE24C-98AC-EC27-32C9-9E93EC26CB40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7D4"/>
                </a:solidFill>
              </a:rPr>
              <a:t>Demande d’avis de principe sur la création d’un forage agricole pour la ferme Le Fournet </a:t>
            </a:r>
            <a:br>
              <a:rPr lang="fr-FR" sz="2000" b="1" dirty="0">
                <a:solidFill>
                  <a:srgbClr val="0077D4"/>
                </a:solidFill>
              </a:rPr>
            </a:br>
            <a:r>
              <a:rPr lang="fr-FR" sz="2000" b="1" dirty="0">
                <a:solidFill>
                  <a:srgbClr val="0077D4"/>
                </a:solidFill>
              </a:rPr>
              <a:t>à St-André-de-Cubzac</a:t>
            </a:r>
          </a:p>
        </p:txBody>
      </p:sp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29EFBCAB-6C62-38BD-9741-61546D949154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7D4"/>
                </a:solidFill>
              </a:rPr>
              <a:t>Demande d’avis de principe sur la création d’un forage agricole pour la ferme Le Fournet </a:t>
            </a:r>
            <a:br>
              <a:rPr lang="fr-FR" sz="2000" b="1" dirty="0">
                <a:solidFill>
                  <a:srgbClr val="0077D4"/>
                </a:solidFill>
              </a:rPr>
            </a:br>
            <a:r>
              <a:rPr lang="fr-FR" sz="2000" b="1" dirty="0">
                <a:solidFill>
                  <a:srgbClr val="0077D4"/>
                </a:solidFill>
              </a:rPr>
              <a:t>à St-André-de-Cubzac</a:t>
            </a:r>
          </a:p>
        </p:txBody>
      </p:sp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19/04/2023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8145" y="1364192"/>
            <a:ext cx="3054554" cy="3594131"/>
          </a:xfrm>
          <a:prstGeom prst="rect">
            <a:avLst/>
          </a:prstGeom>
          <a:ln w="76200">
            <a:noFill/>
          </a:ln>
        </p:spPr>
      </p:pic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02046" y="1535457"/>
            <a:ext cx="8618425" cy="4942461"/>
          </a:xfrm>
        </p:spPr>
        <p:txBody>
          <a:bodyPr>
            <a:no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CDC du Cubzaguais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création d’un forage agricole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de principe sollicité par le bureau d’étude 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	    le 17 avril 2023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</a:p>
          <a:p>
            <a:pPr algn="just" defTabSz="914400">
              <a:spcBef>
                <a:spcPts val="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Dossier de présentation du projet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 Plio-Quaternaire (hors SAGE)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			et Eocène 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Centre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Projet d’installation d’une ferme agroécologique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Alimentation en eau partiellement envisagée par un forage à créer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sp>
        <p:nvSpPr>
          <p:cNvPr id="7" name="Forme libre 6"/>
          <p:cNvSpPr/>
          <p:nvPr/>
        </p:nvSpPr>
        <p:spPr>
          <a:xfrm>
            <a:off x="3947311" y="1702050"/>
            <a:ext cx="3730027" cy="1113577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487583"/>
              <a:gd name="connsiteY0" fmla="*/ 0 h 7819778"/>
              <a:gd name="connsiteX1" fmla="*/ 1487583 w 1487583"/>
              <a:gd name="connsiteY1" fmla="*/ 7819778 h 7819778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74700" h="18337121">
                <a:moveTo>
                  <a:pt x="0" y="0"/>
                </a:moveTo>
                <a:cubicBezTo>
                  <a:pt x="514674" y="2525998"/>
                  <a:pt x="1093854" y="9404002"/>
                  <a:pt x="1374700" y="18337121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581" y="1573039"/>
            <a:ext cx="8790014" cy="2396765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u="sng" dirty="0"/>
              <a:t>Demande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17 100 m</a:t>
            </a:r>
            <a:r>
              <a:rPr lang="fr-FR" baseline="30000" dirty="0"/>
              <a:t>3</a:t>
            </a:r>
            <a:r>
              <a:rPr lang="fr-FR" dirty="0"/>
              <a:t>/an 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u="sng" dirty="0"/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u="sng" dirty="0"/>
              <a:t>Usage :</a:t>
            </a:r>
            <a:r>
              <a:rPr lang="fr-FR" dirty="0"/>
              <a:t> 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irrigation de …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40 000 m</a:t>
            </a:r>
            <a:r>
              <a:rPr lang="fr-FR" baseline="30000" dirty="0"/>
              <a:t>2</a:t>
            </a:r>
            <a:r>
              <a:rPr lang="fr-FR" dirty="0"/>
              <a:t> de cultures maraîchères plein champ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4 000 m</a:t>
            </a:r>
            <a:r>
              <a:rPr lang="fr-FR" baseline="30000" dirty="0"/>
              <a:t>2</a:t>
            </a:r>
            <a:r>
              <a:rPr lang="fr-FR" dirty="0"/>
              <a:t> de cultures maraîchères sous serre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24 000 m</a:t>
            </a:r>
            <a:r>
              <a:rPr lang="fr-FR" baseline="30000" dirty="0"/>
              <a:t>2</a:t>
            </a:r>
            <a:r>
              <a:rPr lang="fr-FR" dirty="0"/>
              <a:t> de verger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6 000 m</a:t>
            </a:r>
            <a:r>
              <a:rPr lang="fr-FR" baseline="30000" dirty="0"/>
              <a:t>2</a:t>
            </a:r>
            <a:r>
              <a:rPr lang="fr-FR" dirty="0"/>
              <a:t> de zone expérimentale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optimisation de l’usage par récupération des eaux de toitures des bâtiments agricoles</a:t>
            </a:r>
          </a:p>
        </p:txBody>
      </p:sp>
    </p:spTree>
    <p:extLst>
      <p:ext uri="{BB962C8B-B14F-4D97-AF65-F5344CB8AC3E}">
        <p14:creationId xmlns:p14="http://schemas.microsoft.com/office/powerpoint/2010/main" val="4211015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993" y="1393497"/>
            <a:ext cx="8790014" cy="4779321"/>
          </a:xfrm>
        </p:spPr>
        <p:txBody>
          <a:bodyPr>
            <a:noAutofit/>
          </a:bodyPr>
          <a:lstStyle/>
          <a:p>
            <a:pPr marL="0" indent="0" algn="just">
              <a:buClr>
                <a:schemeClr val="accent6">
                  <a:lumMod val="75000"/>
                </a:schemeClr>
              </a:buClr>
              <a:buNone/>
            </a:pPr>
            <a:r>
              <a:rPr lang="fr-FR" u="sng" dirty="0"/>
              <a:t>Ouvrage envisagé :</a:t>
            </a: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Identification d’une ressource peu productive à faible profondeur (&lt; 30 m)</a:t>
            </a: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Projet d'exploiter la ressource sous-jacente (&gt; 30 m) pour atteindre l’objectif quantitatif</a:t>
            </a:r>
          </a:p>
          <a:p>
            <a:pPr marL="0" indent="0"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D’après le forage BSS001WXHA situé en limite est du site :</a:t>
            </a: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0 à 30 m : marnes avec passages sableux (Oligocène)</a:t>
            </a: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30 à 80 m : marnes avec passages calcaires et sableux (Eocène)</a:t>
            </a: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80 à 110 m : calcaires et sables grossiers (Eocène)</a:t>
            </a:r>
          </a:p>
          <a:p>
            <a:pPr marL="0" indent="0" algn="just">
              <a:spcBef>
                <a:spcPts val="24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u="sng" dirty="0"/>
              <a:t>Unité de gestion captée :</a:t>
            </a:r>
            <a:r>
              <a:rPr lang="fr-FR" dirty="0"/>
              <a:t> </a:t>
            </a: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en deçà de 30 m Oligocène centre à l’équilibre en rive droite de la Garonne</a:t>
            </a: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au-delà de 30 m Eocène centre déficitaire</a:t>
            </a:r>
          </a:p>
        </p:txBody>
      </p:sp>
    </p:spTree>
    <p:extLst>
      <p:ext uri="{BB962C8B-B14F-4D97-AF65-F5344CB8AC3E}">
        <p14:creationId xmlns:p14="http://schemas.microsoft.com/office/powerpoint/2010/main" val="657201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993" y="1476624"/>
            <a:ext cx="8790014" cy="4779321"/>
          </a:xfrm>
        </p:spPr>
        <p:txBody>
          <a:bodyPr>
            <a:noAutofit/>
          </a:bodyPr>
          <a:lstStyle/>
          <a:p>
            <a:pPr marL="0" indent="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Alternatives envisagées : </a:t>
            </a: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Collecte des eaux de toitures (bat. agricole voire ZAC)</a:t>
            </a: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Pompage en hiver et stockage pour utilisation en été</a:t>
            </a: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Réutilisation des eaux de process de la ZAC</a:t>
            </a: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endParaRPr lang="fr-FR" dirty="0"/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endParaRPr lang="fr-FR" dirty="0"/>
          </a:p>
          <a:p>
            <a:pPr marL="0" indent="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Remarque : </a:t>
            </a: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Le projet est situé en zone centre à quelques centaines de mètres de la zone nord (de l’autre côté de l’autoroute, commune de Val de </a:t>
            </a:r>
            <a:r>
              <a:rPr lang="fr-FR" dirty="0" err="1"/>
              <a:t>Virvée</a:t>
            </a:r>
            <a:r>
              <a:rPr lang="fr-FR" dirty="0"/>
              <a:t>) où l'Eocène est non déficitaire</a:t>
            </a:r>
          </a:p>
        </p:txBody>
      </p:sp>
    </p:spTree>
    <p:extLst>
      <p:ext uri="{BB962C8B-B14F-4D97-AF65-F5344CB8AC3E}">
        <p14:creationId xmlns:p14="http://schemas.microsoft.com/office/powerpoint/2010/main" val="3273268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77968" y="1391268"/>
            <a:ext cx="24246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Gill Sans MT" pitchFamily="34" charset="0"/>
              </a:rPr>
              <a:t>Proposition d'avis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27427" y="1761324"/>
            <a:ext cx="8689146" cy="393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les profondeurs de forage projetés ;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 rattachement des deux réservoirs cibles potentielles aux unités de gestion Oligocène centre à l’équilibre (&lt;30 m) ou Eocène centre déficitaire (&gt;30 m);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que les volumes prélevés à l’Oligocène en rive droite de la Garonne ne sont pas pris en compte pour le contrôle du respect des VMPO ;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la règle 1 du SAGE qui proscrit tout nouveau prélèvement dans les nappes déficitaires ;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la cohérence entre la demande et le besoin ;</a:t>
            </a:r>
          </a:p>
        </p:txBody>
      </p:sp>
    </p:spTree>
    <p:extLst>
      <p:ext uri="{BB962C8B-B14F-4D97-AF65-F5344CB8AC3E}">
        <p14:creationId xmlns:p14="http://schemas.microsoft.com/office/powerpoint/2010/main" val="3844875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77968" y="1391268"/>
            <a:ext cx="24246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Gill Sans MT" pitchFamily="34" charset="0"/>
              </a:rPr>
              <a:t>Proposition d'avis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16332" y="2130779"/>
            <a:ext cx="8689146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et sous réserve que :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soit garanti un usage optimisé de l'eau ;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l’ouvrage soit réalisé dans les règles de l’art, </a:t>
            </a:r>
          </a:p>
          <a:p>
            <a:pPr algn="just">
              <a:spcBef>
                <a:spcPts val="12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la création et l'exploitation d’un forage captant l’Oligocène (&lt;30 m) peuvent être jugées compatible avec le SAGE Nappes profondes de Gironde ;</a:t>
            </a:r>
          </a:p>
          <a:p>
            <a:pPr algn="just">
              <a:spcBef>
                <a:spcPts val="12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la création et l'exploitation d’un forage captant l’Eocène (plus de 30 m) sont jugées non compatibles avec le SAGE Nappes profondes de Gironde et non conformes à son Règlement.</a:t>
            </a:r>
          </a:p>
        </p:txBody>
      </p:sp>
    </p:spTree>
    <p:extLst>
      <p:ext uri="{BB962C8B-B14F-4D97-AF65-F5344CB8AC3E}">
        <p14:creationId xmlns:p14="http://schemas.microsoft.com/office/powerpoint/2010/main" val="395960951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2551</TotalTime>
  <Words>468</Words>
  <Application>Microsoft Office PowerPoint</Application>
  <PresentationFormat>Affichage à l'écran (4:3)</PresentationFormat>
  <Paragraphs>60</Paragraphs>
  <Slides>6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Arial</vt:lpstr>
      <vt:lpstr>Calibri</vt:lpstr>
      <vt:lpstr>Gill Sans MT</vt:lpstr>
      <vt:lpstr>Trebuchet MS</vt:lpstr>
      <vt:lpstr>Thème1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Bruno de Grissac</cp:lastModifiedBy>
  <cp:revision>145</cp:revision>
  <dcterms:created xsi:type="dcterms:W3CDTF">2018-06-11T08:02:18Z</dcterms:created>
  <dcterms:modified xsi:type="dcterms:W3CDTF">2023-04-19T12:02:15Z</dcterms:modified>
</cp:coreProperties>
</file>