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2" r:id="rId3"/>
    <p:sldId id="293" r:id="rId4"/>
    <p:sldId id="285" r:id="rId5"/>
    <p:sldId id="294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94F18"/>
    <a:srgbClr val="FF0000"/>
    <a:srgbClr val="333399"/>
    <a:srgbClr val="D9D9D9"/>
    <a:srgbClr val="FFCC00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8AD71771-1A89-4013-AE4E-91C0431F8E2E}"/>
    <pc:docChg chg="custSel modSld">
      <pc:chgData name="Bruno de Grissac" userId="d3f85db1-402d-49d1-8f7f-5bc735f26e17" providerId="ADAL" clId="{8AD71771-1A89-4013-AE4E-91C0431F8E2E}" dt="2023-09-25T16:20:13.738" v="92" actId="6549"/>
      <pc:docMkLst>
        <pc:docMk/>
      </pc:docMkLst>
      <pc:sldChg chg="modSp mod">
        <pc:chgData name="Bruno de Grissac" userId="d3f85db1-402d-49d1-8f7f-5bc735f26e17" providerId="ADAL" clId="{8AD71771-1A89-4013-AE4E-91C0431F8E2E}" dt="2023-09-25T16:17:38.232" v="7" actId="179"/>
        <pc:sldMkLst>
          <pc:docMk/>
          <pc:sldMk cId="4211015595" sldId="282"/>
        </pc:sldMkLst>
        <pc:spChg chg="mod">
          <ac:chgData name="Bruno de Grissac" userId="d3f85db1-402d-49d1-8f7f-5bc735f26e17" providerId="ADAL" clId="{8AD71771-1A89-4013-AE4E-91C0431F8E2E}" dt="2023-09-25T16:17:38.232" v="7" actId="179"/>
          <ac:spMkLst>
            <pc:docMk/>
            <pc:sldMk cId="4211015595" sldId="282"/>
            <ac:spMk id="2" creationId="{1EC158F1-0287-4B14-8C71-BDE0418F2768}"/>
          </ac:spMkLst>
        </pc:spChg>
      </pc:sldChg>
      <pc:sldChg chg="modSp mod">
        <pc:chgData name="Bruno de Grissac" userId="d3f85db1-402d-49d1-8f7f-5bc735f26e17" providerId="ADAL" clId="{8AD71771-1A89-4013-AE4E-91C0431F8E2E}" dt="2023-09-25T16:20:13.738" v="92" actId="6549"/>
        <pc:sldMkLst>
          <pc:docMk/>
          <pc:sldMk cId="3844875480" sldId="285"/>
        </pc:sldMkLst>
        <pc:spChg chg="mod">
          <ac:chgData name="Bruno de Grissac" userId="d3f85db1-402d-49d1-8f7f-5bc735f26e17" providerId="ADAL" clId="{8AD71771-1A89-4013-AE4E-91C0431F8E2E}" dt="2023-09-25T16:20:13.738" v="92" actId="6549"/>
          <ac:spMkLst>
            <pc:docMk/>
            <pc:sldMk cId="3844875480" sldId="285"/>
            <ac:spMk id="7" creationId="{00000000-0000-0000-0000-000000000000}"/>
          </ac:spMkLst>
        </pc:spChg>
      </pc:sldChg>
    </pc:docChg>
  </pc:docChgLst>
  <pc:docChgLst>
    <pc:chgData name="Bruno de Grissac" userId="d3f85db1-402d-49d1-8f7f-5bc735f26e17" providerId="ADAL" clId="{B2FA1225-C7B6-43C0-A31F-C689A2CD0D1A}"/>
    <pc:docChg chg="modSld">
      <pc:chgData name="Bruno de Grissac" userId="d3f85db1-402d-49d1-8f7f-5bc735f26e17" providerId="ADAL" clId="{B2FA1225-C7B6-43C0-A31F-C689A2CD0D1A}" dt="2023-06-12T11:59:46.808" v="61" actId="121"/>
      <pc:docMkLst>
        <pc:docMk/>
      </pc:docMkLst>
      <pc:sldChg chg="modSp mod">
        <pc:chgData name="Bruno de Grissac" userId="d3f85db1-402d-49d1-8f7f-5bc735f26e17" providerId="ADAL" clId="{B2FA1225-C7B6-43C0-A31F-C689A2CD0D1A}" dt="2023-06-12T11:57:37.041" v="26" actId="20577"/>
        <pc:sldMkLst>
          <pc:docMk/>
          <pc:sldMk cId="2608942258" sldId="256"/>
        </pc:sldMkLst>
        <pc:spChg chg="mod">
          <ac:chgData name="Bruno de Grissac" userId="d3f85db1-402d-49d1-8f7f-5bc735f26e17" providerId="ADAL" clId="{B2FA1225-C7B6-43C0-A31F-C689A2CD0D1A}" dt="2023-06-12T11:57:37.041" v="26" actId="20577"/>
          <ac:spMkLst>
            <pc:docMk/>
            <pc:sldMk cId="2608942258" sldId="256"/>
            <ac:spMk id="5" creationId="{00000000-0000-0000-0000-000000000000}"/>
          </ac:spMkLst>
        </pc:spChg>
      </pc:sldChg>
      <pc:sldChg chg="modSp mod">
        <pc:chgData name="Bruno de Grissac" userId="d3f85db1-402d-49d1-8f7f-5bc735f26e17" providerId="ADAL" clId="{B2FA1225-C7B6-43C0-A31F-C689A2CD0D1A}" dt="2023-06-12T11:58:28.138" v="41" actId="6549"/>
        <pc:sldMkLst>
          <pc:docMk/>
          <pc:sldMk cId="4211015595" sldId="282"/>
        </pc:sldMkLst>
        <pc:spChg chg="mod">
          <ac:chgData name="Bruno de Grissac" userId="d3f85db1-402d-49d1-8f7f-5bc735f26e17" providerId="ADAL" clId="{B2FA1225-C7B6-43C0-A31F-C689A2CD0D1A}" dt="2023-06-12T11:58:28.138" v="41" actId="6549"/>
          <ac:spMkLst>
            <pc:docMk/>
            <pc:sldMk cId="4211015595" sldId="282"/>
            <ac:spMk id="2" creationId="{1EC158F1-0287-4B14-8C71-BDE0418F2768}"/>
          </ac:spMkLst>
        </pc:spChg>
        <pc:spChg chg="mod">
          <ac:chgData name="Bruno de Grissac" userId="d3f85db1-402d-49d1-8f7f-5bc735f26e17" providerId="ADAL" clId="{B2FA1225-C7B6-43C0-A31F-C689A2CD0D1A}" dt="2023-06-12T11:58:05.617" v="30" actId="1076"/>
          <ac:spMkLst>
            <pc:docMk/>
            <pc:sldMk cId="4211015595" sldId="282"/>
            <ac:spMk id="4" creationId="{7216ADD5-E009-FEBE-2779-35377AAE2361}"/>
          </ac:spMkLst>
        </pc:spChg>
      </pc:sldChg>
      <pc:sldChg chg="modSp mod">
        <pc:chgData name="Bruno de Grissac" userId="d3f85db1-402d-49d1-8f7f-5bc735f26e17" providerId="ADAL" clId="{B2FA1225-C7B6-43C0-A31F-C689A2CD0D1A}" dt="2023-06-12T11:59:46.808" v="61" actId="121"/>
        <pc:sldMkLst>
          <pc:docMk/>
          <pc:sldMk cId="3844875480" sldId="285"/>
        </pc:sldMkLst>
        <pc:spChg chg="mod">
          <ac:chgData name="Bruno de Grissac" userId="d3f85db1-402d-49d1-8f7f-5bc735f26e17" providerId="ADAL" clId="{B2FA1225-C7B6-43C0-A31F-C689A2CD0D1A}" dt="2023-06-12T11:59:46.808" v="61" actId="121"/>
          <ac:spMkLst>
            <pc:docMk/>
            <pc:sldMk cId="3844875480" sldId="285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320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09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Porter à connaissance relatif à la création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d’un forage pour le Château Lafleur à Pomerol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Porter à connaissance relatif à la création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d’un forage pour le Château Lafleur à Pomerol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Porter à connaissance relatif à la création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d’un forage pour le Château Lafleur à Pomerol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5715"/>
            <a:ext cx="3051965" cy="3591084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763986" cy="4942461"/>
          </a:xfrm>
          <a:ln>
            <a:noFill/>
          </a:ln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Château Lafleur</a:t>
            </a:r>
          </a:p>
          <a:p>
            <a:pPr marL="355600" lvl="0" indent="-355600" algn="just" defTabSz="914400">
              <a:spcBef>
                <a:spcPts val="18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</a:t>
            </a:r>
          </a:p>
          <a:p>
            <a:pPr marL="355600" lvl="0" indent="-355600" algn="just" defTabSz="914400">
              <a:spcBef>
                <a:spcPts val="18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porter à connaissance transmis pour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information par le pétitionnaire le 0/09/2023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présentation du projet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	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Eocène Centre déficitaire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sécurisation de l’approvisionnement en eau pour l’irrigation de jeunes plants et préparation de produits viticoles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173648" y="1720158"/>
            <a:ext cx="3892989" cy="1294644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4686358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pour le forage :</a:t>
            </a:r>
            <a:r>
              <a:rPr lang="fr-FR" sz="2000" dirty="0"/>
              <a:t>  7 m</a:t>
            </a:r>
            <a:r>
              <a:rPr lang="fr-FR" sz="2000" baseline="30000" dirty="0"/>
              <a:t>3</a:t>
            </a:r>
            <a:r>
              <a:rPr lang="fr-FR" sz="2000" dirty="0"/>
              <a:t>/h, &lt; 1 000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b="1" u="sng" dirty="0"/>
              <a:t>&gt;&gt; procédures réglementaire liées : </a:t>
            </a:r>
          </a:p>
          <a:p>
            <a:pPr marL="89535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Création de l’ouvrage :</a:t>
            </a:r>
          </a:p>
          <a:p>
            <a:pPr marL="1254125"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déclaration au titre du Code Minier</a:t>
            </a:r>
          </a:p>
          <a:p>
            <a:pPr marL="1254125"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examen au cas par cas pour l’étude d’impact (Code de l'env.)</a:t>
            </a:r>
          </a:p>
          <a:p>
            <a:pPr marL="89535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Prélèvement :</a:t>
            </a:r>
          </a:p>
          <a:p>
            <a:pPr marL="1254125"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déclaration en mairie (CGCT)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Usages :</a:t>
            </a:r>
            <a:r>
              <a:rPr lang="fr-FR" sz="2000" dirty="0"/>
              <a:t> </a:t>
            </a:r>
          </a:p>
          <a:p>
            <a:pPr marL="631825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arrosage des jeunes plants</a:t>
            </a:r>
          </a:p>
          <a:p>
            <a:pPr marL="631825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préparation viticole</a:t>
            </a:r>
          </a:p>
          <a:p>
            <a:pPr marL="631825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nettoyage matériel</a:t>
            </a:r>
            <a:endParaRPr lang="fr-FR" sz="2000" dirty="0">
              <a:solidFill>
                <a:schemeClr val="tx1"/>
              </a:solidFill>
            </a:endParaRPr>
          </a:p>
          <a:p>
            <a:pPr marL="1433513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>
                <a:solidFill>
                  <a:srgbClr val="1341A1"/>
                </a:solidFill>
              </a:rPr>
              <a:t>Optimisation des usages :</a:t>
            </a:r>
            <a:r>
              <a:rPr lang="fr-FR" sz="2000" dirty="0">
                <a:solidFill>
                  <a:srgbClr val="1341A1"/>
                </a:solidFill>
              </a:rPr>
              <a:t> pas de précision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Ressources alternatives</a:t>
            </a:r>
            <a:r>
              <a:rPr lang="fr-FR" sz="2000" dirty="0"/>
              <a:t> :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Approvisionnement depuis le réseau d’eau potable (Eocène Centre)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Ressources superficielles : nappe perchée captée par un puits existant sec en mai/juin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Ressources profondes : Molasses du Fronsadais (Oligocène/Eocène) non étudiées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Réseau d’irrigation ??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>
                <a:solidFill>
                  <a:srgbClr val="1341A1"/>
                </a:solidFill>
              </a:rPr>
              <a:t>Ouvrage</a:t>
            </a:r>
            <a:r>
              <a:rPr lang="fr-FR" sz="2000" dirty="0">
                <a:solidFill>
                  <a:srgbClr val="1341A1"/>
                </a:solidFill>
              </a:rPr>
              <a:t> :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Conception de l’ouvrage conforme aux règles de l’art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Profondeur : 160 m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/>
              <a:t>Cible : Eocène supérieur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>
              <a:solidFill>
                <a:srgbClr val="1341A1"/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>
              <a:solidFill>
                <a:srgbClr val="1341A1"/>
              </a:solidFill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>
              <a:solidFill>
                <a:srgbClr val="1341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62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77157"/>
            <a:ext cx="39250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de principe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77267"/>
            <a:ext cx="8689146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profondeur du forage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réservoir aquifère concerné à savoir l’Eocène supérieur à rattacher à l'unité de gestion Eocène centre classée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l’article n°1 du Règlement du SAGE qui interdit tout nouveau prélèvement dans les unités de gestion déficitaires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usages prévus et l’absence de justification de leur optimisation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de démonstration de l’existence de ressources alternatives accessibles dans des conditions techniques, économiques et sanitaires acceptables ;</a:t>
            </a:r>
          </a:p>
          <a:p>
            <a:pPr algn="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d’exploitation de l’Eocène centre est jugé non compatible avec le SAGE Nappes profondes de Gironde et non conforme à son Règlement.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1239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Commentaires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61324"/>
            <a:ext cx="8689146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Compte-tenu, du volume annuel déclaré (&lt; 1000 m</a:t>
            </a:r>
            <a:r>
              <a:rPr lang="fr-FR" altLang="fr-FR" sz="24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/an), le prélèvement sera considéré comme "domestique" et la procédure se limitera à une déclaration en mairie, procédure dans laquelle la question de la compatibilité avec le SAGE n’est pas prise en compte.</a:t>
            </a:r>
          </a:p>
          <a:p>
            <a:pPr marL="342900" indent="-342900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On peut s'interroger sur la pertinence d'un projet qui représente un investissement de l'ordre de 150 000 € HT pour un volume annuel extrait de moins de 1 000 m</a:t>
            </a:r>
            <a:r>
              <a:rPr lang="fr-FR" altLang="fr-FR" sz="24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/an.</a:t>
            </a:r>
          </a:p>
          <a:p>
            <a:pPr marL="342900" indent="-342900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alternatives à ce projet de forage ne sont pas toutes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2309120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2824</TotalTime>
  <Words>394</Words>
  <Application>Microsoft Office PowerPoint</Application>
  <PresentationFormat>Affichage à l'écran (4:3)</PresentationFormat>
  <Paragraphs>53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162</cp:revision>
  <dcterms:created xsi:type="dcterms:W3CDTF">2018-06-11T08:02:18Z</dcterms:created>
  <dcterms:modified xsi:type="dcterms:W3CDTF">2023-09-26T14:35:30Z</dcterms:modified>
</cp:coreProperties>
</file>