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447" r:id="rId2"/>
    <p:sldId id="541" r:id="rId3"/>
    <p:sldId id="633" r:id="rId4"/>
    <p:sldId id="635" r:id="rId5"/>
    <p:sldId id="637" r:id="rId6"/>
    <p:sldId id="646" r:id="rId7"/>
    <p:sldId id="639" r:id="rId8"/>
    <p:sldId id="640" r:id="rId9"/>
    <p:sldId id="647" r:id="rId10"/>
    <p:sldId id="638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0000"/>
    <a:srgbClr val="006600"/>
    <a:srgbClr val="006C31"/>
    <a:srgbClr val="00642D"/>
    <a:srgbClr val="0000FF"/>
    <a:srgbClr val="333399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D083AE6-46FA-4A59-8FB0-9F97EB10719F}" styleName="Style léger 3 - Accentuation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65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567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389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833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5236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175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28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096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107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2736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25/09/2023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fr-FR" sz="3200" dirty="0">
                <a:solidFill>
                  <a:srgbClr val="0077D4"/>
                </a:solidFill>
              </a:rPr>
              <a:t>Actualisation de la liste</a:t>
            </a: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3200" dirty="0">
                <a:solidFill>
                  <a:srgbClr val="0077D4"/>
                </a:solidFill>
              </a:rPr>
              <a:t>des diagnostics AEP</a:t>
            </a:r>
            <a:br>
              <a:rPr lang="fr-FR" sz="3200" dirty="0">
                <a:solidFill>
                  <a:srgbClr val="0077D4"/>
                </a:solidFill>
              </a:rPr>
            </a:br>
            <a:r>
              <a:rPr lang="fr-FR" sz="3200" dirty="0">
                <a:solidFill>
                  <a:srgbClr val="0077D4"/>
                </a:solidFill>
              </a:rPr>
              <a:t>à réaliser en priorité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fontScale="92500" lnSpcReduction="10000"/>
          </a:bodyPr>
          <a:lstStyle/>
          <a:p>
            <a:r>
              <a:rPr lang="fr-FR" sz="2400" dirty="0"/>
              <a:t>Bureau de la Commission locale de l'eau</a:t>
            </a:r>
          </a:p>
          <a:p>
            <a:r>
              <a:rPr lang="fr-FR" sz="2400" dirty="0"/>
              <a:t>Réunion du 2 octobre 2023</a:t>
            </a:r>
          </a:p>
        </p:txBody>
      </p:sp>
    </p:spTree>
    <p:extLst>
      <p:ext uri="{BB962C8B-B14F-4D97-AF65-F5344CB8AC3E}">
        <p14:creationId xmlns:p14="http://schemas.microsoft.com/office/powerpoint/2010/main" val="259007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C40B1F91-B10D-4386-9067-59442A46C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5577218"/>
            <a:ext cx="9940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chemeClr val="bg1"/>
                </a:solidFill>
                <a:latin typeface="Trebuchet MS" panose="020B0603020202020204" pitchFamily="34" charset="0"/>
              </a:rPr>
              <a:t>2/3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75 Mm</a:t>
            </a:r>
            <a:r>
              <a:rPr lang="fr-FR" altLang="fr-FR" sz="1200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/an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BE30C272-2C36-46AB-8752-1B3FC8A7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Rappel de la disposition</a:t>
            </a:r>
          </a:p>
        </p:txBody>
      </p:sp>
      <p:pic>
        <p:nvPicPr>
          <p:cNvPr id="3" name="Image 2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180B954C-5B4B-4E93-BD97-0ED82A3BF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00" y="1916832"/>
            <a:ext cx="8604200" cy="32276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E270FAA-FBCC-4358-B505-365531A1F3B2}"/>
              </a:ext>
            </a:extLst>
          </p:cNvPr>
          <p:cNvSpPr/>
          <p:nvPr/>
        </p:nvSpPr>
        <p:spPr>
          <a:xfrm>
            <a:off x="5868144" y="2738439"/>
            <a:ext cx="2808312" cy="309562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AA9160-2573-4A19-A19E-1A3B5C48DEA8}"/>
              </a:ext>
            </a:extLst>
          </p:cNvPr>
          <p:cNvSpPr/>
          <p:nvPr/>
        </p:nvSpPr>
        <p:spPr>
          <a:xfrm>
            <a:off x="467543" y="2996952"/>
            <a:ext cx="4133031" cy="309562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A403E2-A7A0-4B6A-B4F2-AFF1318828FF}"/>
              </a:ext>
            </a:extLst>
          </p:cNvPr>
          <p:cNvSpPr/>
          <p:nvPr/>
        </p:nvSpPr>
        <p:spPr>
          <a:xfrm>
            <a:off x="1562100" y="4405685"/>
            <a:ext cx="2571750" cy="309562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57394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53C5DFE9-C650-49DD-B662-E00016339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220" y="1727346"/>
            <a:ext cx="864811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Constater l’</a:t>
            </a:r>
            <a:r>
              <a:rPr lang="fr-FR" altLang="fr-FR" sz="2400" b="1" dirty="0">
                <a:solidFill>
                  <a:srgbClr val="0077D4"/>
                </a:solidFill>
                <a:latin typeface="Trebuchet MS" panose="020B0603020202020204" pitchFamily="34" charset="0"/>
              </a:rPr>
              <a:t>état d’avancement des diagnostics inscrits sur la liste établie en 2019</a:t>
            </a: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b="1" dirty="0">
                <a:solidFill>
                  <a:srgbClr val="0077D4"/>
                </a:solidFill>
                <a:latin typeface="Trebuchet MS" panose="020B0603020202020204" pitchFamily="34" charset="0"/>
              </a:rPr>
              <a:t>Identifier</a:t>
            </a: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 les diagnostics à réaliser et à actualiser</a:t>
            </a: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Etablir une </a:t>
            </a:r>
            <a:r>
              <a:rPr lang="fr-FR" altLang="fr-FR" sz="2400" b="1" dirty="0">
                <a:solidFill>
                  <a:srgbClr val="0077D4"/>
                </a:solidFill>
                <a:latin typeface="Trebuchet MS" panose="020B0603020202020204" pitchFamily="34" charset="0"/>
              </a:rPr>
              <a:t>hiérarchie des priorités pour </a:t>
            </a: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les services</a:t>
            </a: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Proposer un </a:t>
            </a:r>
            <a:r>
              <a:rPr lang="fr-FR" altLang="fr-FR" sz="2400" b="1" dirty="0">
                <a:solidFill>
                  <a:srgbClr val="0077D4"/>
                </a:solidFill>
                <a:latin typeface="Trebuchet MS" panose="020B0603020202020204" pitchFamily="34" charset="0"/>
              </a:rPr>
              <a:t>échéancier</a:t>
            </a: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Préciser les modalités de </a:t>
            </a:r>
            <a:r>
              <a:rPr lang="fr-FR" altLang="fr-FR" sz="2400" b="1" dirty="0">
                <a:solidFill>
                  <a:srgbClr val="0077D4"/>
                </a:solidFill>
                <a:latin typeface="Trebuchet MS" panose="020B0603020202020204" pitchFamily="34" charset="0"/>
              </a:rPr>
              <a:t>mise en œuvre</a:t>
            </a: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C40B1F91-B10D-4386-9067-59442A46C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5577218"/>
            <a:ext cx="9940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chemeClr val="bg1"/>
                </a:solidFill>
                <a:latin typeface="Trebuchet MS" panose="020B0603020202020204" pitchFamily="34" charset="0"/>
              </a:rPr>
              <a:t>2/3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75 Mm</a:t>
            </a:r>
            <a:r>
              <a:rPr lang="fr-FR" altLang="fr-FR" sz="1200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/an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BE30C272-2C36-46AB-8752-1B3FC8A7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Objectifs de la démarche</a:t>
            </a:r>
          </a:p>
        </p:txBody>
      </p:sp>
    </p:spTree>
    <p:extLst>
      <p:ext uri="{BB962C8B-B14F-4D97-AF65-F5344CB8AC3E}">
        <p14:creationId xmlns:p14="http://schemas.microsoft.com/office/powerpoint/2010/main" val="185837097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53C5DFE9-C650-49DD-B662-E00016339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53" y="1460159"/>
            <a:ext cx="8525496" cy="4139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Liste 1 : 1</a:t>
            </a:r>
            <a:r>
              <a:rPr lang="fr-FR" altLang="fr-FR" sz="2400" baseline="30000" dirty="0">
                <a:solidFill>
                  <a:srgbClr val="0077D4"/>
                </a:solidFill>
                <a:latin typeface="Trebuchet MS" panose="020B0603020202020204" pitchFamily="34" charset="0"/>
              </a:rPr>
              <a:t>er</a:t>
            </a: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 diagnostic à faire</a:t>
            </a:r>
          </a:p>
          <a:p>
            <a:pPr marL="342900" indent="-342900" algn="just">
              <a:spcBef>
                <a:spcPts val="24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Liste 2 : Actualisation</a:t>
            </a:r>
          </a:p>
          <a:p>
            <a:pPr marL="800100" lvl="1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reliquat de la liste des priorités 2014</a:t>
            </a:r>
          </a:p>
          <a:p>
            <a:pPr marL="800100" lvl="1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dernier diagnostic &gt; 10 ans</a:t>
            </a:r>
          </a:p>
          <a:p>
            <a:pPr marL="800100" lvl="1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modification du service (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fusion, travaux structurants, etc.</a:t>
            </a: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)</a:t>
            </a:r>
          </a:p>
          <a:p>
            <a:pPr marL="800100" lvl="1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problème de fonctionnement (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qualité, quantité, etc.</a:t>
            </a: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)</a:t>
            </a:r>
          </a:p>
          <a:p>
            <a:pPr marL="800100" lvl="1" indent="-342900" algn="just">
              <a:spcBef>
                <a:spcPts val="1800"/>
              </a:spcBef>
              <a:buClr>
                <a:schemeClr val="accent2"/>
              </a:buClr>
              <a:buSzPct val="100000"/>
              <a:buFont typeface="Wingdings" panose="05000000000000000000" pitchFamily="2" charset="2"/>
              <a:buChar char="ü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contexte (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étude locale</a:t>
            </a: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)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BE30C272-2C36-46AB-8752-1B3FC8A7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Liste 2019</a:t>
            </a:r>
          </a:p>
        </p:txBody>
      </p:sp>
    </p:spTree>
    <p:extLst>
      <p:ext uri="{BB962C8B-B14F-4D97-AF65-F5344CB8AC3E}">
        <p14:creationId xmlns:p14="http://schemas.microsoft.com/office/powerpoint/2010/main" val="208381438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53C5DFE9-C650-49DD-B662-E00016339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53" y="1460159"/>
            <a:ext cx="8321903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Objectifs :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Suivi des pilotages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Subventions (Département, AEAG)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Contexte (anticiper les études et regroupements)</a:t>
            </a:r>
          </a:p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400" dirty="0">
                <a:solidFill>
                  <a:srgbClr val="0077D4"/>
                </a:solidFill>
                <a:latin typeface="Trebuchet MS" panose="020B0603020202020204" pitchFamily="34" charset="0"/>
              </a:rPr>
              <a:t>Echéances proposées :</a:t>
            </a: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C40B1F91-B10D-4386-9067-59442A46C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5577218"/>
            <a:ext cx="9940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chemeClr val="bg1"/>
                </a:solidFill>
                <a:latin typeface="Trebuchet MS" panose="020B0603020202020204" pitchFamily="34" charset="0"/>
              </a:rPr>
              <a:t>2/3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75 Mm</a:t>
            </a:r>
            <a:r>
              <a:rPr lang="fr-FR" altLang="fr-FR" sz="1200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/an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BE30C272-2C36-46AB-8752-1B3FC8A7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Calendrier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7D303F-6C3F-43AC-904B-0B8F46D00F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543261"/>
              </p:ext>
            </p:extLst>
          </p:nvPr>
        </p:nvGraphicFramePr>
        <p:xfrm>
          <a:off x="732074" y="4168593"/>
          <a:ext cx="8166296" cy="199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1885">
                  <a:extLst>
                    <a:ext uri="{9D8B030D-6E8A-4147-A177-3AD203B41FA5}">
                      <a16:colId xmlns:a16="http://schemas.microsoft.com/office/drawing/2014/main" val="3583412629"/>
                    </a:ext>
                  </a:extLst>
                </a:gridCol>
                <a:gridCol w="2239496">
                  <a:extLst>
                    <a:ext uri="{9D8B030D-6E8A-4147-A177-3AD203B41FA5}">
                      <a16:colId xmlns:a16="http://schemas.microsoft.com/office/drawing/2014/main" val="2552362018"/>
                    </a:ext>
                  </a:extLst>
                </a:gridCol>
                <a:gridCol w="2554657">
                  <a:extLst>
                    <a:ext uri="{9D8B030D-6E8A-4147-A177-3AD203B41FA5}">
                      <a16:colId xmlns:a16="http://schemas.microsoft.com/office/drawing/2014/main" val="3450338981"/>
                    </a:ext>
                  </a:extLst>
                </a:gridCol>
                <a:gridCol w="2360258">
                  <a:extLst>
                    <a:ext uri="{9D8B030D-6E8A-4147-A177-3AD203B41FA5}">
                      <a16:colId xmlns:a16="http://schemas.microsoft.com/office/drawing/2014/main" val="3449040804"/>
                    </a:ext>
                  </a:extLst>
                </a:gridCol>
              </a:tblGrid>
              <a:tr h="398680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Liste</a:t>
                      </a:r>
                    </a:p>
                  </a:txBody>
                  <a:tcPr marL="98305" marR="98305" marT="49152" marB="49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Priorité</a:t>
                      </a:r>
                    </a:p>
                  </a:txBody>
                  <a:tcPr marL="98305" marR="98305" marT="49152" marB="49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Période engagement</a:t>
                      </a:r>
                    </a:p>
                  </a:txBody>
                  <a:tcPr marL="98305" marR="98305" marT="49152" marB="49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Période réalisation</a:t>
                      </a:r>
                    </a:p>
                  </a:txBody>
                  <a:tcPr marL="98305" marR="98305" marT="49152" marB="49152" anchor="ctr"/>
                </a:tc>
                <a:extLst>
                  <a:ext uri="{0D108BD9-81ED-4DB2-BD59-A6C34878D82A}">
                    <a16:rowId xmlns:a16="http://schemas.microsoft.com/office/drawing/2014/main" val="2421461520"/>
                  </a:ext>
                </a:extLst>
              </a:tr>
              <a:tr h="398680"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1</a:t>
                      </a:r>
                    </a:p>
                  </a:txBody>
                  <a:tcPr marL="98305" marR="98305" marT="49152" marB="49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immédiate</a:t>
                      </a:r>
                    </a:p>
                  </a:txBody>
                  <a:tcPr marL="98305" marR="98305" marT="49152" marB="49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1</a:t>
                      </a:r>
                      <a:r>
                        <a:rPr lang="fr-FR" sz="1500" baseline="30000" dirty="0"/>
                        <a:t>er</a:t>
                      </a:r>
                      <a:r>
                        <a:rPr lang="fr-FR" sz="1500" dirty="0"/>
                        <a:t> semestre 2024</a:t>
                      </a:r>
                    </a:p>
                  </a:txBody>
                  <a:tcPr marL="98305" marR="98305" marT="49152" marB="49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2024-2025 </a:t>
                      </a:r>
                    </a:p>
                  </a:txBody>
                  <a:tcPr marL="98305" marR="98305" marT="49152" marB="49152" anchor="ctr"/>
                </a:tc>
                <a:extLst>
                  <a:ext uri="{0D108BD9-81ED-4DB2-BD59-A6C34878D82A}">
                    <a16:rowId xmlns:a16="http://schemas.microsoft.com/office/drawing/2014/main" val="4072072094"/>
                  </a:ext>
                </a:extLst>
              </a:tr>
              <a:tr h="398680">
                <a:tc rowSpan="3"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2</a:t>
                      </a:r>
                    </a:p>
                  </a:txBody>
                  <a:tcPr marL="98305" marR="98305" marT="49152" marB="49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très forte</a:t>
                      </a:r>
                    </a:p>
                  </a:txBody>
                  <a:tcPr marL="98305" marR="98305" marT="49152" marB="49152" anchor="ctr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dirty="0"/>
                        <a:t>1er semestre 2024</a:t>
                      </a:r>
                    </a:p>
                  </a:txBody>
                  <a:tcPr marL="98305" marR="98305" marT="49152" marB="49152" anchor="ctr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dirty="0"/>
                        <a:t>2024-2025 </a:t>
                      </a:r>
                    </a:p>
                  </a:txBody>
                  <a:tcPr marL="98305" marR="98305" marT="49152" marB="49152" anchor="ctr"/>
                </a:tc>
                <a:extLst>
                  <a:ext uri="{0D108BD9-81ED-4DB2-BD59-A6C34878D82A}">
                    <a16:rowId xmlns:a16="http://schemas.microsoft.com/office/drawing/2014/main" val="3694483220"/>
                  </a:ext>
                </a:extLst>
              </a:tr>
              <a:tr h="39868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forte</a:t>
                      </a:r>
                    </a:p>
                  </a:txBody>
                  <a:tcPr marL="98305" marR="98305" marT="49152" marB="49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2025</a:t>
                      </a:r>
                    </a:p>
                  </a:txBody>
                  <a:tcPr marL="98305" marR="98305" marT="49152" marB="49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2025 – 2026</a:t>
                      </a:r>
                    </a:p>
                  </a:txBody>
                  <a:tcPr marL="98305" marR="98305" marT="49152" marB="49152" anchor="ctr"/>
                </a:tc>
                <a:extLst>
                  <a:ext uri="{0D108BD9-81ED-4DB2-BD59-A6C34878D82A}">
                    <a16:rowId xmlns:a16="http://schemas.microsoft.com/office/drawing/2014/main" val="2776147798"/>
                  </a:ext>
                </a:extLst>
              </a:tr>
              <a:tr h="39868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modérée</a:t>
                      </a:r>
                    </a:p>
                  </a:txBody>
                  <a:tcPr marL="98305" marR="98305" marT="49152" marB="49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2026</a:t>
                      </a:r>
                    </a:p>
                  </a:txBody>
                  <a:tcPr marL="98305" marR="98305" marT="49152" marB="49152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dirty="0"/>
                        <a:t>2026 - 2027</a:t>
                      </a:r>
                    </a:p>
                  </a:txBody>
                  <a:tcPr marL="98305" marR="98305" marT="49152" marB="49152" anchor="ctr"/>
                </a:tc>
                <a:extLst>
                  <a:ext uri="{0D108BD9-81ED-4DB2-BD59-A6C34878D82A}">
                    <a16:rowId xmlns:a16="http://schemas.microsoft.com/office/drawing/2014/main" val="18990180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79784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Espace réservé du contenu 2">
            <a:extLst>
              <a:ext uri="{FF2B5EF4-FFF2-40B4-BE49-F238E27FC236}">
                <a16:creationId xmlns:a16="http://schemas.microsoft.com/office/drawing/2014/main" id="{C2F1CBD2-6E9D-4FCD-B0FA-66BB09D661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5637331"/>
              </p:ext>
            </p:extLst>
          </p:nvPr>
        </p:nvGraphicFramePr>
        <p:xfrm>
          <a:off x="395536" y="1483693"/>
          <a:ext cx="8598024" cy="4617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9506">
                  <a:extLst>
                    <a:ext uri="{9D8B030D-6E8A-4147-A177-3AD203B41FA5}">
                      <a16:colId xmlns:a16="http://schemas.microsoft.com/office/drawing/2014/main" val="3810482627"/>
                    </a:ext>
                  </a:extLst>
                </a:gridCol>
                <a:gridCol w="2149506">
                  <a:extLst>
                    <a:ext uri="{9D8B030D-6E8A-4147-A177-3AD203B41FA5}">
                      <a16:colId xmlns:a16="http://schemas.microsoft.com/office/drawing/2014/main" val="1074030409"/>
                    </a:ext>
                  </a:extLst>
                </a:gridCol>
                <a:gridCol w="2149506">
                  <a:extLst>
                    <a:ext uri="{9D8B030D-6E8A-4147-A177-3AD203B41FA5}">
                      <a16:colId xmlns:a16="http://schemas.microsoft.com/office/drawing/2014/main" val="797356464"/>
                    </a:ext>
                  </a:extLst>
                </a:gridCol>
                <a:gridCol w="2149506">
                  <a:extLst>
                    <a:ext uri="{9D8B030D-6E8A-4147-A177-3AD203B41FA5}">
                      <a16:colId xmlns:a16="http://schemas.microsoft.com/office/drawing/2014/main" val="2160042878"/>
                    </a:ext>
                  </a:extLst>
                </a:gridCol>
              </a:tblGrid>
              <a:tr h="34673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Diagnostic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dirty="0"/>
                        <a:t>Actualisation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918251"/>
                  </a:ext>
                </a:extLst>
              </a:tr>
              <a:tr h="681924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Engagement 2019</a:t>
                      </a:r>
                    </a:p>
                    <a:p>
                      <a:pPr algn="ctr"/>
                      <a:r>
                        <a:rPr lang="fr-FR" dirty="0"/>
                        <a:t>Réalisation 2020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Engagement 2019</a:t>
                      </a:r>
                    </a:p>
                    <a:p>
                      <a:pPr algn="ctr"/>
                      <a:r>
                        <a:rPr lang="fr-FR" dirty="0"/>
                        <a:t>Réalisation 2020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Engagement 2020</a:t>
                      </a:r>
                    </a:p>
                    <a:p>
                      <a:pPr algn="ctr"/>
                      <a:r>
                        <a:rPr lang="fr-FR"/>
                        <a:t>Réalisation 2021-22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Engagement 2021</a:t>
                      </a:r>
                    </a:p>
                    <a:p>
                      <a:pPr algn="ctr"/>
                      <a:r>
                        <a:rPr lang="fr-FR" dirty="0"/>
                        <a:t>Réalisation 2022-23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4465683"/>
                  </a:ext>
                </a:extLst>
              </a:tr>
              <a:tr h="3549997">
                <a:tc>
                  <a:txBody>
                    <a:bodyPr/>
                    <a:lstStyle/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BALIZAC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BOURIDEYS</a:t>
                      </a:r>
                    </a:p>
                    <a:p>
                      <a:pPr fontAlgn="ctr"/>
                      <a:r>
                        <a:rPr lang="fr-FR" sz="135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CARCANS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CAZALIS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LUGOS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PRECHAC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ST MAGNE</a:t>
                      </a:r>
                    </a:p>
                    <a:p>
                      <a:pPr fontAlgn="ctr"/>
                      <a:r>
                        <a:rPr lang="fr-FR" sz="135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COBAS (en cours)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LOUCHATS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BAZADAIS</a:t>
                      </a:r>
                    </a:p>
                    <a:p>
                      <a:pPr fontAlgn="ctr"/>
                      <a:r>
                        <a:rPr lang="fr-FR" sz="135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EST DU LIBOURNAIS (en cours)</a:t>
                      </a:r>
                    </a:p>
                    <a:p>
                      <a:pPr fontAlgn="ctr"/>
                      <a:r>
                        <a:rPr lang="fr-FR" sz="135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LEOGNAN CADAUJAC (en cours)</a:t>
                      </a:r>
                    </a:p>
                    <a:p>
                      <a:pPr fontAlgn="ctr"/>
                      <a:r>
                        <a:rPr lang="fr-FR" sz="135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PORTES ENTRE 2 MERS (en cours)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VERDELAIS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CASTETS EN DORTHE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LANGON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BARSAC PREIGNAC T. 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SAUTERNAIS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LE BARP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ST LAURENT MEDOC</a:t>
                      </a:r>
                    </a:p>
                    <a:p>
                      <a:pPr fontAlgn="ctr"/>
                      <a:r>
                        <a:rPr lang="fr-FR" sz="135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ARVEYRES (en cours)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LA REOLE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BASSANNE DROPT G.</a:t>
                      </a:r>
                    </a:p>
                    <a:p>
                      <a:pPr fontAlgn="ctr"/>
                      <a:r>
                        <a:rPr lang="fr-FR" sz="135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BONNETAN (en cours)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DEUX RIVES (RIONS)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ENTRE 2 MERS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MEDOC</a:t>
                      </a:r>
                    </a:p>
                    <a:p>
                      <a:pPr fontAlgn="ctr"/>
                      <a:r>
                        <a:rPr lang="fr-FR" sz="135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ST SELVE (en cours)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CANEJAN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LACANAU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LE PORGE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LE VERDON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SOULAC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C. ST MACAIRE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CDC PAYS FOYEN</a:t>
                      </a:r>
                    </a:p>
                    <a:p>
                      <a:pPr fontAlgn="ctr"/>
                      <a:r>
                        <a:rPr lang="fr-FR" sz="135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BLAYAIS (en cours)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BUDOS</a:t>
                      </a:r>
                    </a:p>
                    <a:p>
                      <a:pPr fontAlgn="ctr"/>
                      <a:r>
                        <a:rPr lang="fr-FR" sz="135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LA BREDE (en cours)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LES BILLAUX L. de P.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POINTE DE GRAVE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SAUMOS LE TEMPLE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ST VIVIEN DE MEDOC</a:t>
                      </a:r>
                    </a:p>
                    <a:p>
                      <a:pPr fontAlgn="ctr"/>
                      <a:r>
                        <a:rPr lang="fr-FR" sz="135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S. ST BRICE</a:t>
                      </a:r>
                    </a:p>
                    <a:p>
                      <a:pPr fontAlgn="ctr"/>
                      <a:r>
                        <a:rPr lang="fr-FR" sz="1350" strike="sng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CDC MEDOC-ESTUAIRE (en cours)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565716"/>
                  </a:ext>
                </a:extLst>
              </a:tr>
            </a:tbl>
          </a:graphicData>
        </a:graphic>
      </p:graphicFrame>
      <p:sp>
        <p:nvSpPr>
          <p:cNvPr id="4" name="Rectangle 11">
            <a:extLst>
              <a:ext uri="{FF2B5EF4-FFF2-40B4-BE49-F238E27FC236}">
                <a16:creationId xmlns:a16="http://schemas.microsoft.com/office/drawing/2014/main" id="{86EC61E3-233B-4495-B183-85E658D8F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Liste des collectivités</a:t>
            </a:r>
          </a:p>
        </p:txBody>
      </p:sp>
    </p:spTree>
    <p:extLst>
      <p:ext uri="{BB962C8B-B14F-4D97-AF65-F5344CB8AC3E}">
        <p14:creationId xmlns:p14="http://schemas.microsoft.com/office/powerpoint/2010/main" val="3649707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C40B1F91-B10D-4386-9067-59442A46C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5577218"/>
            <a:ext cx="9940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chemeClr val="bg1"/>
                </a:solidFill>
                <a:latin typeface="Trebuchet MS" panose="020B0603020202020204" pitchFamily="34" charset="0"/>
              </a:rPr>
              <a:t>2/3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75 Mm</a:t>
            </a:r>
            <a:r>
              <a:rPr lang="fr-FR" altLang="fr-FR" sz="1200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/an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BE30C272-2C36-46AB-8752-1B3FC8A7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Priorité Très forte</a:t>
            </a:r>
            <a:br>
              <a:rPr lang="fr-FR" altLang="fr-FR" sz="2800" b="1" dirty="0">
                <a:solidFill>
                  <a:srgbClr val="0077D4"/>
                </a:solidFill>
                <a:latin typeface="+mj-lt"/>
              </a:rPr>
            </a:b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2024-2025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7E9B1FF-E74A-2C2B-40E4-3183B320EE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3832868"/>
              </p:ext>
            </p:extLst>
          </p:nvPr>
        </p:nvGraphicFramePr>
        <p:xfrm>
          <a:off x="810884" y="1509622"/>
          <a:ext cx="7540730" cy="486000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712745">
                  <a:extLst>
                    <a:ext uri="{9D8B030D-6E8A-4147-A177-3AD203B41FA5}">
                      <a16:colId xmlns:a16="http://schemas.microsoft.com/office/drawing/2014/main" val="3742440292"/>
                    </a:ext>
                  </a:extLst>
                </a:gridCol>
                <a:gridCol w="1863888">
                  <a:extLst>
                    <a:ext uri="{9D8B030D-6E8A-4147-A177-3AD203B41FA5}">
                      <a16:colId xmlns:a16="http://schemas.microsoft.com/office/drawing/2014/main" val="4158751870"/>
                    </a:ext>
                  </a:extLst>
                </a:gridCol>
                <a:gridCol w="1964097">
                  <a:extLst>
                    <a:ext uri="{9D8B030D-6E8A-4147-A177-3AD203B41FA5}">
                      <a16:colId xmlns:a16="http://schemas.microsoft.com/office/drawing/2014/main" val="4162804750"/>
                    </a:ext>
                  </a:extLst>
                </a:gridCol>
              </a:tblGrid>
              <a:tr h="32400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Collectivités AEP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Date fin 1er </a:t>
                      </a:r>
                      <a:r>
                        <a:rPr lang="fr-FR" sz="1400" b="1" u="none" strike="noStrike" dirty="0" err="1">
                          <a:effectLst/>
                        </a:rPr>
                        <a:t>diag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Etat actualisation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6691884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BALIZAC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 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1</a:t>
                      </a:r>
                      <a:r>
                        <a:rPr lang="fr-FR" sz="1400" u="none" strike="noStrike" baseline="30000" dirty="0">
                          <a:effectLst/>
                        </a:rPr>
                        <a:t>er</a:t>
                      </a:r>
                      <a:r>
                        <a:rPr lang="fr-FR" sz="1400" u="none" strike="noStrike" dirty="0">
                          <a:effectLst/>
                        </a:rPr>
                        <a:t> diagnostic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3166068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BOURIDEYS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-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1</a:t>
                      </a:r>
                      <a:r>
                        <a:rPr kumimoji="0" lang="fr-FR" sz="1400" b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er</a:t>
                      </a:r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 diagnostic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7745762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CAZALIS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-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1</a:t>
                      </a:r>
                      <a:r>
                        <a:rPr kumimoji="0" lang="fr-FR" sz="1400" b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er</a:t>
                      </a:r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 diagnostic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2051007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PRECHAC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-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1</a:t>
                      </a:r>
                      <a:r>
                        <a:rPr kumimoji="0" lang="fr-FR" sz="1400" b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er</a:t>
                      </a:r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 diagnostic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224656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S. LOUCHATS-ORIGNE-GUILLOS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</a:rPr>
                        <a:t>-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1</a:t>
                      </a:r>
                      <a:r>
                        <a:rPr kumimoji="0" lang="fr-FR" sz="1400" b="0" u="none" strike="noStrike" kern="1200" cap="none" spc="0" normalizeH="0" baseline="30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er</a:t>
                      </a:r>
                      <a:r>
                        <a:rPr kumimoji="0" lang="fr-FR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 diagnostic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0409719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S. CASTETS-EN-DORTHE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2011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 Actualisation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413731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LANGON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2009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 Actualisation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3523470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S. ENTRE-DEUX-MERS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2009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 Actualisation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09278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>
                          <a:effectLst/>
                        </a:rPr>
                        <a:t>S. SAUTERNAIS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2008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 Actualisation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4014564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S. VERDELAIS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2008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 Actualisation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60991780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CDC PAYS-FOYEN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2007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 Actualisation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205848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S. BARSAC-PREIGNAC-TOULENNE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2005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 Actualisation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2253571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S. BAZADAIS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2005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 Actualisation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8459666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ST-LAURENT-MEDOC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2004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</a:rPr>
                        <a:t> Actualisation</a:t>
                      </a: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54874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9876559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C40B1F91-B10D-4386-9067-59442A46C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5577218"/>
            <a:ext cx="9940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chemeClr val="bg1"/>
                </a:solidFill>
                <a:latin typeface="Trebuchet MS" panose="020B0603020202020204" pitchFamily="34" charset="0"/>
              </a:rPr>
              <a:t>2/3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75 Mm</a:t>
            </a:r>
            <a:r>
              <a:rPr lang="fr-FR" altLang="fr-FR" sz="1200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/an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BE30C272-2C36-46AB-8752-1B3FC8A7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Priorité Forte</a:t>
            </a:r>
          </a:p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2025-2026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A4D33096-B018-A259-F1D3-B3E0D8877A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207057"/>
              </p:ext>
            </p:extLst>
          </p:nvPr>
        </p:nvGraphicFramePr>
        <p:xfrm>
          <a:off x="1121433" y="1613140"/>
          <a:ext cx="6495691" cy="397257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198210">
                  <a:extLst>
                    <a:ext uri="{9D8B030D-6E8A-4147-A177-3AD203B41FA5}">
                      <a16:colId xmlns:a16="http://schemas.microsoft.com/office/drawing/2014/main" val="1160223527"/>
                    </a:ext>
                  </a:extLst>
                </a:gridCol>
                <a:gridCol w="1605580">
                  <a:extLst>
                    <a:ext uri="{9D8B030D-6E8A-4147-A177-3AD203B41FA5}">
                      <a16:colId xmlns:a16="http://schemas.microsoft.com/office/drawing/2014/main" val="515549475"/>
                    </a:ext>
                  </a:extLst>
                </a:gridCol>
                <a:gridCol w="1691901">
                  <a:extLst>
                    <a:ext uri="{9D8B030D-6E8A-4147-A177-3AD203B41FA5}">
                      <a16:colId xmlns:a16="http://schemas.microsoft.com/office/drawing/2014/main" val="1987219858"/>
                    </a:ext>
                  </a:extLst>
                </a:gridCol>
              </a:tblGrid>
              <a:tr h="495510"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Collectivités AEP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>
                          <a:effectLst/>
                        </a:rPr>
                        <a:t>Date fin 1er </a:t>
                      </a:r>
                      <a:r>
                        <a:rPr lang="fr-FR" sz="1400" b="1" u="none" strike="noStrike" dirty="0" err="1">
                          <a:effectLst/>
                        </a:rPr>
                        <a:t>diag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1" u="none" strike="noStrike" dirty="0" err="1">
                          <a:effectLst/>
                        </a:rPr>
                        <a:t>Etat</a:t>
                      </a:r>
                      <a:r>
                        <a:rPr lang="fr-FR" sz="1400" b="1" u="none" strike="noStrike" dirty="0">
                          <a:effectLst/>
                        </a:rPr>
                        <a:t> actualisation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17255269"/>
                  </a:ext>
                </a:extLst>
              </a:tr>
              <a:tr h="49551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>
                          <a:effectLst/>
                        </a:rPr>
                        <a:t>CALI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Fusion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Actualisation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6475761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LA REOLE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2008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Actualisation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46210569"/>
                  </a:ext>
                </a:extLst>
              </a:tr>
              <a:tr h="49551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>
                          <a:effectLst/>
                        </a:rPr>
                        <a:t>S. BASSANNE-DROPT-GARONNE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2008-2014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Actualisation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2795431"/>
                  </a:ext>
                </a:extLst>
              </a:tr>
              <a:tr h="49551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S. DEUX-RIVES-DE-GARONNE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Fusion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Actualisation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55002431"/>
                  </a:ext>
                </a:extLst>
              </a:tr>
              <a:tr h="49551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>
                          <a:effectLst/>
                        </a:rPr>
                        <a:t>S. ST-BRICE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2009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Actualisation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85425082"/>
                  </a:ext>
                </a:extLst>
              </a:tr>
              <a:tr h="49551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>
                          <a:effectLst/>
                        </a:rPr>
                        <a:t>S. VALLEE-DE-L'ISLE-ET-DE-LA-DRONNE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Fusion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Actualisation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8173663"/>
                  </a:ext>
                </a:extLst>
              </a:tr>
              <a:tr h="49551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u="none" strike="noStrike" dirty="0">
                          <a:effectLst/>
                        </a:rPr>
                        <a:t>ST-MACAIRE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>
                          <a:effectLst/>
                        </a:rPr>
                        <a:t>2009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u="none" strike="noStrike" dirty="0">
                          <a:effectLst/>
                        </a:rPr>
                        <a:t>Actualisation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73085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276200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6" name="Text Box 15">
            <a:extLst>
              <a:ext uri="{FF2B5EF4-FFF2-40B4-BE49-F238E27FC236}">
                <a16:creationId xmlns:a16="http://schemas.microsoft.com/office/drawing/2014/main" id="{C40B1F91-B10D-4386-9067-59442A46C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5577218"/>
            <a:ext cx="9940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chemeClr val="bg1"/>
                </a:solidFill>
                <a:latin typeface="Trebuchet MS" panose="020B0603020202020204" pitchFamily="34" charset="0"/>
              </a:rPr>
              <a:t>2/3</a:t>
            </a:r>
          </a:p>
          <a:p>
            <a:pPr>
              <a:buClr>
                <a:schemeClr val="accent2"/>
              </a:buClr>
              <a:buSzPct val="100000"/>
            </a:pP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75 Mm</a:t>
            </a:r>
            <a:r>
              <a:rPr lang="fr-FR" altLang="fr-FR" sz="1200" baseline="30000" dirty="0">
                <a:solidFill>
                  <a:schemeClr val="bg1"/>
                </a:solidFill>
                <a:latin typeface="Trebuchet MS" panose="020B0603020202020204" pitchFamily="34" charset="0"/>
              </a:rPr>
              <a:t>3</a:t>
            </a:r>
            <a:r>
              <a:rPr lang="fr-FR" altLang="fr-FR" sz="1200" dirty="0">
                <a:solidFill>
                  <a:schemeClr val="bg1"/>
                </a:solidFill>
                <a:latin typeface="Trebuchet MS" panose="020B0603020202020204" pitchFamily="34" charset="0"/>
              </a:rPr>
              <a:t>/an</a:t>
            </a: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BE30C272-2C36-46AB-8752-1B3FC8A7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Priorité Modérée</a:t>
            </a:r>
          </a:p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2026-2027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69BA2DC-EA3C-3D47-1D44-9EB086C530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15587"/>
              </p:ext>
            </p:extLst>
          </p:nvPr>
        </p:nvGraphicFramePr>
        <p:xfrm>
          <a:off x="995083" y="1613645"/>
          <a:ext cx="6624917" cy="453600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3261836">
                  <a:extLst>
                    <a:ext uri="{9D8B030D-6E8A-4147-A177-3AD203B41FA5}">
                      <a16:colId xmlns:a16="http://schemas.microsoft.com/office/drawing/2014/main" val="4101068500"/>
                    </a:ext>
                  </a:extLst>
                </a:gridCol>
                <a:gridCol w="1637521">
                  <a:extLst>
                    <a:ext uri="{9D8B030D-6E8A-4147-A177-3AD203B41FA5}">
                      <a16:colId xmlns:a16="http://schemas.microsoft.com/office/drawing/2014/main" val="2740236858"/>
                    </a:ext>
                  </a:extLst>
                </a:gridCol>
                <a:gridCol w="1725560">
                  <a:extLst>
                    <a:ext uri="{9D8B030D-6E8A-4147-A177-3AD203B41FA5}">
                      <a16:colId xmlns:a16="http://schemas.microsoft.com/office/drawing/2014/main" val="3641738579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Collectivités eau potable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Date fin 1er diag</a:t>
                      </a:r>
                      <a:endParaRPr lang="fr-FR" sz="14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Etat</a:t>
                      </a:r>
                      <a:r>
                        <a:rPr lang="fr-FR" sz="14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actualisation</a:t>
                      </a:r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5950862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CANEJAN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2007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Actualisation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410306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CESTAS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2011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2396483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LACANAU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2005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5178693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 PORGE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2008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983416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 VERDON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2010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530338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LESPARRE-MEDOC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2012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899099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S. BUDOS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2009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451715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S. CASTELNAU-MEDOC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2012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307138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S. CAUDROT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2015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8327384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S. GENSAC-PESSAC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2012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1861975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S. LANGOIRAN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2015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768879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S. POINTE-DE-GRAVE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2011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1735350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S. SAUMOS-LE-TEMPLE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2005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639208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S. ST-ESTEPHE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2011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580733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SAUCATS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Actualisation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420611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SOULAC-SUR-MER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2006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Actualisation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0305100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marR="0" lvl="0" indent="0" algn="l" defTabSz="3429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VENDAYS-MONTALIVET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Actualisation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14521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99148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53C5DFE9-C650-49DD-B662-E00016339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53" y="1488295"/>
            <a:ext cx="8321903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Moyens : 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Liste des priorités arrêtée par le bureau de la CLE le 2 octobre 2023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Courrier du Président de la CLE</a:t>
            </a:r>
          </a:p>
          <a:p>
            <a:pPr algn="just">
              <a:spcBef>
                <a:spcPts val="2400"/>
              </a:spcBef>
              <a:buClr>
                <a:schemeClr val="accent2"/>
              </a:buClr>
              <a:buSzPct val="100000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Contenu :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Rappel disposition 27 du SAGE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Présentation de ce qui a été fait depuis 2003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Demande date d’engagement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Demande date de réalisation (début d’étude)</a:t>
            </a:r>
          </a:p>
          <a:p>
            <a:pPr marL="342900" indent="-342900" algn="just">
              <a:spcBef>
                <a:spcPts val="12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Rappel des modalités pratiques (cahier des </a:t>
            </a:r>
            <a:r>
              <a:rPr lang="fr-FR" altLang="fr-FR" sz="2000">
                <a:solidFill>
                  <a:srgbClr val="0077D4"/>
                </a:solidFill>
                <a:latin typeface="Trebuchet MS" panose="020B0603020202020204" pitchFamily="34" charset="0"/>
              </a:rPr>
              <a:t>charges, </a:t>
            </a:r>
            <a:r>
              <a:rPr lang="fr-FR" altLang="fr-FR" sz="2000" dirty="0">
                <a:solidFill>
                  <a:srgbClr val="0077D4"/>
                </a:solidFill>
                <a:latin typeface="Trebuchet MS" panose="020B0603020202020204" pitchFamily="34" charset="0"/>
              </a:rPr>
              <a:t>partenaires</a:t>
            </a:r>
            <a:r>
              <a:rPr lang="fr-FR" altLang="fr-FR" sz="2000">
                <a:solidFill>
                  <a:srgbClr val="0077D4"/>
                </a:solidFill>
                <a:latin typeface="Trebuchet MS" panose="020B0603020202020204" pitchFamily="34" charset="0"/>
              </a:rPr>
              <a:t>,  dispositifs d’aides…)</a:t>
            </a:r>
            <a:endParaRPr lang="fr-FR" altLang="fr-FR" sz="2000" dirty="0">
              <a:solidFill>
                <a:srgbClr val="0077D4"/>
              </a:solidFill>
              <a:latin typeface="Trebuchet MS" panose="020B0603020202020204" pitchFamily="34" charset="0"/>
            </a:endParaRPr>
          </a:p>
        </p:txBody>
      </p:sp>
      <p:sp>
        <p:nvSpPr>
          <p:cNvPr id="18" name="Rectangle 11">
            <a:extLst>
              <a:ext uri="{FF2B5EF4-FFF2-40B4-BE49-F238E27FC236}">
                <a16:creationId xmlns:a16="http://schemas.microsoft.com/office/drawing/2014/main" id="{BE30C272-2C36-46AB-8752-1B3FC8A736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752" y="188640"/>
            <a:ext cx="60118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47" tIns="45673" rIns="91347" bIns="45673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fr-FR" altLang="fr-FR" sz="2800" b="1" dirty="0">
                <a:solidFill>
                  <a:srgbClr val="0077D4"/>
                </a:solidFill>
                <a:latin typeface="+mj-lt"/>
              </a:rPr>
              <a:t>Mise en œuvre</a:t>
            </a:r>
          </a:p>
        </p:txBody>
      </p:sp>
    </p:spTree>
    <p:extLst>
      <p:ext uri="{BB962C8B-B14F-4D97-AF65-F5344CB8AC3E}">
        <p14:creationId xmlns:p14="http://schemas.microsoft.com/office/powerpoint/2010/main" val="2311827372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1623</TotalTime>
  <Words>733</Words>
  <Application>Microsoft Office PowerPoint</Application>
  <PresentationFormat>Affichage à l'écran (4:3)</PresentationFormat>
  <Paragraphs>263</Paragraphs>
  <Slides>10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Wingdings</vt:lpstr>
      <vt:lpstr>Thème1</vt:lpstr>
      <vt:lpstr>Actualisation de la liste des diagnostics AEP à réaliser en priorité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Bruno DE GRISSAC</cp:lastModifiedBy>
  <cp:revision>104</cp:revision>
  <dcterms:created xsi:type="dcterms:W3CDTF">2018-06-11T08:02:18Z</dcterms:created>
  <dcterms:modified xsi:type="dcterms:W3CDTF">2023-09-25T09:57:21Z</dcterms:modified>
</cp:coreProperties>
</file>