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5"/>
  </p:notesMasterIdLst>
  <p:handoutMasterIdLst>
    <p:handoutMasterId r:id="rId16"/>
  </p:handoutMasterIdLst>
  <p:sldIdLst>
    <p:sldId id="564" r:id="rId2"/>
    <p:sldId id="568" r:id="rId3"/>
    <p:sldId id="581" r:id="rId4"/>
    <p:sldId id="582" r:id="rId5"/>
    <p:sldId id="574" r:id="rId6"/>
    <p:sldId id="583" r:id="rId7"/>
    <p:sldId id="584" r:id="rId8"/>
    <p:sldId id="576" r:id="rId9"/>
    <p:sldId id="577" r:id="rId10"/>
    <p:sldId id="578" r:id="rId11"/>
    <p:sldId id="575" r:id="rId12"/>
    <p:sldId id="579" r:id="rId13"/>
    <p:sldId id="567" r:id="rId1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65AB"/>
    <a:srgbClr val="11B4F3"/>
    <a:srgbClr val="333399"/>
    <a:srgbClr val="F78F04"/>
    <a:srgbClr val="FF963B"/>
    <a:srgbClr val="FFFF99"/>
    <a:srgbClr val="0077D4"/>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2" autoAdjust="0"/>
    <p:restoredTop sz="94660"/>
  </p:normalViewPr>
  <p:slideViewPr>
    <p:cSldViewPr>
      <p:cViewPr varScale="1">
        <p:scale>
          <a:sx n="102" d="100"/>
          <a:sy n="102" d="100"/>
        </p:scale>
        <p:origin x="1056" y="132"/>
      </p:cViewPr>
      <p:guideLst>
        <p:guide orient="horz" pos="2160"/>
        <p:guide pos="2880"/>
      </p:guideLst>
    </p:cSldViewPr>
  </p:slideViewPr>
  <p:notesTextViewPr>
    <p:cViewPr>
      <p:scale>
        <a:sx n="3" d="2"/>
        <a:sy n="3" d="2"/>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19/12/2024</a:t>
            </a:fld>
            <a:endParaRPr lang="fr-FR" dirty="0"/>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dirty="0"/>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19/12/2024</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1760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811368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43EE6-F16F-F67C-6C70-E825323489EF}"/>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0B04EFF8-9AB2-A07D-FC97-0AD3B016C30E}"/>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dirty="0">
              <a:latin typeface="Arial" charset="0"/>
            </a:endParaRPr>
          </a:p>
        </p:txBody>
      </p:sp>
      <p:sp>
        <p:nvSpPr>
          <p:cNvPr id="46083" name="Rectangle 2">
            <a:extLst>
              <a:ext uri="{FF2B5EF4-FFF2-40B4-BE49-F238E27FC236}">
                <a16:creationId xmlns:a16="http://schemas.microsoft.com/office/drawing/2014/main" id="{D7C68E2C-7059-A2D3-0661-FC78823BE765}"/>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337F0D43-F5A2-DD84-539A-224D484E2F12}"/>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349039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48B05-8FA6-1E64-7B90-9468E2D6D64B}"/>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C6212D76-7DF2-29B2-B163-83561C113C86}"/>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4</a:t>
            </a:fld>
            <a:endParaRPr lang="fr-FR" altLang="fr-FR" sz="1200" dirty="0">
              <a:latin typeface="Arial" charset="0"/>
            </a:endParaRPr>
          </a:p>
        </p:txBody>
      </p:sp>
      <p:sp>
        <p:nvSpPr>
          <p:cNvPr id="46083" name="Rectangle 2">
            <a:extLst>
              <a:ext uri="{FF2B5EF4-FFF2-40B4-BE49-F238E27FC236}">
                <a16:creationId xmlns:a16="http://schemas.microsoft.com/office/drawing/2014/main" id="{9E342F46-12C2-D9A8-1DCD-C99E4B99EFBD}"/>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41EADC4B-DAC3-A7FC-A12A-A2929C59FCD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128676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5</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045538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590FE-CEA3-015B-ADEF-DB8439C43126}"/>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D114F9FD-C0F7-4D1B-725F-7E78F39C5C8A}"/>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6</a:t>
            </a:fld>
            <a:endParaRPr lang="fr-FR" altLang="fr-FR" sz="1200" dirty="0">
              <a:latin typeface="Arial" charset="0"/>
            </a:endParaRPr>
          </a:p>
        </p:txBody>
      </p:sp>
      <p:sp>
        <p:nvSpPr>
          <p:cNvPr id="46083" name="Rectangle 2">
            <a:extLst>
              <a:ext uri="{FF2B5EF4-FFF2-40B4-BE49-F238E27FC236}">
                <a16:creationId xmlns:a16="http://schemas.microsoft.com/office/drawing/2014/main" id="{C477F2F5-E497-2411-F096-1CF9C271E7AB}"/>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1C9D8313-76CB-2F7C-25F5-93806A190C54}"/>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818701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FBCAF-8E09-2247-C081-175CD3AA8988}"/>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36DC4962-A104-5590-60B3-D553D748B98A}"/>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7</a:t>
            </a:fld>
            <a:endParaRPr lang="fr-FR" altLang="fr-FR" sz="1200" dirty="0">
              <a:latin typeface="Arial" charset="0"/>
            </a:endParaRPr>
          </a:p>
        </p:txBody>
      </p:sp>
      <p:sp>
        <p:nvSpPr>
          <p:cNvPr id="46083" name="Rectangle 2">
            <a:extLst>
              <a:ext uri="{FF2B5EF4-FFF2-40B4-BE49-F238E27FC236}">
                <a16:creationId xmlns:a16="http://schemas.microsoft.com/office/drawing/2014/main" id="{1C66C1AA-4C39-4939-6CA7-F000E90FB0C6}"/>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1955ED00-82C9-FA99-2529-558CAA63819D}"/>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6614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8</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900719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9</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96292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10</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703039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11</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132802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2227-1166-2566-2E8F-0DEDD7F4C0C0}"/>
            </a:ext>
          </a:extLst>
        </p:cNvPr>
        <p:cNvGrpSpPr/>
        <p:nvPr/>
      </p:nvGrpSpPr>
      <p:grpSpPr>
        <a:xfrm>
          <a:off x="0" y="0"/>
          <a:ext cx="0" cy="0"/>
          <a:chOff x="0" y="0"/>
          <a:chExt cx="0" cy="0"/>
        </a:xfrm>
      </p:grpSpPr>
      <p:sp>
        <p:nvSpPr>
          <p:cNvPr id="46082" name="Rectangle 7">
            <a:extLst>
              <a:ext uri="{FF2B5EF4-FFF2-40B4-BE49-F238E27FC236}">
                <a16:creationId xmlns:a16="http://schemas.microsoft.com/office/drawing/2014/main" id="{7A051E5E-1B8A-2025-6117-9562F5F5E8FB}"/>
              </a:ext>
            </a:extLst>
          </p:cNvPr>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12</a:t>
            </a:fld>
            <a:endParaRPr lang="fr-FR" altLang="fr-FR" sz="1200" dirty="0">
              <a:latin typeface="Arial" charset="0"/>
            </a:endParaRPr>
          </a:p>
        </p:txBody>
      </p:sp>
      <p:sp>
        <p:nvSpPr>
          <p:cNvPr id="46083" name="Rectangle 2">
            <a:extLst>
              <a:ext uri="{FF2B5EF4-FFF2-40B4-BE49-F238E27FC236}">
                <a16:creationId xmlns:a16="http://schemas.microsoft.com/office/drawing/2014/main" id="{A6D94173-2D3E-AAB4-0AB8-8DF666C66430}"/>
              </a:ext>
            </a:extLst>
          </p:cNvPr>
          <p:cNvSpPr>
            <a:spLocks noGrp="1" noRot="1" noChangeAspect="1" noChangeArrowheads="1" noTextEdit="1"/>
          </p:cNvSpPr>
          <p:nvPr>
            <p:ph type="sldImg"/>
          </p:nvPr>
        </p:nvSpPr>
        <p:spPr>
          <a:xfrm>
            <a:off x="919163" y="744538"/>
            <a:ext cx="4960937" cy="3722687"/>
          </a:xfrm>
          <a:ln/>
        </p:spPr>
      </p:sp>
      <p:sp>
        <p:nvSpPr>
          <p:cNvPr id="46084" name="Rectangle 3">
            <a:extLst>
              <a:ext uri="{FF2B5EF4-FFF2-40B4-BE49-F238E27FC236}">
                <a16:creationId xmlns:a16="http://schemas.microsoft.com/office/drawing/2014/main" id="{8D4DF958-8F74-F111-53B6-1CF39E19460F}"/>
              </a:ext>
            </a:extLst>
          </p:cNvPr>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114706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6889398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19/12/2024</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98601"/>
            <a:ext cx="8352928" cy="2101850"/>
          </a:xfrm>
        </p:spPr>
        <p:txBody>
          <a:bodyPr>
            <a:normAutofit fontScale="90000"/>
          </a:bodyPr>
          <a:lstStyle/>
          <a:p>
            <a:r>
              <a:rPr lang="fr-FR" sz="2800" dirty="0"/>
              <a:t>Demande de reconnaissance de l'Institution Adour en tant qu'Etablissement Public Territorial de Bassin</a:t>
            </a:r>
            <a:br>
              <a:rPr lang="fr-FR" sz="2800" dirty="0"/>
            </a:br>
            <a:r>
              <a:rPr lang="fr-FR" sz="2800" dirty="0"/>
              <a:t>pour les aquifères captifs du sud du bassin aquitain</a:t>
            </a:r>
            <a:endParaRPr lang="fr-FR" sz="3200" dirty="0"/>
          </a:p>
        </p:txBody>
      </p:sp>
      <p:sp>
        <p:nvSpPr>
          <p:cNvPr id="3" name="Sous-titre 2"/>
          <p:cNvSpPr>
            <a:spLocks noGrp="1"/>
          </p:cNvSpPr>
          <p:nvPr>
            <p:ph type="subTitle" idx="1"/>
          </p:nvPr>
        </p:nvSpPr>
        <p:spPr/>
        <p:txBody>
          <a:bodyPr>
            <a:normAutofit lnSpcReduction="10000"/>
          </a:bodyPr>
          <a:lstStyle/>
          <a:p>
            <a:r>
              <a:rPr lang="fr-FR" dirty="0"/>
              <a:t>Bureau de la Commission locale de l'eau</a:t>
            </a:r>
          </a:p>
          <a:p>
            <a:r>
              <a:rPr lang="fr-FR" dirty="0"/>
              <a:t>Réunion du 13 janvier 2025</a:t>
            </a:r>
          </a:p>
        </p:txBody>
      </p:sp>
    </p:spTree>
    <p:extLst>
      <p:ext uri="{BB962C8B-B14F-4D97-AF65-F5344CB8AC3E}">
        <p14:creationId xmlns:p14="http://schemas.microsoft.com/office/powerpoint/2010/main" val="11282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Objet de la demande</a:t>
            </a: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385865"/>
            <a:ext cx="8640959"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spcAft>
                <a:spcPts val="0"/>
              </a:spcAft>
              <a:buClr>
                <a:srgbClr val="F78F04"/>
              </a:buClr>
            </a:pPr>
            <a:r>
              <a:rPr lang="fr-FR" sz="2400" dirty="0">
                <a:solidFill>
                  <a:srgbClr val="333399"/>
                </a:solidFill>
                <a:latin typeface="Trebuchet MS" panose="020B0603020202020204" pitchFamily="34" charset="0"/>
              </a:rPr>
              <a:t>Etablissement public territorial de bassin (</a:t>
            </a:r>
            <a:r>
              <a:rPr lang="fr-FR" sz="2400" dirty="0" err="1">
                <a:solidFill>
                  <a:srgbClr val="333399"/>
                </a:solidFill>
                <a:latin typeface="Trebuchet MS" panose="020B0603020202020204" pitchFamily="34" charset="0"/>
              </a:rPr>
              <a:t>EPTB</a:t>
            </a:r>
            <a:r>
              <a:rPr lang="fr-FR" sz="2400" dirty="0">
                <a:solidFill>
                  <a:srgbClr val="333399"/>
                </a:solidFill>
                <a:latin typeface="Trebuchet MS" panose="020B0603020202020204" pitchFamily="34" charset="0"/>
              </a:rPr>
              <a:t>) pour l'Adour, l'Institution Adour (IA) :</a:t>
            </a:r>
          </a:p>
          <a:p>
            <a:pPr marL="342900" indent="-342900">
              <a:spcBef>
                <a:spcPts val="3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est la structure porteuse du SAGE des eaux souterraines de Gascogne ;</a:t>
            </a:r>
          </a:p>
          <a:p>
            <a:pPr marL="342900" indent="-342900">
              <a:spcBef>
                <a:spcPts val="3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sollicite sa reconnaissance en tant qu'</a:t>
            </a:r>
            <a:r>
              <a:rPr lang="fr-FR" sz="2400" dirty="0" err="1">
                <a:solidFill>
                  <a:srgbClr val="333399"/>
                </a:solidFill>
                <a:latin typeface="Trebuchet MS" panose="020B0603020202020204" pitchFamily="34" charset="0"/>
              </a:rPr>
              <a:t>EPTB</a:t>
            </a:r>
            <a:r>
              <a:rPr lang="fr-FR" sz="2400" dirty="0">
                <a:solidFill>
                  <a:srgbClr val="333399"/>
                </a:solidFill>
                <a:latin typeface="Trebuchet MS" panose="020B0603020202020204" pitchFamily="34" charset="0"/>
              </a:rPr>
              <a:t> sur un périmètre "aquifères captifs de Gascogne".</a:t>
            </a:r>
          </a:p>
          <a:p>
            <a:pPr>
              <a:spcBef>
                <a:spcPts val="600"/>
              </a:spcBef>
              <a:spcAft>
                <a:spcPts val="0"/>
              </a:spcAft>
              <a:buClr>
                <a:srgbClr val="F78F04"/>
              </a:buClr>
            </a:pPr>
            <a:r>
              <a:rPr lang="fr-FR" sz="2400" dirty="0">
                <a:solidFill>
                  <a:srgbClr val="333399"/>
                </a:solidFill>
                <a:latin typeface="Trebuchet MS" panose="020B0603020202020204" pitchFamily="34" charset="0"/>
              </a:rPr>
              <a:t>La procédure de labellisation prévoit la consultation des Commission locales du territoire du périmètre du futur </a:t>
            </a:r>
            <a:r>
              <a:rPr lang="fr-FR" sz="2400" dirty="0" err="1">
                <a:solidFill>
                  <a:srgbClr val="333399"/>
                </a:solidFill>
                <a:latin typeface="Trebuchet MS" panose="020B0603020202020204" pitchFamily="34" charset="0"/>
              </a:rPr>
              <a:t>EPTB</a:t>
            </a:r>
            <a:r>
              <a:rPr lang="fr-FR" sz="2400" dirty="0">
                <a:solidFill>
                  <a:srgbClr val="333399"/>
                </a:solidFill>
                <a:latin typeface="Trebuchet MS" panose="020B0603020202020204" pitchFamily="34" charset="0"/>
              </a:rPr>
              <a:t> avant décision du Comité de bassin.</a:t>
            </a:r>
          </a:p>
          <a:p>
            <a:pPr marL="715963">
              <a:spcBef>
                <a:spcPts val="600"/>
              </a:spcBef>
              <a:spcAft>
                <a:spcPts val="0"/>
              </a:spcAft>
              <a:buClr>
                <a:srgbClr val="F78F04"/>
              </a:buClr>
            </a:pPr>
            <a:r>
              <a:rPr lang="fr-FR" sz="2400" dirty="0">
                <a:solidFill>
                  <a:srgbClr val="333399"/>
                </a:solidFill>
                <a:latin typeface="Trebuchet MS" panose="020B0603020202020204" pitchFamily="34" charset="0"/>
              </a:rPr>
              <a:t>Le préfet coordonnateur de bassin a jugé pertinent de consulter la CLE du SAGE Nappes profondes de Gironde bine que le périmètre de l'</a:t>
            </a:r>
            <a:r>
              <a:rPr lang="fr-FR" sz="2400" dirty="0" err="1">
                <a:solidFill>
                  <a:srgbClr val="333399"/>
                </a:solidFill>
                <a:latin typeface="Trebuchet MS" panose="020B0603020202020204" pitchFamily="34" charset="0"/>
              </a:rPr>
              <a:t>EPTB</a:t>
            </a:r>
            <a:r>
              <a:rPr lang="fr-FR" sz="2400" dirty="0">
                <a:solidFill>
                  <a:srgbClr val="333399"/>
                </a:solidFill>
                <a:latin typeface="Trebuchet MS" panose="020B0603020202020204" pitchFamily="34" charset="0"/>
              </a:rPr>
              <a:t> ne recoupe pas celui de notre SAGE.</a:t>
            </a:r>
          </a:p>
        </p:txBody>
      </p:sp>
    </p:spTree>
    <p:extLst>
      <p:ext uri="{BB962C8B-B14F-4D97-AF65-F5344CB8AC3E}">
        <p14:creationId xmlns:p14="http://schemas.microsoft.com/office/powerpoint/2010/main" val="157096170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4BD28-03F1-0511-FF7E-111FD7D0AF0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ED9B080-B716-FCB4-E74D-37BF5FBC8F56}"/>
              </a:ext>
            </a:extLst>
          </p:cNvPr>
          <p:cNvPicPr>
            <a:picLocks noChangeAspect="1"/>
          </p:cNvPicPr>
          <p:nvPr/>
        </p:nvPicPr>
        <p:blipFill>
          <a:blip r:embed="rId3"/>
          <a:srcRect t="5820"/>
          <a:stretch/>
        </p:blipFill>
        <p:spPr>
          <a:xfrm>
            <a:off x="3635896" y="2417332"/>
            <a:ext cx="5256583" cy="4039663"/>
          </a:xfrm>
          <a:prstGeom prst="rect">
            <a:avLst/>
          </a:prstGeom>
        </p:spPr>
      </p:pic>
      <p:sp>
        <p:nvSpPr>
          <p:cNvPr id="6148" name="Rectangle 2">
            <a:extLst>
              <a:ext uri="{FF2B5EF4-FFF2-40B4-BE49-F238E27FC236}">
                <a16:creationId xmlns:a16="http://schemas.microsoft.com/office/drawing/2014/main" id="{5189D330-18D5-2832-6EBA-79D30AF94930}"/>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Le périmètre</a:t>
            </a:r>
          </a:p>
        </p:txBody>
      </p:sp>
      <p:sp>
        <p:nvSpPr>
          <p:cNvPr id="5" name="Espace réservé du numéro de diapositive 5">
            <a:extLst>
              <a:ext uri="{FF2B5EF4-FFF2-40B4-BE49-F238E27FC236}">
                <a16:creationId xmlns:a16="http://schemas.microsoft.com/office/drawing/2014/main" id="{28D0B91E-AAD2-74D4-3932-95AD2BAFEE57}"/>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6" name="Text Box 15">
            <a:extLst>
              <a:ext uri="{FF2B5EF4-FFF2-40B4-BE49-F238E27FC236}">
                <a16:creationId xmlns:a16="http://schemas.microsoft.com/office/drawing/2014/main" id="{E0CA30BB-7021-25A4-AF91-349A2F09AD89}"/>
              </a:ext>
            </a:extLst>
          </p:cNvPr>
          <p:cNvSpPr txBox="1">
            <a:spLocks noChangeArrowheads="1"/>
          </p:cNvSpPr>
          <p:nvPr/>
        </p:nvSpPr>
        <p:spPr bwMode="auto">
          <a:xfrm>
            <a:off x="251520" y="1385865"/>
            <a:ext cx="8640959"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spcAft>
                <a:spcPts val="0"/>
              </a:spcAft>
              <a:buClr>
                <a:srgbClr val="F78F04"/>
              </a:buClr>
            </a:pPr>
            <a:r>
              <a:rPr lang="fr-FR" sz="2400" dirty="0">
                <a:solidFill>
                  <a:srgbClr val="333399"/>
                </a:solidFill>
                <a:latin typeface="Trebuchet MS" panose="020B0603020202020204" pitchFamily="34" charset="0"/>
              </a:rPr>
              <a:t>Périmètre d'un Etablissement public territorial de bassin =</a:t>
            </a:r>
          </a:p>
          <a:p>
            <a:pPr algn="ctr">
              <a:spcBef>
                <a:spcPts val="600"/>
              </a:spcBef>
              <a:spcAft>
                <a:spcPts val="0"/>
              </a:spcAft>
              <a:buClr>
                <a:srgbClr val="F78F04"/>
              </a:buClr>
            </a:pPr>
            <a:r>
              <a:rPr lang="fr-FR" sz="2400" dirty="0">
                <a:solidFill>
                  <a:srgbClr val="333399"/>
                </a:solidFill>
                <a:latin typeface="Trebuchet MS" panose="020B0603020202020204" pitchFamily="34" charset="0"/>
              </a:rPr>
              <a:t>un territoire X des ressources</a:t>
            </a:r>
          </a:p>
          <a:p>
            <a:pPr>
              <a:spcBef>
                <a:spcPts val="600"/>
              </a:spcBef>
              <a:spcAft>
                <a:spcPts val="0"/>
              </a:spcAft>
              <a:buClr>
                <a:srgbClr val="F78F04"/>
              </a:buClr>
            </a:pPr>
            <a:endParaRPr lang="fr-FR" sz="2400" dirty="0">
              <a:solidFill>
                <a:srgbClr val="333399"/>
              </a:solidFill>
              <a:latin typeface="Trebuchet MS" panose="020B0603020202020204" pitchFamily="34" charset="0"/>
            </a:endParaRPr>
          </a:p>
          <a:p>
            <a:pPr>
              <a:spcBef>
                <a:spcPts val="600"/>
              </a:spcBef>
              <a:spcAft>
                <a:spcPts val="0"/>
              </a:spcAft>
              <a:buClr>
                <a:srgbClr val="F78F04"/>
              </a:buClr>
            </a:pPr>
            <a:r>
              <a:rPr lang="fr-FR" sz="2400" dirty="0">
                <a:solidFill>
                  <a:srgbClr val="333399"/>
                </a:solidFill>
                <a:latin typeface="Trebuchet MS" panose="020B0603020202020204" pitchFamily="34" charset="0"/>
              </a:rPr>
              <a:t>celui du SAGE des</a:t>
            </a:r>
          </a:p>
          <a:p>
            <a:pPr>
              <a:spcBef>
                <a:spcPts val="600"/>
              </a:spcBef>
              <a:spcAft>
                <a:spcPts val="0"/>
              </a:spcAft>
              <a:buClr>
                <a:srgbClr val="F78F04"/>
              </a:buClr>
            </a:pPr>
            <a:r>
              <a:rPr lang="fr-FR" sz="2400" dirty="0">
                <a:solidFill>
                  <a:srgbClr val="333399"/>
                </a:solidFill>
                <a:latin typeface="Trebuchet MS" panose="020B0603020202020204" pitchFamily="34" charset="0"/>
              </a:rPr>
              <a:t>eaux souterraines</a:t>
            </a:r>
          </a:p>
          <a:p>
            <a:pPr>
              <a:spcBef>
                <a:spcPts val="600"/>
              </a:spcBef>
              <a:spcAft>
                <a:spcPts val="0"/>
              </a:spcAft>
              <a:buClr>
                <a:srgbClr val="F78F04"/>
              </a:buClr>
            </a:pPr>
            <a:r>
              <a:rPr lang="fr-FR" sz="2400" dirty="0">
                <a:solidFill>
                  <a:srgbClr val="333399"/>
                </a:solidFill>
                <a:latin typeface="Trebuchet MS" panose="020B0603020202020204" pitchFamily="34" charset="0"/>
              </a:rPr>
              <a:t> de Gascogne</a:t>
            </a:r>
          </a:p>
          <a:p>
            <a:pPr>
              <a:spcBef>
                <a:spcPts val="600"/>
              </a:spcBef>
              <a:spcAft>
                <a:spcPts val="0"/>
              </a:spcAft>
              <a:buClr>
                <a:srgbClr val="F78F04"/>
              </a:buClr>
            </a:pPr>
            <a:endParaRPr lang="fr-FR" sz="2400" dirty="0">
              <a:solidFill>
                <a:srgbClr val="333399"/>
              </a:solidFill>
              <a:latin typeface="Trebuchet MS" panose="020B0603020202020204" pitchFamily="34" charset="0"/>
            </a:endParaRPr>
          </a:p>
          <a:p>
            <a:pPr>
              <a:spcBef>
                <a:spcPts val="600"/>
              </a:spcBef>
              <a:spcAft>
                <a:spcPts val="0"/>
              </a:spcAft>
              <a:buClr>
                <a:srgbClr val="F78F04"/>
              </a:buClr>
            </a:pPr>
            <a:r>
              <a:rPr lang="fr-FR" sz="2400" dirty="0">
                <a:solidFill>
                  <a:srgbClr val="333399"/>
                </a:solidFill>
                <a:latin typeface="Trebuchet MS" panose="020B0603020202020204" pitchFamily="34" charset="0"/>
              </a:rPr>
              <a:t>soit 19 000 km²</a:t>
            </a:r>
          </a:p>
          <a:p>
            <a:pPr>
              <a:spcBef>
                <a:spcPts val="600"/>
              </a:spcBef>
              <a:buClr>
                <a:srgbClr val="F78F04"/>
              </a:buClr>
            </a:pPr>
            <a:r>
              <a:rPr lang="fr-FR" sz="2400" dirty="0">
                <a:solidFill>
                  <a:srgbClr val="333399"/>
                </a:solidFill>
                <a:latin typeface="Trebuchet MS" panose="020B0603020202020204" pitchFamily="34" charset="0"/>
              </a:rPr>
              <a:t>1 283 communes</a:t>
            </a:r>
          </a:p>
          <a:p>
            <a:pPr>
              <a:spcBef>
                <a:spcPts val="600"/>
              </a:spcBef>
              <a:spcAft>
                <a:spcPts val="0"/>
              </a:spcAft>
              <a:buClr>
                <a:srgbClr val="F78F04"/>
              </a:buClr>
            </a:pPr>
            <a:r>
              <a:rPr lang="fr-FR" sz="2400" dirty="0">
                <a:solidFill>
                  <a:srgbClr val="333399"/>
                </a:solidFill>
                <a:latin typeface="Trebuchet MS" panose="020B0603020202020204" pitchFamily="34" charset="0"/>
              </a:rPr>
              <a:t>départements 32/40/64/65</a:t>
            </a:r>
          </a:p>
        </p:txBody>
      </p:sp>
      <p:sp>
        <p:nvSpPr>
          <p:cNvPr id="7" name="Forme libre : forme 6">
            <a:extLst>
              <a:ext uri="{FF2B5EF4-FFF2-40B4-BE49-F238E27FC236}">
                <a16:creationId xmlns:a16="http://schemas.microsoft.com/office/drawing/2014/main" id="{FB4F01B1-77AB-5084-096D-455D0340BD9B}"/>
              </a:ext>
            </a:extLst>
          </p:cNvPr>
          <p:cNvSpPr/>
          <p:nvPr/>
        </p:nvSpPr>
        <p:spPr>
          <a:xfrm>
            <a:off x="1545111" y="2082680"/>
            <a:ext cx="937806" cy="669303"/>
          </a:xfrm>
          <a:custGeom>
            <a:avLst/>
            <a:gdLst>
              <a:gd name="connsiteX0" fmla="*/ 937806 w 937806"/>
              <a:gd name="connsiteY0" fmla="*/ 0 h 669303"/>
              <a:gd name="connsiteX1" fmla="*/ 127101 w 937806"/>
              <a:gd name="connsiteY1" fmla="*/ 282804 h 669303"/>
              <a:gd name="connsiteX2" fmla="*/ 13979 w 937806"/>
              <a:gd name="connsiteY2" fmla="*/ 669303 h 669303"/>
            </a:gdLst>
            <a:ahLst/>
            <a:cxnLst>
              <a:cxn ang="0">
                <a:pos x="connsiteX0" y="connsiteY0"/>
              </a:cxn>
              <a:cxn ang="0">
                <a:pos x="connsiteX1" y="connsiteY1"/>
              </a:cxn>
              <a:cxn ang="0">
                <a:pos x="connsiteX2" y="connsiteY2"/>
              </a:cxn>
            </a:cxnLst>
            <a:rect l="l" t="t" r="r" b="b"/>
            <a:pathLst>
              <a:path w="937806" h="669303">
                <a:moveTo>
                  <a:pt x="937806" y="0"/>
                </a:moveTo>
                <a:cubicBezTo>
                  <a:pt x="609439" y="85627"/>
                  <a:pt x="281072" y="171254"/>
                  <a:pt x="127101" y="282804"/>
                </a:cubicBezTo>
                <a:cubicBezTo>
                  <a:pt x="-26870" y="394355"/>
                  <a:pt x="-6446" y="531829"/>
                  <a:pt x="13979" y="669303"/>
                </a:cubicBezTo>
              </a:path>
            </a:pathLst>
          </a:custGeom>
          <a:noFill/>
          <a:ln w="76200">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0" name="Connecteur droit avec flèche 9">
            <a:extLst>
              <a:ext uri="{FF2B5EF4-FFF2-40B4-BE49-F238E27FC236}">
                <a16:creationId xmlns:a16="http://schemas.microsoft.com/office/drawing/2014/main" id="{77D197FE-DDE0-E715-BAE5-814DDDFE6D29}"/>
              </a:ext>
            </a:extLst>
          </p:cNvPr>
          <p:cNvCxnSpPr>
            <a:cxnSpLocks/>
          </p:cNvCxnSpPr>
          <p:nvPr/>
        </p:nvCxnSpPr>
        <p:spPr>
          <a:xfrm>
            <a:off x="2267744" y="3933056"/>
            <a:ext cx="2232248" cy="504056"/>
          </a:xfrm>
          <a:prstGeom prst="straightConnector1">
            <a:avLst/>
          </a:prstGeom>
          <a:ln w="76200">
            <a:tailEnd type="triangle"/>
          </a:ln>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0EF57C01-88F6-1AD2-357D-6669C93FD69B}"/>
              </a:ext>
            </a:extLst>
          </p:cNvPr>
          <p:cNvSpPr/>
          <p:nvPr/>
        </p:nvSpPr>
        <p:spPr>
          <a:xfrm>
            <a:off x="2483768" y="1844824"/>
            <a:ext cx="1800200" cy="504056"/>
          </a:xfrm>
          <a:prstGeom prst="rect">
            <a:avLst/>
          </a:prstGeom>
          <a:noFill/>
          <a:ln w="41275"/>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989155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3ED1E-B368-4874-6A40-0A2B0A0F069A}"/>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9980D5A9-A9BC-2637-336B-6ECBD9DD81F6}"/>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Le périmètre</a:t>
            </a:r>
          </a:p>
        </p:txBody>
      </p:sp>
      <p:sp>
        <p:nvSpPr>
          <p:cNvPr id="5" name="Espace réservé du numéro de diapositive 5">
            <a:extLst>
              <a:ext uri="{FF2B5EF4-FFF2-40B4-BE49-F238E27FC236}">
                <a16:creationId xmlns:a16="http://schemas.microsoft.com/office/drawing/2014/main" id="{2BA736E0-DC1A-EF03-DE81-02EC395A26C0}"/>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6" name="Text Box 15">
            <a:extLst>
              <a:ext uri="{FF2B5EF4-FFF2-40B4-BE49-F238E27FC236}">
                <a16:creationId xmlns:a16="http://schemas.microsoft.com/office/drawing/2014/main" id="{DEADD120-C164-1A6D-5C85-E83FE4F5D230}"/>
              </a:ext>
            </a:extLst>
          </p:cNvPr>
          <p:cNvSpPr txBox="1">
            <a:spLocks noChangeArrowheads="1"/>
          </p:cNvSpPr>
          <p:nvPr/>
        </p:nvSpPr>
        <p:spPr bwMode="auto">
          <a:xfrm>
            <a:off x="251520" y="1385865"/>
            <a:ext cx="864095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spcAft>
                <a:spcPts val="0"/>
              </a:spcAft>
              <a:buClr>
                <a:srgbClr val="F78F04"/>
              </a:buClr>
            </a:pPr>
            <a:r>
              <a:rPr lang="fr-FR" sz="2400" dirty="0">
                <a:solidFill>
                  <a:srgbClr val="333399"/>
                </a:solidFill>
                <a:latin typeface="Trebuchet MS" panose="020B0603020202020204" pitchFamily="34" charset="0"/>
              </a:rPr>
              <a:t>Périmètre d'un Etablissement public territorial de bassin =</a:t>
            </a:r>
          </a:p>
          <a:p>
            <a:pPr algn="ctr">
              <a:spcBef>
                <a:spcPts val="600"/>
              </a:spcBef>
              <a:spcAft>
                <a:spcPts val="0"/>
              </a:spcAft>
              <a:buClr>
                <a:srgbClr val="F78F04"/>
              </a:buClr>
            </a:pPr>
            <a:r>
              <a:rPr lang="fr-FR" sz="2400" dirty="0">
                <a:solidFill>
                  <a:srgbClr val="333399"/>
                </a:solidFill>
                <a:latin typeface="Trebuchet MS" panose="020B0603020202020204" pitchFamily="34" charset="0"/>
              </a:rPr>
              <a:t>un territoire X des ressources</a:t>
            </a:r>
          </a:p>
          <a:p>
            <a:pPr marL="1433513">
              <a:spcBef>
                <a:spcPts val="600"/>
              </a:spcBef>
              <a:spcAft>
                <a:spcPts val="0"/>
              </a:spcAft>
              <a:buClr>
                <a:srgbClr val="F78F04"/>
              </a:buClr>
              <a:tabLst>
                <a:tab pos="3770313" algn="l"/>
              </a:tabLst>
            </a:pPr>
            <a:r>
              <a:rPr lang="fr-FR" sz="2400" dirty="0">
                <a:solidFill>
                  <a:srgbClr val="333399"/>
                </a:solidFill>
                <a:latin typeface="Trebuchet MS" panose="020B0603020202020204" pitchFamily="34" charset="0"/>
              </a:rPr>
              <a:t>"</a:t>
            </a:r>
            <a:r>
              <a:rPr lang="fr-FR" sz="2400" i="1" dirty="0">
                <a:solidFill>
                  <a:srgbClr val="333399"/>
                </a:solidFill>
                <a:latin typeface="Trebuchet MS" panose="020B0603020202020204" pitchFamily="34" charset="0"/>
              </a:rPr>
              <a:t>du 1</a:t>
            </a:r>
            <a:r>
              <a:rPr lang="fr-FR" sz="2400" i="1" baseline="30000" dirty="0">
                <a:solidFill>
                  <a:srgbClr val="333399"/>
                </a:solidFill>
                <a:latin typeface="Trebuchet MS" panose="020B0603020202020204" pitchFamily="34" charset="0"/>
              </a:rPr>
              <a:t>er</a:t>
            </a:r>
            <a:r>
              <a:rPr lang="fr-FR" sz="2400" i="1" dirty="0">
                <a:solidFill>
                  <a:srgbClr val="333399"/>
                </a:solidFill>
                <a:latin typeface="Trebuchet MS" panose="020B0603020202020204" pitchFamily="34" charset="0"/>
              </a:rPr>
              <a:t> niveau aquifère</a:t>
            </a:r>
          </a:p>
          <a:p>
            <a:pPr marL="1433513">
              <a:spcBef>
                <a:spcPts val="600"/>
              </a:spcBef>
              <a:spcAft>
                <a:spcPts val="0"/>
              </a:spcAft>
              <a:buClr>
                <a:srgbClr val="F78F04"/>
              </a:buClr>
              <a:tabLst>
                <a:tab pos="3770313" algn="l"/>
              </a:tabLst>
            </a:pPr>
            <a:r>
              <a:rPr lang="fr-FR" sz="2400" i="1" dirty="0">
                <a:solidFill>
                  <a:srgbClr val="333399"/>
                </a:solidFill>
                <a:latin typeface="Trebuchet MS" panose="020B0603020202020204" pitchFamily="34" charset="0"/>
              </a:rPr>
              <a:t> captif à la base du </a:t>
            </a:r>
          </a:p>
          <a:p>
            <a:pPr marL="1433513">
              <a:spcBef>
                <a:spcPts val="600"/>
              </a:spcBef>
              <a:spcAft>
                <a:spcPts val="0"/>
              </a:spcAft>
              <a:buClr>
                <a:srgbClr val="F78F04"/>
              </a:buClr>
              <a:tabLst>
                <a:tab pos="3770313" algn="l"/>
              </a:tabLst>
            </a:pPr>
            <a:r>
              <a:rPr lang="fr-FR" sz="2400" i="1" dirty="0">
                <a:solidFill>
                  <a:srgbClr val="333399"/>
                </a:solidFill>
                <a:latin typeface="Trebuchet MS" panose="020B0603020202020204" pitchFamily="34" charset="0"/>
              </a:rPr>
              <a:t>Crétacé supérieur</a:t>
            </a:r>
            <a:r>
              <a:rPr lang="fr-FR" sz="2400" dirty="0">
                <a:solidFill>
                  <a:srgbClr val="333399"/>
                </a:solidFill>
                <a:latin typeface="Trebuchet MS" panose="020B0603020202020204" pitchFamily="34" charset="0"/>
              </a:rPr>
              <a:t>"</a:t>
            </a:r>
          </a:p>
        </p:txBody>
      </p:sp>
      <p:sp>
        <p:nvSpPr>
          <p:cNvPr id="7" name="Forme libre : forme 6">
            <a:extLst>
              <a:ext uri="{FF2B5EF4-FFF2-40B4-BE49-F238E27FC236}">
                <a16:creationId xmlns:a16="http://schemas.microsoft.com/office/drawing/2014/main" id="{2718E277-31B9-4E72-BE84-C25647DC64F2}"/>
              </a:ext>
            </a:extLst>
          </p:cNvPr>
          <p:cNvSpPr/>
          <p:nvPr/>
        </p:nvSpPr>
        <p:spPr>
          <a:xfrm rot="4269373" flipH="1">
            <a:off x="5178276" y="2113435"/>
            <a:ext cx="281086" cy="1118031"/>
          </a:xfrm>
          <a:custGeom>
            <a:avLst/>
            <a:gdLst>
              <a:gd name="connsiteX0" fmla="*/ 937806 w 937806"/>
              <a:gd name="connsiteY0" fmla="*/ 0 h 669303"/>
              <a:gd name="connsiteX1" fmla="*/ 127101 w 937806"/>
              <a:gd name="connsiteY1" fmla="*/ 282804 h 669303"/>
              <a:gd name="connsiteX2" fmla="*/ 13979 w 937806"/>
              <a:gd name="connsiteY2" fmla="*/ 669303 h 669303"/>
            </a:gdLst>
            <a:ahLst/>
            <a:cxnLst>
              <a:cxn ang="0">
                <a:pos x="connsiteX0" y="connsiteY0"/>
              </a:cxn>
              <a:cxn ang="0">
                <a:pos x="connsiteX1" y="connsiteY1"/>
              </a:cxn>
              <a:cxn ang="0">
                <a:pos x="connsiteX2" y="connsiteY2"/>
              </a:cxn>
            </a:cxnLst>
            <a:rect l="l" t="t" r="r" b="b"/>
            <a:pathLst>
              <a:path w="937806" h="669303">
                <a:moveTo>
                  <a:pt x="937806" y="0"/>
                </a:moveTo>
                <a:cubicBezTo>
                  <a:pt x="609439" y="85627"/>
                  <a:pt x="281072" y="171254"/>
                  <a:pt x="127101" y="282804"/>
                </a:cubicBezTo>
                <a:cubicBezTo>
                  <a:pt x="-26870" y="394355"/>
                  <a:pt x="-6446" y="531829"/>
                  <a:pt x="13979" y="669303"/>
                </a:cubicBezTo>
              </a:path>
            </a:pathLst>
          </a:custGeom>
          <a:noFill/>
          <a:ln w="76200">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0B96EDA1-8E5B-6718-1637-15CAC19C8BEC}"/>
              </a:ext>
            </a:extLst>
          </p:cNvPr>
          <p:cNvSpPr/>
          <p:nvPr/>
        </p:nvSpPr>
        <p:spPr>
          <a:xfrm>
            <a:off x="4608003" y="1830652"/>
            <a:ext cx="2053081" cy="504056"/>
          </a:xfrm>
          <a:prstGeom prst="rect">
            <a:avLst/>
          </a:prstGeom>
          <a:noFill/>
          <a:ln w="41275"/>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A033923B-DE3D-BD48-6D0C-DBA8696B8302}"/>
              </a:ext>
            </a:extLst>
          </p:cNvPr>
          <p:cNvPicPr>
            <a:picLocks noChangeAspect="1"/>
          </p:cNvPicPr>
          <p:nvPr/>
        </p:nvPicPr>
        <p:blipFill>
          <a:blip r:embed="rId3"/>
          <a:stretch>
            <a:fillRect/>
          </a:stretch>
        </p:blipFill>
        <p:spPr>
          <a:xfrm>
            <a:off x="0" y="2358883"/>
            <a:ext cx="1772226" cy="4094453"/>
          </a:xfrm>
          <a:prstGeom prst="rect">
            <a:avLst/>
          </a:prstGeom>
        </p:spPr>
      </p:pic>
      <p:pic>
        <p:nvPicPr>
          <p:cNvPr id="11" name="Image 10">
            <a:extLst>
              <a:ext uri="{FF2B5EF4-FFF2-40B4-BE49-F238E27FC236}">
                <a16:creationId xmlns:a16="http://schemas.microsoft.com/office/drawing/2014/main" id="{AC69C848-1CE6-35EF-5034-D10B87D783E8}"/>
              </a:ext>
            </a:extLst>
          </p:cNvPr>
          <p:cNvPicPr>
            <a:picLocks noChangeAspect="1"/>
          </p:cNvPicPr>
          <p:nvPr/>
        </p:nvPicPr>
        <p:blipFill>
          <a:blip r:embed="rId4"/>
          <a:stretch>
            <a:fillRect/>
          </a:stretch>
        </p:blipFill>
        <p:spPr>
          <a:xfrm>
            <a:off x="4417896" y="3202541"/>
            <a:ext cx="4662808" cy="3361073"/>
          </a:xfrm>
          <a:prstGeom prst="rect">
            <a:avLst/>
          </a:prstGeom>
        </p:spPr>
      </p:pic>
      <p:sp>
        <p:nvSpPr>
          <p:cNvPr id="12" name="Rectangle 11">
            <a:extLst>
              <a:ext uri="{FF2B5EF4-FFF2-40B4-BE49-F238E27FC236}">
                <a16:creationId xmlns:a16="http://schemas.microsoft.com/office/drawing/2014/main" id="{5299D9F7-0957-725A-A89D-F950D66C3166}"/>
              </a:ext>
            </a:extLst>
          </p:cNvPr>
          <p:cNvSpPr/>
          <p:nvPr/>
        </p:nvSpPr>
        <p:spPr>
          <a:xfrm>
            <a:off x="0" y="3789040"/>
            <a:ext cx="1835696" cy="2664296"/>
          </a:xfrm>
          <a:prstGeom prst="rect">
            <a:avLst/>
          </a:prstGeom>
          <a:noFill/>
          <a:ln w="508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9675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a:xfrm>
            <a:off x="2195736" y="260648"/>
            <a:ext cx="6624736" cy="1152128"/>
          </a:xfrm>
        </p:spPr>
        <p:txBody>
          <a:bodyPr>
            <a:normAutofit/>
          </a:bodyPr>
          <a:lstStyle/>
          <a:p>
            <a:pPr algn="ctr"/>
            <a:r>
              <a:rPr lang="fr-FR" sz="2800" b="1" dirty="0">
                <a:solidFill>
                  <a:srgbClr val="0077D4"/>
                </a:solidFill>
              </a:rPr>
              <a:t>Les usages</a:t>
            </a:r>
            <a:endParaRPr lang="fr-FR" altLang="fr-FR" sz="2800" b="1" dirty="0">
              <a:solidFill>
                <a:srgbClr val="0077D4"/>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pic>
        <p:nvPicPr>
          <p:cNvPr id="3" name="Image 2" descr="Une image contenant texte, capture d’écran, cercle, Police&#10;&#10;Description générée automatiquement">
            <a:extLst>
              <a:ext uri="{FF2B5EF4-FFF2-40B4-BE49-F238E27FC236}">
                <a16:creationId xmlns:a16="http://schemas.microsoft.com/office/drawing/2014/main" id="{03FEFC8B-19FA-EECB-713A-8052071694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484784"/>
            <a:ext cx="8496944" cy="4479103"/>
          </a:xfrm>
          <a:prstGeom prst="rect">
            <a:avLst/>
          </a:prstGeom>
        </p:spPr>
      </p:pic>
    </p:spTree>
    <p:extLst>
      <p:ext uri="{BB962C8B-B14F-4D97-AF65-F5344CB8AC3E}">
        <p14:creationId xmlns:p14="http://schemas.microsoft.com/office/powerpoint/2010/main" val="341003972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44DE9-FCF1-45DD-F303-03E4D9BF0826}"/>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BBE8C0EE-6F75-44E6-6C4A-D2798E9FCE54}"/>
              </a:ext>
            </a:extLst>
          </p:cNvPr>
          <p:cNvSpPr>
            <a:spLocks noGrp="1" noChangeArrowheads="1"/>
          </p:cNvSpPr>
          <p:nvPr>
            <p:ph type="title"/>
          </p:nvPr>
        </p:nvSpPr>
        <p:spPr>
          <a:xfrm>
            <a:off x="2195736" y="260648"/>
            <a:ext cx="6624736" cy="1152128"/>
          </a:xfrm>
        </p:spPr>
        <p:txBody>
          <a:bodyPr>
            <a:normAutofit/>
          </a:bodyPr>
          <a:lstStyle/>
          <a:p>
            <a:pPr algn="ctr"/>
            <a:r>
              <a:rPr lang="fr-FR" sz="2800" b="1" dirty="0">
                <a:solidFill>
                  <a:srgbClr val="0077D4"/>
                </a:solidFill>
              </a:rPr>
              <a:t>Les volumes en jeu</a:t>
            </a:r>
            <a:endParaRPr lang="fr-FR" altLang="fr-FR" sz="2800" b="1" dirty="0">
              <a:solidFill>
                <a:srgbClr val="0077D4"/>
              </a:solidFill>
            </a:endParaRPr>
          </a:p>
        </p:txBody>
      </p:sp>
      <p:sp>
        <p:nvSpPr>
          <p:cNvPr id="5" name="Espace réservé du numéro de diapositive 5">
            <a:extLst>
              <a:ext uri="{FF2B5EF4-FFF2-40B4-BE49-F238E27FC236}">
                <a16:creationId xmlns:a16="http://schemas.microsoft.com/office/drawing/2014/main" id="{8C9AA27B-6A66-B3E8-AC11-41CDE5FEF647}"/>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pic>
        <p:nvPicPr>
          <p:cNvPr id="4" name="Image 3" descr="Une image contenant texte, capture d’écran, Police, cercle&#10;&#10;Description générée automatiquement">
            <a:extLst>
              <a:ext uri="{FF2B5EF4-FFF2-40B4-BE49-F238E27FC236}">
                <a16:creationId xmlns:a16="http://schemas.microsoft.com/office/drawing/2014/main" id="{0F8F52AE-25D9-9B73-2999-65B6C96A84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3700" y="1431094"/>
            <a:ext cx="5303366" cy="4952482"/>
          </a:xfrm>
          <a:prstGeom prst="rect">
            <a:avLst/>
          </a:prstGeom>
        </p:spPr>
      </p:pic>
      <p:pic>
        <p:nvPicPr>
          <p:cNvPr id="6" name="Image 5">
            <a:extLst>
              <a:ext uri="{FF2B5EF4-FFF2-40B4-BE49-F238E27FC236}">
                <a16:creationId xmlns:a16="http://schemas.microsoft.com/office/drawing/2014/main" id="{B11CF66F-279D-1127-64DD-BBB17FD27180}"/>
              </a:ext>
            </a:extLst>
          </p:cNvPr>
          <p:cNvPicPr>
            <a:picLocks noChangeAspect="1"/>
          </p:cNvPicPr>
          <p:nvPr/>
        </p:nvPicPr>
        <p:blipFill>
          <a:blip r:embed="rId4"/>
          <a:stretch>
            <a:fillRect/>
          </a:stretch>
        </p:blipFill>
        <p:spPr>
          <a:xfrm>
            <a:off x="423510" y="1916832"/>
            <a:ext cx="1772226" cy="4094453"/>
          </a:xfrm>
          <a:prstGeom prst="rect">
            <a:avLst/>
          </a:prstGeom>
        </p:spPr>
      </p:pic>
      <p:sp>
        <p:nvSpPr>
          <p:cNvPr id="7" name="Rectangle 6">
            <a:extLst>
              <a:ext uri="{FF2B5EF4-FFF2-40B4-BE49-F238E27FC236}">
                <a16:creationId xmlns:a16="http://schemas.microsoft.com/office/drawing/2014/main" id="{A05DCB29-AEA6-0CFA-CE17-520A9585EFC2}"/>
              </a:ext>
            </a:extLst>
          </p:cNvPr>
          <p:cNvSpPr/>
          <p:nvPr/>
        </p:nvSpPr>
        <p:spPr>
          <a:xfrm>
            <a:off x="423510" y="3346989"/>
            <a:ext cx="1835696" cy="2664296"/>
          </a:xfrm>
          <a:prstGeom prst="rect">
            <a:avLst/>
          </a:prstGeom>
          <a:noFill/>
          <a:ln w="508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37524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4DCA1-7AF9-FE21-F380-6B8C9C0CCD51}"/>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46ABF4BC-6B0A-D542-3B66-7C7F09105A73}"/>
              </a:ext>
            </a:extLst>
          </p:cNvPr>
          <p:cNvSpPr>
            <a:spLocks noGrp="1" noChangeArrowheads="1"/>
          </p:cNvSpPr>
          <p:nvPr>
            <p:ph type="title"/>
          </p:nvPr>
        </p:nvSpPr>
        <p:spPr>
          <a:xfrm>
            <a:off x="2195736" y="260648"/>
            <a:ext cx="6624736" cy="1152128"/>
          </a:xfrm>
        </p:spPr>
        <p:txBody>
          <a:bodyPr>
            <a:normAutofit/>
          </a:bodyPr>
          <a:lstStyle/>
          <a:p>
            <a:pPr algn="ctr"/>
            <a:r>
              <a:rPr lang="fr-FR" sz="2800" b="1">
                <a:solidFill>
                  <a:srgbClr val="0077D4"/>
                </a:solidFill>
              </a:rPr>
              <a:t>Parmi les </a:t>
            </a:r>
            <a:r>
              <a:rPr lang="fr-FR" sz="2800" b="1" dirty="0">
                <a:solidFill>
                  <a:srgbClr val="0077D4"/>
                </a:solidFill>
              </a:rPr>
              <a:t>enjeux</a:t>
            </a:r>
            <a:endParaRPr lang="fr-FR" altLang="fr-FR" sz="2800" b="1" dirty="0">
              <a:solidFill>
                <a:srgbClr val="0077D4"/>
              </a:solidFill>
            </a:endParaRPr>
          </a:p>
        </p:txBody>
      </p:sp>
      <p:sp>
        <p:nvSpPr>
          <p:cNvPr id="5" name="Espace réservé du numéro de diapositive 5">
            <a:extLst>
              <a:ext uri="{FF2B5EF4-FFF2-40B4-BE49-F238E27FC236}">
                <a16:creationId xmlns:a16="http://schemas.microsoft.com/office/drawing/2014/main" id="{53091724-A339-E050-7596-A73F508A2ABB}"/>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pic>
        <p:nvPicPr>
          <p:cNvPr id="3" name="Image 2" descr="Une image contenant capture d’écran, Monde, carte&#10;&#10;Description générée automatiquement">
            <a:extLst>
              <a:ext uri="{FF2B5EF4-FFF2-40B4-BE49-F238E27FC236}">
                <a16:creationId xmlns:a16="http://schemas.microsoft.com/office/drawing/2014/main" id="{0B1260C8-9040-274D-6C31-D606B09665C1}"/>
              </a:ext>
            </a:extLst>
          </p:cNvPr>
          <p:cNvPicPr>
            <a:picLocks noChangeAspect="1"/>
          </p:cNvPicPr>
          <p:nvPr/>
        </p:nvPicPr>
        <p:blipFill>
          <a:blip r:embed="rId3" cstate="screen">
            <a:extLst>
              <a:ext uri="{28A0092B-C50C-407E-A947-70E740481C1C}">
                <a14:useLocalDpi xmlns:a14="http://schemas.microsoft.com/office/drawing/2010/main" val="0"/>
              </a:ext>
            </a:extLst>
          </a:blip>
          <a:srcRect r="38975" b="8213"/>
          <a:stretch/>
        </p:blipFill>
        <p:spPr>
          <a:xfrm>
            <a:off x="78856" y="1700808"/>
            <a:ext cx="4233759" cy="4080207"/>
          </a:xfrm>
          <a:prstGeom prst="rect">
            <a:avLst/>
          </a:prstGeom>
        </p:spPr>
      </p:pic>
      <p:sp>
        <p:nvSpPr>
          <p:cNvPr id="8" name="Text Box 15">
            <a:extLst>
              <a:ext uri="{FF2B5EF4-FFF2-40B4-BE49-F238E27FC236}">
                <a16:creationId xmlns:a16="http://schemas.microsoft.com/office/drawing/2014/main" id="{14E0205F-C86A-F34E-7411-CB82AC68047C}"/>
              </a:ext>
            </a:extLst>
          </p:cNvPr>
          <p:cNvSpPr txBox="1">
            <a:spLocks noChangeArrowheads="1"/>
          </p:cNvSpPr>
          <p:nvPr/>
        </p:nvSpPr>
        <p:spPr bwMode="auto">
          <a:xfrm>
            <a:off x="251521" y="1385865"/>
            <a:ext cx="43204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spcAft>
                <a:spcPts val="0"/>
              </a:spcAft>
              <a:buClr>
                <a:srgbClr val="F78F04"/>
              </a:buClr>
            </a:pPr>
            <a:r>
              <a:rPr lang="fr-FR" sz="2400" dirty="0">
                <a:solidFill>
                  <a:srgbClr val="333399"/>
                </a:solidFill>
                <a:latin typeface="Trebuchet MS" panose="020B0603020202020204" pitchFamily="34" charset="0"/>
              </a:rPr>
              <a:t>Dépendance de l'eau potable à ces ressources </a:t>
            </a:r>
          </a:p>
        </p:txBody>
      </p:sp>
      <p:sp>
        <p:nvSpPr>
          <p:cNvPr id="9" name="Text Box 15">
            <a:extLst>
              <a:ext uri="{FF2B5EF4-FFF2-40B4-BE49-F238E27FC236}">
                <a16:creationId xmlns:a16="http://schemas.microsoft.com/office/drawing/2014/main" id="{1A2BE7EB-44E9-A1B2-EABF-0A70C1961259}"/>
              </a:ext>
            </a:extLst>
          </p:cNvPr>
          <p:cNvSpPr txBox="1">
            <a:spLocks noChangeArrowheads="1"/>
          </p:cNvSpPr>
          <p:nvPr/>
        </p:nvSpPr>
        <p:spPr bwMode="auto">
          <a:xfrm>
            <a:off x="4744664" y="1423809"/>
            <a:ext cx="4320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r">
              <a:spcBef>
                <a:spcPts val="600"/>
              </a:spcBef>
              <a:spcAft>
                <a:spcPts val="0"/>
              </a:spcAft>
              <a:buClr>
                <a:srgbClr val="F78F04"/>
              </a:buClr>
            </a:pPr>
            <a:r>
              <a:rPr lang="fr-FR" sz="2400" dirty="0">
                <a:solidFill>
                  <a:srgbClr val="333399"/>
                </a:solidFill>
                <a:latin typeface="Trebuchet MS" panose="020B0603020202020204" pitchFamily="34" charset="0"/>
              </a:rPr>
              <a:t>Le stockage de gaz</a:t>
            </a:r>
          </a:p>
        </p:txBody>
      </p:sp>
      <p:pic>
        <p:nvPicPr>
          <p:cNvPr id="11" name="Image 10" descr="Une image contenant texte, graphisme, conception&#10;&#10;Description générée automatiquement">
            <a:extLst>
              <a:ext uri="{FF2B5EF4-FFF2-40B4-BE49-F238E27FC236}">
                <a16:creationId xmlns:a16="http://schemas.microsoft.com/office/drawing/2014/main" id="{A4E32EDC-1119-1FAB-BB02-43899781169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624027" y="2119590"/>
            <a:ext cx="4219651" cy="3181617"/>
          </a:xfrm>
          <a:prstGeom prst="rect">
            <a:avLst/>
          </a:prstGeom>
        </p:spPr>
      </p:pic>
    </p:spTree>
    <p:extLst>
      <p:ext uri="{BB962C8B-B14F-4D97-AF65-F5344CB8AC3E}">
        <p14:creationId xmlns:p14="http://schemas.microsoft.com/office/powerpoint/2010/main" val="331858389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437861"/>
            <a:ext cx="8640959" cy="487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un autre acteur impliqué dans la gestion des nappes profondes avec lequel échanger des retours d'expérience</a:t>
            </a:r>
          </a:p>
          <a:p>
            <a:pPr marL="342900" indent="-342900">
              <a:spcBef>
                <a:spcPts val="3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une représentation renforcée auprès des instances à commencer par le Comité de bassin</a:t>
            </a:r>
          </a:p>
          <a:p>
            <a:pPr marL="342900" indent="-342900">
              <a:spcBef>
                <a:spcPts val="3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une meilleure prise en compte des nappes profondes dans les visions des futurs des territoires </a:t>
            </a:r>
          </a:p>
          <a:p>
            <a:pPr marL="342900" indent="-342900">
              <a:spcBef>
                <a:spcPts val="3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une gestion des nappes profondes organisée au-delà du territoire girondin</a:t>
            </a:r>
          </a:p>
          <a:p>
            <a:pPr marL="342900" indent="-342900">
              <a:spcBef>
                <a:spcPts val="600"/>
              </a:spcBef>
              <a:spcAft>
                <a:spcPts val="0"/>
              </a:spcAft>
              <a:buClr>
                <a:srgbClr val="F78F04"/>
              </a:buClr>
              <a:buFont typeface="Arial" panose="020B0604020202020204" pitchFamily="34" charset="0"/>
              <a:buChar char="•"/>
            </a:pPr>
            <a:endParaRPr lang="fr-FR" sz="2400" dirty="0">
              <a:solidFill>
                <a:srgbClr val="333399"/>
              </a:solidFill>
              <a:latin typeface="Trebuchet MS" panose="020B0603020202020204" pitchFamily="34" charset="0"/>
            </a:endParaRPr>
          </a:p>
          <a:p>
            <a:pPr>
              <a:spcBef>
                <a:spcPts val="600"/>
              </a:spcBef>
              <a:spcAft>
                <a:spcPts val="0"/>
              </a:spcAft>
              <a:buClr>
                <a:srgbClr val="F78F04"/>
              </a:buClr>
            </a:pPr>
            <a:r>
              <a:rPr lang="fr-FR" sz="2400" dirty="0">
                <a:solidFill>
                  <a:srgbClr val="333399"/>
                </a:solidFill>
                <a:latin typeface="Trebuchet MS" panose="020B0603020202020204" pitchFamily="34" charset="0"/>
              </a:rPr>
              <a:t>Proposition : </a:t>
            </a:r>
          </a:p>
          <a:p>
            <a:pPr algn="r">
              <a:spcBef>
                <a:spcPts val="600"/>
              </a:spcBef>
              <a:spcAft>
                <a:spcPts val="0"/>
              </a:spcAft>
              <a:buClr>
                <a:srgbClr val="F78F04"/>
              </a:buClr>
            </a:pPr>
            <a:r>
              <a:rPr lang="fr-FR" sz="2400" dirty="0">
                <a:solidFill>
                  <a:srgbClr val="333399"/>
                </a:solidFill>
                <a:latin typeface="Trebuchet MS" panose="020B0603020202020204" pitchFamily="34" charset="0"/>
              </a:rPr>
              <a:t>avis favorable à la reconnaissance de l'Institution Adour en tant qu'</a:t>
            </a:r>
            <a:r>
              <a:rPr lang="fr-FR" sz="2400" dirty="0" err="1">
                <a:solidFill>
                  <a:srgbClr val="333399"/>
                </a:solidFill>
                <a:latin typeface="Trebuchet MS" panose="020B0603020202020204" pitchFamily="34" charset="0"/>
              </a:rPr>
              <a:t>EPTB</a:t>
            </a:r>
            <a:r>
              <a:rPr lang="fr-FR" sz="2400" dirty="0">
                <a:solidFill>
                  <a:srgbClr val="333399"/>
                </a:solidFill>
                <a:latin typeface="Trebuchet MS" panose="020B0603020202020204" pitchFamily="34" charset="0"/>
              </a:rPr>
              <a:t> pour les aquifères captifs de Gascogne</a:t>
            </a:r>
          </a:p>
        </p:txBody>
      </p:sp>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a:bodyPr>
          <a:lstStyle/>
          <a:p>
            <a:pPr algn="ctr"/>
            <a:r>
              <a:rPr lang="fr-FR" sz="2800" b="1" dirty="0">
                <a:solidFill>
                  <a:srgbClr val="0077D4"/>
                </a:solidFill>
              </a:rPr>
              <a:t>Perspective pour les nappes profondes de Gironde</a:t>
            </a:r>
            <a:endParaRPr lang="fr-FR" altLang="fr-FR" sz="2800" b="1" dirty="0">
              <a:solidFill>
                <a:srgbClr val="0077D4"/>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8</a:t>
            </a:fld>
            <a:endParaRPr lang="fr-FR" dirty="0">
              <a:solidFill>
                <a:srgbClr val="E1E805"/>
              </a:solidFill>
            </a:endParaRPr>
          </a:p>
        </p:txBody>
      </p:sp>
    </p:spTree>
    <p:extLst>
      <p:ext uri="{BB962C8B-B14F-4D97-AF65-F5344CB8AC3E}">
        <p14:creationId xmlns:p14="http://schemas.microsoft.com/office/powerpoint/2010/main" val="297975696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419007"/>
            <a:ext cx="8640959"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Délibération possible par visioconférence ou par l'échange des écrits dans les conditions prévues par la réglementation</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Les membres prenant part aux débats au moyen d'une visioconférence sont considérés comme des membres présents</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Le schéma peut être modifié, à tout moment, pour : </a:t>
            </a:r>
          </a:p>
          <a:p>
            <a:pPr marL="800100" lvl="1" indent="-342900">
              <a:spcBef>
                <a:spcPts val="6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mise en compatibilité à un document de rang supérieur (délai de 3 ans pour SDAGE)</a:t>
            </a:r>
          </a:p>
          <a:p>
            <a:pPr marL="800100" lvl="1" indent="-342900">
              <a:spcBef>
                <a:spcPts val="6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correction d'erreurs matérielles</a:t>
            </a:r>
          </a:p>
          <a:p>
            <a:pPr marL="800100" lvl="1" indent="-342900">
              <a:spcBef>
                <a:spcPts val="6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ajustement des documents du schéma si pas de conséquences pour les tiers et économie générale inchangée </a:t>
            </a:r>
          </a:p>
          <a:p>
            <a:pPr marL="342900" indent="-342900">
              <a:spcBef>
                <a:spcPts val="600"/>
              </a:spcBef>
              <a:spcAft>
                <a:spcPts val="0"/>
              </a:spcAft>
              <a:buClr>
                <a:srgbClr val="F78F04"/>
              </a:buClr>
              <a:buFont typeface="Arial" panose="020B0604020202020204" pitchFamily="34" charset="0"/>
              <a:buChar char="•"/>
            </a:pPr>
            <a:endParaRPr lang="fr-FR" sz="2400" dirty="0">
              <a:solidFill>
                <a:srgbClr val="333399"/>
              </a:solidFill>
              <a:latin typeface="Trebuchet MS" panose="020B0603020202020204" pitchFamily="34" charset="0"/>
            </a:endParaRPr>
          </a:p>
        </p:txBody>
      </p:sp>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fontScale="90000"/>
          </a:bodyPr>
          <a:lstStyle/>
          <a:p>
            <a:pPr algn="ctr"/>
            <a:r>
              <a:rPr lang="fr-FR" sz="2800" b="1" i="1" dirty="0">
                <a:solidFill>
                  <a:srgbClr val="333399"/>
                </a:solidFill>
              </a:rPr>
              <a:t>Procédures d'élaboration et de révision des SAGE, fonctionnement des CLE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9</a:t>
            </a:fld>
            <a:endParaRPr lang="fr-FR" dirty="0">
              <a:solidFill>
                <a:srgbClr val="E1E805"/>
              </a:solidFill>
            </a:endParaRPr>
          </a:p>
        </p:txBody>
      </p:sp>
    </p:spTree>
    <p:extLst>
      <p:ext uri="{BB962C8B-B14F-4D97-AF65-F5344CB8AC3E}">
        <p14:creationId xmlns:p14="http://schemas.microsoft.com/office/powerpoint/2010/main" val="304807382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fontScale="90000"/>
          </a:bodyPr>
          <a:lstStyle/>
          <a:p>
            <a:pPr algn="ctr"/>
            <a:r>
              <a:rPr lang="fr-FR" sz="2800" b="1" i="1" dirty="0">
                <a:solidFill>
                  <a:srgbClr val="333399"/>
                </a:solidFill>
              </a:rPr>
              <a:t>Procédures d'élaboration et de révision des SAGE, fonctionnement des CLE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10</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556792"/>
            <a:ext cx="8640959"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Révision totale (</a:t>
            </a:r>
            <a:r>
              <a:rPr lang="fr-FR" sz="2000" dirty="0">
                <a:solidFill>
                  <a:srgbClr val="333399"/>
                </a:solidFill>
                <a:latin typeface="Trebuchet MS" panose="020B0603020202020204" pitchFamily="34" charset="0"/>
              </a:rPr>
              <a:t>si économie générale modifiée)</a:t>
            </a:r>
            <a:r>
              <a:rPr lang="fr-FR" sz="2400" dirty="0">
                <a:solidFill>
                  <a:srgbClr val="333399"/>
                </a:solidFill>
                <a:latin typeface="Trebuchet MS" panose="020B0603020202020204" pitchFamily="34" charset="0"/>
              </a:rPr>
              <a:t> ou partielle</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Révision à intervalle précisée dans arrêté de périmètre ou à  défaut, la CLE délibère tous les six ans sur l’opportunité de procéder à une révision totale du schéma</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Au moins tous les douze ans la CLE met à jour l’état des lieux </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Description procédures de révision totale ou partielle</a:t>
            </a:r>
          </a:p>
        </p:txBody>
      </p:sp>
    </p:spTree>
    <p:extLst>
      <p:ext uri="{BB962C8B-B14F-4D97-AF65-F5344CB8AC3E}">
        <p14:creationId xmlns:p14="http://schemas.microsoft.com/office/powerpoint/2010/main" val="91012415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a:xfrm>
            <a:off x="2195736" y="260648"/>
            <a:ext cx="6624736" cy="1152128"/>
          </a:xfrm>
        </p:spPr>
        <p:txBody>
          <a:bodyPr>
            <a:normAutofit/>
          </a:bodyPr>
          <a:lstStyle/>
          <a:p>
            <a:pPr algn="ctr"/>
            <a:r>
              <a:rPr lang="fr-FR" sz="2800" b="1" i="1" dirty="0">
                <a:solidFill>
                  <a:srgbClr val="333399"/>
                </a:solidFill>
              </a:rPr>
              <a:t>Intégration des SAGE dans les outils d'aménagement du territoire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11</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556792"/>
            <a:ext cx="8640959"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intégrer à la CLE un représentant des établissements publics chargés des schémas de cohérence territoriale (SCoT)</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ajouter les SAGE au porter-à-connaissance de l’autorité chargée d’élaborer ou réviser un document d’urbanisme</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traduire dans un nouveau document du PAGD les règles et dispositions du SAGE applicables en matière d’urbanisme (SCoT et PLU(i)) et d’ajouter ce document aux annexes des plans locaux d’urbanisme (PLUi) ;</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intégrer les cartographies des zones humides issues des SAGE dans les SCoT ainsi que les règles d’interdiction de destruction de ces zones dans les règlements des PLUi.</a:t>
            </a:r>
          </a:p>
        </p:txBody>
      </p:sp>
    </p:spTree>
    <p:extLst>
      <p:ext uri="{BB962C8B-B14F-4D97-AF65-F5344CB8AC3E}">
        <p14:creationId xmlns:p14="http://schemas.microsoft.com/office/powerpoint/2010/main" val="22310944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700A-9528-9487-74E5-7539322C0644}"/>
            </a:ext>
          </a:extLst>
        </p:cNvPr>
        <p:cNvGrpSpPr/>
        <p:nvPr/>
      </p:nvGrpSpPr>
      <p:grpSpPr>
        <a:xfrm>
          <a:off x="0" y="0"/>
          <a:ext cx="0" cy="0"/>
          <a:chOff x="0" y="0"/>
          <a:chExt cx="0" cy="0"/>
        </a:xfrm>
      </p:grpSpPr>
      <p:sp>
        <p:nvSpPr>
          <p:cNvPr id="6148" name="Rectangle 2">
            <a:extLst>
              <a:ext uri="{FF2B5EF4-FFF2-40B4-BE49-F238E27FC236}">
                <a16:creationId xmlns:a16="http://schemas.microsoft.com/office/drawing/2014/main" id="{16639FF3-80F9-FD5C-3BB0-A5163C7667D1}"/>
              </a:ext>
            </a:extLst>
          </p:cNvPr>
          <p:cNvSpPr>
            <a:spLocks noGrp="1" noChangeArrowheads="1"/>
          </p:cNvSpPr>
          <p:nvPr>
            <p:ph type="title"/>
          </p:nvPr>
        </p:nvSpPr>
        <p:spPr/>
        <p:txBody>
          <a:bodyPr>
            <a:normAutofit/>
          </a:bodyPr>
          <a:lstStyle/>
          <a:p>
            <a:pPr algn="ctr"/>
            <a:r>
              <a:rPr lang="fr-FR" sz="2800" b="1" i="1" dirty="0">
                <a:solidFill>
                  <a:srgbClr val="333399"/>
                </a:solidFill>
              </a:rPr>
              <a:t>Intégration des SAGE dans les outils d'aménagement du territoire</a:t>
            </a:r>
            <a:endParaRPr lang="fr-FR" altLang="fr-FR" sz="2800" b="1" i="1" dirty="0">
              <a:solidFill>
                <a:srgbClr val="333399"/>
              </a:solidFill>
            </a:endParaRPr>
          </a:p>
        </p:txBody>
      </p:sp>
      <p:sp>
        <p:nvSpPr>
          <p:cNvPr id="5" name="Espace réservé du numéro de diapositive 5">
            <a:extLst>
              <a:ext uri="{FF2B5EF4-FFF2-40B4-BE49-F238E27FC236}">
                <a16:creationId xmlns:a16="http://schemas.microsoft.com/office/drawing/2014/main" id="{9C5AE7F3-C382-E47A-C976-727392780AA8}"/>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12</a:t>
            </a:fld>
            <a:endParaRPr lang="fr-FR" dirty="0">
              <a:solidFill>
                <a:srgbClr val="E1E805"/>
              </a:solidFill>
            </a:endParaRPr>
          </a:p>
        </p:txBody>
      </p:sp>
      <p:sp>
        <p:nvSpPr>
          <p:cNvPr id="6" name="Text Box 15">
            <a:extLst>
              <a:ext uri="{FF2B5EF4-FFF2-40B4-BE49-F238E27FC236}">
                <a16:creationId xmlns:a16="http://schemas.microsoft.com/office/drawing/2014/main" id="{7B138E04-7AC1-31C2-41C0-0F51770DDBD6}"/>
              </a:ext>
            </a:extLst>
          </p:cNvPr>
          <p:cNvSpPr txBox="1">
            <a:spLocks noChangeArrowheads="1"/>
          </p:cNvSpPr>
          <p:nvPr/>
        </p:nvSpPr>
        <p:spPr bwMode="auto">
          <a:xfrm>
            <a:off x="251520" y="1556792"/>
            <a:ext cx="8640959"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Le PAGD comporte… un document précisant les règles et dispositions issues du schéma d’aménagement et de gestion des eaux ayant vocation à figurer dans les schémas de cohérence territoriale et les plans locaux d’urbanisme</a:t>
            </a:r>
          </a:p>
          <a:p>
            <a:pPr marL="342900" indent="-342900">
              <a:spcBef>
                <a:spcPts val="600"/>
              </a:spcBef>
              <a:spcAft>
                <a:spcPts val="0"/>
              </a:spcAft>
              <a:buClr>
                <a:srgbClr val="F78F04"/>
              </a:buClr>
              <a:buFont typeface="Arial" panose="020B0604020202020204" pitchFamily="34" charset="0"/>
              <a:buChar char="•"/>
            </a:pPr>
            <a:r>
              <a:rPr lang="fr-FR" sz="2400" dirty="0">
                <a:solidFill>
                  <a:srgbClr val="333399"/>
                </a:solidFill>
                <a:latin typeface="Trebuchet MS" panose="020B0603020202020204" pitchFamily="34" charset="0"/>
              </a:rPr>
              <a:t>Figurent également en annexe au plan local d'urbanisme, s'il y a lieu, les éléments suivants… les règles et dispositions des SAGE prévues au 6° de l’article R.212-46 du code de l’environnement.</a:t>
            </a:r>
          </a:p>
        </p:txBody>
      </p:sp>
    </p:spTree>
    <p:extLst>
      <p:ext uri="{BB962C8B-B14F-4D97-AF65-F5344CB8AC3E}">
        <p14:creationId xmlns:p14="http://schemas.microsoft.com/office/powerpoint/2010/main" val="313686345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251520" y="1844824"/>
            <a:ext cx="8640959"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600"/>
              </a:spcBef>
              <a:spcAft>
                <a:spcPts val="0"/>
              </a:spcAft>
              <a:buClr>
                <a:srgbClr val="F78F04"/>
              </a:buClr>
              <a:buFont typeface="Arial" panose="020B0604020202020204" pitchFamily="34" charset="0"/>
              <a:buChar char="•"/>
            </a:pPr>
            <a:r>
              <a:rPr lang="fr-FR" sz="2800" dirty="0">
                <a:solidFill>
                  <a:srgbClr val="333399"/>
                </a:solidFill>
                <a:latin typeface="Trebuchet MS" panose="020B0603020202020204" pitchFamily="34" charset="0"/>
              </a:rPr>
              <a:t>L’autorité chargée de mener les procédures SAGE ou document d'urbanisme) peut décider de faire application des dispositions présent décret, dès lors :</a:t>
            </a:r>
          </a:p>
          <a:p>
            <a:pPr marL="800100" lvl="1" indent="-342900">
              <a:spcBef>
                <a:spcPts val="1200"/>
              </a:spcBef>
              <a:buClr>
                <a:srgbClr val="F78F04"/>
              </a:buClr>
              <a:buFont typeface="Wingdings" panose="05000000000000000000" pitchFamily="2" charset="2"/>
              <a:buChar char="ü"/>
            </a:pPr>
            <a:r>
              <a:rPr lang="fr-FR" sz="2800" dirty="0">
                <a:solidFill>
                  <a:srgbClr val="333399"/>
                </a:solidFill>
                <a:latin typeface="Trebuchet MS" panose="020B0603020202020204" pitchFamily="34" charset="0"/>
              </a:rPr>
              <a:t>pour les SAGE que l’enquête publique ou la consultation du public, n’ont pas été lancées</a:t>
            </a:r>
          </a:p>
          <a:p>
            <a:pPr marL="800100" lvl="1" indent="-342900">
              <a:spcBef>
                <a:spcPts val="1200"/>
              </a:spcBef>
              <a:buClr>
                <a:srgbClr val="F78F04"/>
              </a:buClr>
              <a:buFont typeface="Wingdings" panose="05000000000000000000" pitchFamily="2" charset="2"/>
              <a:buChar char="ü"/>
            </a:pPr>
            <a:r>
              <a:rPr lang="fr-FR" sz="2800" dirty="0">
                <a:solidFill>
                  <a:srgbClr val="333399"/>
                </a:solidFill>
                <a:latin typeface="Trebuchet MS" panose="020B0603020202020204" pitchFamily="34" charset="0"/>
              </a:rPr>
              <a:t>pour les documents d'urbanisme, que leurs projets n’ont pas été arrêtés </a:t>
            </a:r>
          </a:p>
        </p:txBody>
      </p:sp>
      <p:sp>
        <p:nvSpPr>
          <p:cNvPr id="6148" name="Rectangle 2"/>
          <p:cNvSpPr>
            <a:spLocks noGrp="1" noChangeArrowheads="1"/>
          </p:cNvSpPr>
          <p:nvPr>
            <p:ph type="title"/>
          </p:nvPr>
        </p:nvSpPr>
        <p:spPr/>
        <p:txBody>
          <a:bodyPr>
            <a:normAutofit/>
          </a:bodyPr>
          <a:lstStyle/>
          <a:p>
            <a:pPr algn="ctr"/>
            <a:r>
              <a:rPr lang="fr-FR" altLang="fr-FR" sz="2800" b="1" dirty="0">
                <a:solidFill>
                  <a:srgbClr val="333399"/>
                </a:solidFill>
              </a:rPr>
              <a:t>Qui des SAGE et quid des doc d'urbanisme en cours de révision ?</a:t>
            </a:r>
            <a:endParaRPr lang="fr-FR" altLang="fr-FR" sz="2400" b="1" i="1" dirty="0">
              <a:solidFill>
                <a:srgbClr val="333399"/>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13</a:t>
            </a:fld>
            <a:endParaRPr lang="fr-FR" dirty="0">
              <a:solidFill>
                <a:srgbClr val="E1E805"/>
              </a:solidFill>
            </a:endParaRPr>
          </a:p>
        </p:txBody>
      </p:sp>
    </p:spTree>
    <p:extLst>
      <p:ext uri="{BB962C8B-B14F-4D97-AF65-F5344CB8AC3E}">
        <p14:creationId xmlns:p14="http://schemas.microsoft.com/office/powerpoint/2010/main" val="2669729892"/>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9877</TotalTime>
  <Words>742</Words>
  <Application>Microsoft Office PowerPoint</Application>
  <PresentationFormat>Affichage à l'écran (4:3)</PresentationFormat>
  <Paragraphs>88</Paragraphs>
  <Slides>13</Slides>
  <Notes>13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Trebuchet MS</vt:lpstr>
      <vt:lpstr>Wingdings</vt:lpstr>
      <vt:lpstr>Office Theme</vt:lpstr>
      <vt:lpstr>Demande de reconnaissance de l'Institution Adour en tant qu'Etablissement Public Territorial de Bassin pour les aquifères captifs du sud du bassin aquitain</vt:lpstr>
      <vt:lpstr>Objet de la demande</vt:lpstr>
      <vt:lpstr>Le périmètre</vt:lpstr>
      <vt:lpstr>Le périmètre</vt:lpstr>
      <vt:lpstr>Les usages</vt:lpstr>
      <vt:lpstr>Les volumes en jeu</vt:lpstr>
      <vt:lpstr>Parmi les enjeux</vt:lpstr>
      <vt:lpstr>Perspective pour les nappes profondes de Gironde</vt:lpstr>
      <vt:lpstr>Procédures d'élaboration et de révision des SAGE, fonctionnement des CLE</vt:lpstr>
      <vt:lpstr>Procédures d'élaboration et de révision des SAGE, fonctionnement des CLE</vt:lpstr>
      <vt:lpstr>Intégration des SAGE dans les outils d'aménagement du territoire</vt:lpstr>
      <vt:lpstr>Intégration des SAGE dans les outils d'aménagement du territoire</vt:lpstr>
      <vt:lpstr>Qui des SAGE et quid des doc d'urbanisme en cours de révision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394</cp:revision>
  <cp:lastPrinted>2016-10-18T07:35:07Z</cp:lastPrinted>
  <dcterms:created xsi:type="dcterms:W3CDTF">2015-09-15T19:44:09Z</dcterms:created>
  <dcterms:modified xsi:type="dcterms:W3CDTF">2024-12-20T10:39:13Z</dcterms:modified>
</cp:coreProperties>
</file>