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82" r:id="rId3"/>
    <p:sldId id="293" r:id="rId4"/>
    <p:sldId id="292" r:id="rId5"/>
    <p:sldId id="285" r:id="rId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1A1"/>
    <a:srgbClr val="D7D200"/>
    <a:srgbClr val="E94F18"/>
    <a:srgbClr val="FF0000"/>
    <a:srgbClr val="333399"/>
    <a:srgbClr val="D9D9D9"/>
    <a:srgbClr val="FFCC00"/>
    <a:srgbClr val="006600"/>
    <a:srgbClr val="006C31"/>
    <a:srgbClr val="0064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7BF2D3-4857-4DC6-B541-B0E4A8848582}" v="1" dt="2023-09-25T16:24:55.40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918" y="102"/>
      </p:cViewPr>
      <p:guideLst>
        <p:guide orient="horz" pos="2160"/>
        <p:guide pos="2880"/>
      </p:guideLst>
    </p:cSldViewPr>
  </p:slideViewPr>
  <p:notesTextViewPr>
    <p:cViewPr>
      <p:scale>
        <a:sx n="1" d="1"/>
        <a:sy n="1" d="1"/>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o de Grissac" userId="d3f85db1-402d-49d1-8f7f-5bc735f26e17" providerId="ADAL" clId="{367BF2D3-4857-4DC6-B541-B0E4A8848582}"/>
    <pc:docChg chg="undo custSel modSld">
      <pc:chgData name="Bruno de Grissac" userId="d3f85db1-402d-49d1-8f7f-5bc735f26e17" providerId="ADAL" clId="{367BF2D3-4857-4DC6-B541-B0E4A8848582}" dt="2023-09-25T16:28:17.758" v="151" actId="179"/>
      <pc:docMkLst>
        <pc:docMk/>
      </pc:docMkLst>
      <pc:sldChg chg="modSp mod">
        <pc:chgData name="Bruno de Grissac" userId="d3f85db1-402d-49d1-8f7f-5bc735f26e17" providerId="ADAL" clId="{367BF2D3-4857-4DC6-B541-B0E4A8848582}" dt="2023-09-25T16:23:17.942" v="5" actId="20577"/>
        <pc:sldMkLst>
          <pc:docMk/>
          <pc:sldMk cId="4211015595" sldId="282"/>
        </pc:sldMkLst>
        <pc:spChg chg="mod">
          <ac:chgData name="Bruno de Grissac" userId="d3f85db1-402d-49d1-8f7f-5bc735f26e17" providerId="ADAL" clId="{367BF2D3-4857-4DC6-B541-B0E4A8848582}" dt="2023-09-25T16:23:17.942" v="5" actId="20577"/>
          <ac:spMkLst>
            <pc:docMk/>
            <pc:sldMk cId="4211015595" sldId="282"/>
            <ac:spMk id="2" creationId="{1EC158F1-0287-4B14-8C71-BDE0418F2768}"/>
          </ac:spMkLst>
        </pc:spChg>
      </pc:sldChg>
      <pc:sldChg chg="modSp mod">
        <pc:chgData name="Bruno de Grissac" userId="d3f85db1-402d-49d1-8f7f-5bc735f26e17" providerId="ADAL" clId="{367BF2D3-4857-4DC6-B541-B0E4A8848582}" dt="2023-09-25T16:28:17.758" v="151" actId="179"/>
        <pc:sldMkLst>
          <pc:docMk/>
          <pc:sldMk cId="3844875480" sldId="285"/>
        </pc:sldMkLst>
        <pc:spChg chg="mod">
          <ac:chgData name="Bruno de Grissac" userId="d3f85db1-402d-49d1-8f7f-5bc735f26e17" providerId="ADAL" clId="{367BF2D3-4857-4DC6-B541-B0E4A8848582}" dt="2023-09-25T16:28:17.758" v="151" actId="179"/>
          <ac:spMkLst>
            <pc:docMk/>
            <pc:sldMk cId="3844875480" sldId="285"/>
            <ac:spMk id="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16/11/2023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04D6616-047C-445B-82D7-A8BE044CA00C}" type="slidenum">
              <a:rPr lang="fr-FR" smtClean="0"/>
              <a:t>2</a:t>
            </a:fld>
            <a:endParaRPr lang="fr-FR"/>
          </a:p>
        </p:txBody>
      </p:sp>
    </p:spTree>
    <p:extLst>
      <p:ext uri="{BB962C8B-B14F-4D97-AF65-F5344CB8AC3E}">
        <p14:creationId xmlns:p14="http://schemas.microsoft.com/office/powerpoint/2010/main" val="2379569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04D6616-047C-445B-82D7-A8BE044CA00C}" type="slidenum">
              <a:rPr lang="fr-FR" smtClean="0"/>
              <a:t>5</a:t>
            </a:fld>
            <a:endParaRPr lang="fr-FR"/>
          </a:p>
        </p:txBody>
      </p:sp>
    </p:spTree>
    <p:extLst>
      <p:ext uri="{BB962C8B-B14F-4D97-AF65-F5344CB8AC3E}">
        <p14:creationId xmlns:p14="http://schemas.microsoft.com/office/powerpoint/2010/main" val="1818809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Rectangle 2">
            <a:extLst>
              <a:ext uri="{FF2B5EF4-FFF2-40B4-BE49-F238E27FC236}">
                <a16:creationId xmlns:a16="http://schemas.microsoft.com/office/drawing/2014/main" id="{06F84D1C-AFE3-7EA1-2D41-CECE11452AF3}"/>
              </a:ext>
            </a:extLst>
          </p:cNvPr>
          <p:cNvSpPr txBox="1">
            <a:spLocks noChangeArrowheads="1"/>
          </p:cNvSpPr>
          <p:nvPr userDrawn="1"/>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avis sur le rabattement de nappe pour la réhabilitation de la piscine de Braud-et-St-Louis</a:t>
            </a:r>
          </a:p>
        </p:txBody>
      </p:sp>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Rectangle 2">
            <a:extLst>
              <a:ext uri="{FF2B5EF4-FFF2-40B4-BE49-F238E27FC236}">
                <a16:creationId xmlns:a16="http://schemas.microsoft.com/office/drawing/2014/main" id="{311B2C49-4248-7AA0-7C87-DFBA7C280B59}"/>
              </a:ext>
            </a:extLst>
          </p:cNvPr>
          <p:cNvSpPr txBox="1">
            <a:spLocks noChangeArrowheads="1"/>
          </p:cNvSpPr>
          <p:nvPr userDrawn="1"/>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avis de principe pour l’exploitation d’un forage pour l'irrigation à Magnan</a:t>
            </a:r>
          </a:p>
        </p:txBody>
      </p:sp>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Rectangle 2">
            <a:extLst>
              <a:ext uri="{FF2B5EF4-FFF2-40B4-BE49-F238E27FC236}">
                <a16:creationId xmlns:a16="http://schemas.microsoft.com/office/drawing/2014/main" id="{0C7968AF-F4F7-B281-210C-BB9A3C2C86E5}"/>
              </a:ext>
            </a:extLst>
          </p:cNvPr>
          <p:cNvSpPr txBox="1">
            <a:spLocks noChangeArrowheads="1"/>
          </p:cNvSpPr>
          <p:nvPr userDrawn="1"/>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Demande avis sur le rabattement de nappe pour la réhabilitation de la piscine de Braud-et-St-Louis</a:t>
            </a:r>
          </a:p>
        </p:txBody>
      </p:sp>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16/11/2023</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02046" y="1535457"/>
            <a:ext cx="8763986" cy="4942461"/>
          </a:xfrm>
          <a:ln>
            <a:noFill/>
          </a:ln>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Commune de Braud-et-St-Louis</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réhabilitation de la piscine</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avis sollicité par la DDTM le 6 octobre 2023</a:t>
            </a:r>
          </a:p>
          <a:p>
            <a:pPr marL="355600" lvl="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Pièces examinées :</a:t>
            </a:r>
            <a:r>
              <a:rPr lang="fr-FR" altLang="fr-FR" sz="1800" dirty="0">
                <a:solidFill>
                  <a:srgbClr val="333399"/>
                </a:solidFill>
                <a:latin typeface="Trebuchet MS" panose="020B0603020202020204" pitchFamily="34" charset="0"/>
              </a:rPr>
              <a:t> </a:t>
            </a:r>
          </a:p>
          <a:p>
            <a:pPr algn="just" defTabSz="914400">
              <a:spcBef>
                <a:spcPts val="0"/>
              </a:spcBef>
              <a:buClr>
                <a:srgbClr val="C0504D"/>
              </a:buClr>
              <a:buSzPct val="100000"/>
            </a:pPr>
            <a:r>
              <a:rPr lang="fr-FR" altLang="fr-FR" sz="1800" dirty="0">
                <a:solidFill>
                  <a:srgbClr val="333399"/>
                </a:solidFill>
                <a:latin typeface="Trebuchet MS" panose="020B0603020202020204" pitchFamily="34" charset="0"/>
              </a:rPr>
              <a:t>Dossier de déclaration</a:t>
            </a:r>
          </a:p>
          <a:p>
            <a:pPr marL="355600" indent="-355600" algn="just" defTabSz="914400">
              <a:spcBef>
                <a:spcPts val="1200"/>
              </a:spcBef>
              <a:buClr>
                <a:srgbClr val="C0504D"/>
              </a:buClr>
              <a:buSzPct val="100000"/>
              <a:buNone/>
            </a:pPr>
            <a:r>
              <a:rPr lang="fr-FR" altLang="fr-FR" sz="1800" i="1" dirty="0">
                <a:solidFill>
                  <a:srgbClr val="333399"/>
                </a:solidFill>
                <a:latin typeface="Trebuchet MS" panose="020B0603020202020204" pitchFamily="34" charset="0"/>
              </a:rPr>
              <a:t>Unité de gestion : </a:t>
            </a:r>
          </a:p>
          <a:p>
            <a:pPr marL="355600" indent="-355600" algn="just" defTabSz="914400">
              <a:spcBef>
                <a:spcPts val="0"/>
              </a:spcBef>
              <a:buClr>
                <a:srgbClr val="C0504D"/>
              </a:buClr>
              <a:buSzPct val="100000"/>
              <a:buNone/>
            </a:pPr>
            <a:r>
              <a:rPr lang="fr-FR" altLang="fr-FR" sz="1800" i="1" dirty="0">
                <a:solidFill>
                  <a:srgbClr val="333399"/>
                </a:solidFill>
                <a:latin typeface="Trebuchet MS" panose="020B0603020202020204" pitchFamily="34" charset="0"/>
              </a:rPr>
              <a:t>	Eocène Nord</a:t>
            </a:r>
          </a:p>
          <a:p>
            <a:pPr marL="355600" indent="-355600" algn="just" defTabSz="914400">
              <a:spcBef>
                <a:spcPts val="0"/>
              </a:spcBef>
              <a:buClr>
                <a:srgbClr val="C0504D"/>
              </a:buClr>
              <a:buSzPct val="100000"/>
              <a:buNone/>
            </a:pPr>
            <a:endParaRPr lang="fr-FR" altLang="fr-FR" sz="1800" i="1" dirty="0">
              <a:solidFill>
                <a:srgbClr val="333399"/>
              </a:solidFill>
              <a:latin typeface="Trebuchet MS" panose="020B0603020202020204" pitchFamily="34" charset="0"/>
            </a:endParaRPr>
          </a:p>
          <a:p>
            <a:pPr marL="355600" indent="-355600" algn="just" defTabSz="914400">
              <a:spcBef>
                <a:spcPts val="0"/>
              </a:spcBef>
              <a:buClr>
                <a:srgbClr val="C0504D"/>
              </a:buClr>
              <a:buSzPct val="100000"/>
              <a:buNone/>
            </a:pPr>
            <a:endParaRPr lang="fr-FR" altLang="fr-FR" sz="1800" i="1" dirty="0">
              <a:solidFill>
                <a:srgbClr val="333399"/>
              </a:solidFill>
              <a:latin typeface="Trebuchet MS" panose="020B0603020202020204" pitchFamily="34" charset="0"/>
            </a:endParaRPr>
          </a:p>
          <a:p>
            <a:pPr marL="355600" lvl="0" indent="-355600" algn="just" defTabSz="914400">
              <a:spcBef>
                <a:spcPts val="1200"/>
              </a:spcBef>
              <a:buClr>
                <a:srgbClr val="C0504D"/>
              </a:buClr>
              <a:buSzPct val="100000"/>
              <a:buNone/>
            </a:pPr>
            <a:r>
              <a:rPr lang="fr-FR" altLang="fr-FR" sz="1800" dirty="0">
                <a:solidFill>
                  <a:srgbClr val="333399"/>
                </a:solidFill>
                <a:latin typeface="Trebuchet MS" panose="020B0603020202020204" pitchFamily="34" charset="0"/>
              </a:rPr>
              <a:t>Contexte :</a:t>
            </a:r>
          </a:p>
          <a:p>
            <a:pPr algn="just" defTabSz="914400">
              <a:spcBef>
                <a:spcPts val="600"/>
              </a:spcBef>
              <a:buClr>
                <a:srgbClr val="C0504D"/>
              </a:buClr>
              <a:buSzPct val="100000"/>
              <a:buFont typeface="Arial" panose="020B0604020202020204" pitchFamily="34" charset="0"/>
              <a:buChar char="•"/>
            </a:pPr>
            <a:r>
              <a:rPr lang="fr-FR" altLang="fr-FR" sz="1800" dirty="0">
                <a:solidFill>
                  <a:srgbClr val="333399"/>
                </a:solidFill>
                <a:latin typeface="Trebuchet MS" panose="020B0603020202020204" pitchFamily="34" charset="0"/>
              </a:rPr>
              <a:t>Projet de réhabilitation de locaux techniques en souterrains nécessitant un rabattement de nappe en phase travaux</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7" name="Forme libre 6"/>
          <p:cNvSpPr/>
          <p:nvPr/>
        </p:nvSpPr>
        <p:spPr>
          <a:xfrm>
            <a:off x="5167085" y="1756230"/>
            <a:ext cx="2278743" cy="551542"/>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Lst>
            <a:ahLst/>
            <a:cxnLst>
              <a:cxn ang="0">
                <a:pos x="connsiteX0" y="connsiteY0"/>
              </a:cxn>
              <a:cxn ang="0">
                <a:pos x="connsiteX1" y="connsiteY1"/>
              </a:cxn>
            </a:cxnLst>
            <a:rect l="l" t="t" r="r" b="b"/>
            <a:pathLst>
              <a:path w="1374700" h="18337121">
                <a:moveTo>
                  <a:pt x="0" y="0"/>
                </a:moveTo>
                <a:cubicBezTo>
                  <a:pt x="514674" y="2525998"/>
                  <a:pt x="1093854" y="9404002"/>
                  <a:pt x="1374700" y="18337121"/>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3" name="Image 2" descr="Une image contenant carte&#10;&#10;Description générée automatiquement">
            <a:extLst>
              <a:ext uri="{FF2B5EF4-FFF2-40B4-BE49-F238E27FC236}">
                <a16:creationId xmlns:a16="http://schemas.microsoft.com/office/drawing/2014/main" id="{F20FD296-7136-C5A9-34E2-8A689DAA79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6120" y="1463441"/>
            <a:ext cx="3051158" cy="3591754"/>
          </a:xfrm>
          <a:prstGeom prst="rect">
            <a:avLst/>
          </a:prstGeom>
        </p:spPr>
      </p:pic>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EC158F1-0287-4B14-8C71-BDE0418F2768}"/>
              </a:ext>
            </a:extLst>
          </p:cNvPr>
          <p:cNvSpPr>
            <a:spLocks noGrp="1"/>
          </p:cNvSpPr>
          <p:nvPr>
            <p:ph idx="1"/>
          </p:nvPr>
        </p:nvSpPr>
        <p:spPr>
          <a:xfrm>
            <a:off x="276581" y="1450491"/>
            <a:ext cx="8790014" cy="2396765"/>
          </a:xfrm>
        </p:spPr>
        <p:txBody>
          <a:bodyPr>
            <a:noAutofit/>
          </a:bodyPr>
          <a:lstStyle/>
          <a:p>
            <a:pPr marL="0" indent="0">
              <a:buClr>
                <a:schemeClr val="accent6">
                  <a:lumMod val="75000"/>
                </a:schemeClr>
              </a:buClr>
              <a:buNone/>
            </a:pPr>
            <a:r>
              <a:rPr lang="fr-FR" sz="2000" u="sng" dirty="0"/>
              <a:t>Demande :</a:t>
            </a:r>
            <a:r>
              <a:rPr lang="fr-FR" sz="2000" dirty="0"/>
              <a:t>  </a:t>
            </a:r>
          </a:p>
          <a:p>
            <a:pPr>
              <a:buClr>
                <a:schemeClr val="accent6">
                  <a:lumMod val="75000"/>
                </a:schemeClr>
              </a:buClr>
            </a:pPr>
            <a:r>
              <a:rPr lang="fr-FR" sz="2000" dirty="0"/>
              <a:t>Basses eaux : 11 à 13 m</a:t>
            </a:r>
            <a:r>
              <a:rPr lang="fr-FR" sz="2000" baseline="30000" dirty="0"/>
              <a:t>3</a:t>
            </a:r>
            <a:r>
              <a:rPr lang="fr-FR" sz="2000" dirty="0"/>
              <a:t>/h</a:t>
            </a:r>
          </a:p>
          <a:p>
            <a:pPr>
              <a:buClr>
                <a:schemeClr val="accent6">
                  <a:lumMod val="75000"/>
                </a:schemeClr>
              </a:buClr>
            </a:pPr>
            <a:r>
              <a:rPr lang="fr-FR" sz="2000" dirty="0"/>
              <a:t>Moyennes eaux : 39 à 49 m</a:t>
            </a:r>
            <a:r>
              <a:rPr lang="fr-FR" sz="2000" baseline="30000" dirty="0"/>
              <a:t>3</a:t>
            </a:r>
            <a:r>
              <a:rPr lang="fr-FR" sz="2000" dirty="0"/>
              <a:t>/h</a:t>
            </a:r>
          </a:p>
          <a:p>
            <a:pPr>
              <a:buClr>
                <a:schemeClr val="accent6">
                  <a:lumMod val="75000"/>
                </a:schemeClr>
              </a:buClr>
            </a:pPr>
            <a:r>
              <a:rPr lang="fr-FR" sz="2000" dirty="0"/>
              <a:t>Hautes eaux : 62 à 80 m</a:t>
            </a:r>
            <a:r>
              <a:rPr lang="fr-FR" sz="2000" baseline="30000" dirty="0"/>
              <a:t>3</a:t>
            </a:r>
            <a:r>
              <a:rPr lang="fr-FR" sz="2000" dirty="0"/>
              <a:t>/h</a:t>
            </a:r>
          </a:p>
          <a:p>
            <a:pPr marL="0" indent="0">
              <a:buClr>
                <a:schemeClr val="accent6">
                  <a:lumMod val="75000"/>
                </a:schemeClr>
              </a:buClr>
              <a:buNone/>
            </a:pPr>
            <a:endParaRPr lang="fr-FR" sz="2000" dirty="0"/>
          </a:p>
          <a:p>
            <a:pPr marL="0" indent="0">
              <a:buClr>
                <a:schemeClr val="accent6">
                  <a:lumMod val="75000"/>
                </a:schemeClr>
              </a:buClr>
              <a:buNone/>
            </a:pPr>
            <a:r>
              <a:rPr lang="fr-FR" sz="2000" dirty="0"/>
              <a:t>Soit un total compris entre 66 000 et 128 000 m</a:t>
            </a:r>
            <a:r>
              <a:rPr lang="fr-FR" sz="2000" baseline="30000" dirty="0"/>
              <a:t>3</a:t>
            </a:r>
            <a:r>
              <a:rPr lang="fr-FR" sz="2000" dirty="0"/>
              <a:t> pour la période de 16 semaines de travaux (comprenant 1 mois en période de EH)</a:t>
            </a:r>
          </a:p>
          <a:p>
            <a:pPr marL="0" indent="0">
              <a:buClr>
                <a:schemeClr val="accent6">
                  <a:lumMod val="75000"/>
                </a:schemeClr>
              </a:buClr>
              <a:buNone/>
            </a:pPr>
            <a:endParaRPr lang="fr-FR" sz="2000" dirty="0"/>
          </a:p>
        </p:txBody>
      </p:sp>
    </p:spTree>
    <p:extLst>
      <p:ext uri="{BB962C8B-B14F-4D97-AF65-F5344CB8AC3E}">
        <p14:creationId xmlns:p14="http://schemas.microsoft.com/office/powerpoint/2010/main" val="4211015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Une image contenant texte, carte, capture d’écran, atlas&#10;&#10;Description générée automatiquement">
            <a:extLst>
              <a:ext uri="{FF2B5EF4-FFF2-40B4-BE49-F238E27FC236}">
                <a16:creationId xmlns:a16="http://schemas.microsoft.com/office/drawing/2014/main" id="{D4A9B1FD-4E50-17E3-D2DB-87E63BA45F9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753" t="21465" r="16723" b="116"/>
          <a:stretch/>
        </p:blipFill>
        <p:spPr>
          <a:xfrm>
            <a:off x="573315" y="1494971"/>
            <a:ext cx="7997370" cy="4807536"/>
          </a:xfrm>
        </p:spPr>
      </p:pic>
      <p:sp>
        <p:nvSpPr>
          <p:cNvPr id="5" name="Étoile : 5 branches 4">
            <a:extLst>
              <a:ext uri="{FF2B5EF4-FFF2-40B4-BE49-F238E27FC236}">
                <a16:creationId xmlns:a16="http://schemas.microsoft.com/office/drawing/2014/main" id="{A1B4B73D-0CD0-CF6E-8054-4CA214407F4E}"/>
              </a:ext>
            </a:extLst>
          </p:cNvPr>
          <p:cNvSpPr/>
          <p:nvPr/>
        </p:nvSpPr>
        <p:spPr>
          <a:xfrm>
            <a:off x="4965027" y="3018971"/>
            <a:ext cx="288000" cy="288000"/>
          </a:xfrm>
          <a:prstGeom prst="star5">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B8131D11-1A55-A301-364C-35F6A11DE017}"/>
              </a:ext>
            </a:extLst>
          </p:cNvPr>
          <p:cNvSpPr/>
          <p:nvPr/>
        </p:nvSpPr>
        <p:spPr>
          <a:xfrm>
            <a:off x="4499429" y="2249713"/>
            <a:ext cx="580571" cy="348343"/>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Espace réservé du contenu 1">
            <a:extLst>
              <a:ext uri="{FF2B5EF4-FFF2-40B4-BE49-F238E27FC236}">
                <a16:creationId xmlns:a16="http://schemas.microsoft.com/office/drawing/2014/main" id="{1947C930-1016-0BCD-82CF-39AE68215838}"/>
              </a:ext>
            </a:extLst>
          </p:cNvPr>
          <p:cNvSpPr txBox="1">
            <a:spLocks/>
          </p:cNvSpPr>
          <p:nvPr/>
        </p:nvSpPr>
        <p:spPr>
          <a:xfrm>
            <a:off x="5471886" y="1933537"/>
            <a:ext cx="2074732" cy="780633"/>
          </a:xfrm>
          <a:prstGeom prst="rect">
            <a:avLst/>
          </a:prstGeom>
          <a:solidFill>
            <a:schemeClr val="bg1"/>
          </a:solidFill>
          <a:ln>
            <a:solidFill>
              <a:schemeClr val="tx1"/>
            </a:solidFill>
          </a:ln>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Clr>
                <a:schemeClr val="accent6">
                  <a:lumMod val="75000"/>
                </a:schemeClr>
              </a:buClr>
              <a:buFont typeface="Arial"/>
              <a:buNone/>
            </a:pPr>
            <a:r>
              <a:rPr lang="fr-FR" sz="2000" dirty="0">
                <a:solidFill>
                  <a:schemeClr val="tx1"/>
                </a:solidFill>
              </a:rPr>
              <a:t>Recouvrement éocène</a:t>
            </a:r>
          </a:p>
        </p:txBody>
      </p:sp>
      <p:sp>
        <p:nvSpPr>
          <p:cNvPr id="9" name="Espace réservé du contenu 1">
            <a:extLst>
              <a:ext uri="{FF2B5EF4-FFF2-40B4-BE49-F238E27FC236}">
                <a16:creationId xmlns:a16="http://schemas.microsoft.com/office/drawing/2014/main" id="{B8E505C7-8595-23F2-4996-87564F642DFE}"/>
              </a:ext>
            </a:extLst>
          </p:cNvPr>
          <p:cNvSpPr txBox="1">
            <a:spLocks/>
          </p:cNvSpPr>
          <p:nvPr/>
        </p:nvSpPr>
        <p:spPr>
          <a:xfrm>
            <a:off x="1597383" y="1643251"/>
            <a:ext cx="2074732" cy="780633"/>
          </a:xfrm>
          <a:prstGeom prst="rect">
            <a:avLst/>
          </a:prstGeom>
          <a:solidFill>
            <a:schemeClr val="bg1"/>
          </a:solidFill>
          <a:ln>
            <a:solidFill>
              <a:schemeClr val="tx1"/>
            </a:solidFill>
          </a:ln>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Clr>
                <a:schemeClr val="accent6">
                  <a:lumMod val="75000"/>
                </a:schemeClr>
              </a:buClr>
              <a:buFont typeface="Arial"/>
              <a:buNone/>
            </a:pPr>
            <a:r>
              <a:rPr lang="fr-FR" sz="2000" dirty="0">
                <a:solidFill>
                  <a:schemeClr val="tx1"/>
                </a:solidFill>
              </a:rPr>
              <a:t>Recouvrement </a:t>
            </a:r>
            <a:r>
              <a:rPr lang="fr-FR" sz="2000" dirty="0" err="1">
                <a:solidFill>
                  <a:schemeClr val="tx1"/>
                </a:solidFill>
              </a:rPr>
              <a:t>plio</a:t>
            </a:r>
            <a:r>
              <a:rPr lang="fr-FR" sz="2000" dirty="0">
                <a:solidFill>
                  <a:schemeClr val="tx1"/>
                </a:solidFill>
              </a:rPr>
              <a:t>-quaternaire</a:t>
            </a:r>
          </a:p>
        </p:txBody>
      </p:sp>
      <p:sp>
        <p:nvSpPr>
          <p:cNvPr id="10" name="Rectangle 9">
            <a:extLst>
              <a:ext uri="{FF2B5EF4-FFF2-40B4-BE49-F238E27FC236}">
                <a16:creationId xmlns:a16="http://schemas.microsoft.com/office/drawing/2014/main" id="{31707EC9-4D6F-58C9-CC64-0F574F30F1C3}"/>
              </a:ext>
            </a:extLst>
          </p:cNvPr>
          <p:cNvSpPr/>
          <p:nvPr/>
        </p:nvSpPr>
        <p:spPr>
          <a:xfrm>
            <a:off x="1357083" y="2714170"/>
            <a:ext cx="580571" cy="348343"/>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08129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descr="Une image contenant texte, reçu, capture d’écran, nombre&#10;&#10;Description générée automatiquement">
            <a:extLst>
              <a:ext uri="{FF2B5EF4-FFF2-40B4-BE49-F238E27FC236}">
                <a16:creationId xmlns:a16="http://schemas.microsoft.com/office/drawing/2014/main" id="{7C9913C1-8F96-63B7-BFE2-FCD6E96395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085" y="1516200"/>
            <a:ext cx="2824476" cy="4813378"/>
          </a:xfrm>
        </p:spPr>
      </p:pic>
      <p:sp>
        <p:nvSpPr>
          <p:cNvPr id="5" name="Rectangle 4">
            <a:extLst>
              <a:ext uri="{FF2B5EF4-FFF2-40B4-BE49-F238E27FC236}">
                <a16:creationId xmlns:a16="http://schemas.microsoft.com/office/drawing/2014/main" id="{DA41FB4F-A36D-91D6-349D-7F108ADD0E09}"/>
              </a:ext>
            </a:extLst>
          </p:cNvPr>
          <p:cNvSpPr/>
          <p:nvPr/>
        </p:nvSpPr>
        <p:spPr>
          <a:xfrm>
            <a:off x="1822242" y="4317663"/>
            <a:ext cx="2121107" cy="702012"/>
          </a:xfrm>
          <a:prstGeom prst="rect">
            <a:avLst/>
          </a:prstGeom>
          <a:no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7" name="Connecteur droit 6">
            <a:extLst>
              <a:ext uri="{FF2B5EF4-FFF2-40B4-BE49-F238E27FC236}">
                <a16:creationId xmlns:a16="http://schemas.microsoft.com/office/drawing/2014/main" id="{A09B5CAE-26D2-33B2-1D1F-F3A2EC801047}"/>
              </a:ext>
            </a:extLst>
          </p:cNvPr>
          <p:cNvCxnSpPr>
            <a:cxnSpLocks/>
          </p:cNvCxnSpPr>
          <p:nvPr/>
        </p:nvCxnSpPr>
        <p:spPr>
          <a:xfrm>
            <a:off x="1187085" y="2762250"/>
            <a:ext cx="328014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Connecteur droit 8">
            <a:extLst>
              <a:ext uri="{FF2B5EF4-FFF2-40B4-BE49-F238E27FC236}">
                <a16:creationId xmlns:a16="http://schemas.microsoft.com/office/drawing/2014/main" id="{0449CB9C-DAF2-852E-920A-B9C6EB795286}"/>
              </a:ext>
            </a:extLst>
          </p:cNvPr>
          <p:cNvCxnSpPr>
            <a:cxnSpLocks/>
          </p:cNvCxnSpPr>
          <p:nvPr/>
        </p:nvCxnSpPr>
        <p:spPr>
          <a:xfrm>
            <a:off x="1187085" y="3676650"/>
            <a:ext cx="3280140"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 name="Connecteur droit avec flèche 10">
            <a:extLst>
              <a:ext uri="{FF2B5EF4-FFF2-40B4-BE49-F238E27FC236}">
                <a16:creationId xmlns:a16="http://schemas.microsoft.com/office/drawing/2014/main" id="{929F239B-BF98-7BE1-B9A9-796001C3DD78}"/>
              </a:ext>
            </a:extLst>
          </p:cNvPr>
          <p:cNvCxnSpPr/>
          <p:nvPr/>
        </p:nvCxnSpPr>
        <p:spPr>
          <a:xfrm>
            <a:off x="4467225" y="2762250"/>
            <a:ext cx="0" cy="91440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2" name="Espace réservé du contenu 1">
            <a:extLst>
              <a:ext uri="{FF2B5EF4-FFF2-40B4-BE49-F238E27FC236}">
                <a16:creationId xmlns:a16="http://schemas.microsoft.com/office/drawing/2014/main" id="{F6422A6D-1C76-9BC2-A033-C774FF8B2A1D}"/>
              </a:ext>
            </a:extLst>
          </p:cNvPr>
          <p:cNvSpPr txBox="1">
            <a:spLocks/>
          </p:cNvSpPr>
          <p:nvPr/>
        </p:nvSpPr>
        <p:spPr>
          <a:xfrm>
            <a:off x="4676776" y="2517077"/>
            <a:ext cx="2437591" cy="49034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Clr>
                <a:schemeClr val="accent6">
                  <a:lumMod val="75000"/>
                </a:schemeClr>
              </a:buClr>
              <a:buFont typeface="Arial"/>
              <a:buNone/>
            </a:pPr>
            <a:r>
              <a:rPr lang="fr-FR" sz="2000" dirty="0"/>
              <a:t>Niveau statique</a:t>
            </a:r>
          </a:p>
        </p:txBody>
      </p:sp>
      <p:sp>
        <p:nvSpPr>
          <p:cNvPr id="13" name="Espace réservé du contenu 1">
            <a:extLst>
              <a:ext uri="{FF2B5EF4-FFF2-40B4-BE49-F238E27FC236}">
                <a16:creationId xmlns:a16="http://schemas.microsoft.com/office/drawing/2014/main" id="{3D82E5E8-66E5-6178-8720-1DE05C862623}"/>
              </a:ext>
            </a:extLst>
          </p:cNvPr>
          <p:cNvSpPr txBox="1">
            <a:spLocks/>
          </p:cNvSpPr>
          <p:nvPr/>
        </p:nvSpPr>
        <p:spPr>
          <a:xfrm>
            <a:off x="4676775" y="3432543"/>
            <a:ext cx="4076131" cy="49034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Clr>
                <a:schemeClr val="accent6">
                  <a:lumMod val="75000"/>
                </a:schemeClr>
              </a:buClr>
              <a:buFont typeface="Arial"/>
              <a:buNone/>
            </a:pPr>
            <a:r>
              <a:rPr lang="fr-FR" sz="2000" dirty="0"/>
              <a:t>Niveau de rabattement cible (2,40 m NGF)</a:t>
            </a:r>
          </a:p>
        </p:txBody>
      </p:sp>
      <p:sp>
        <p:nvSpPr>
          <p:cNvPr id="14" name="Espace réservé du contenu 1">
            <a:extLst>
              <a:ext uri="{FF2B5EF4-FFF2-40B4-BE49-F238E27FC236}">
                <a16:creationId xmlns:a16="http://schemas.microsoft.com/office/drawing/2014/main" id="{9656D43E-1231-4729-D7A2-447C8A62B5A7}"/>
              </a:ext>
            </a:extLst>
          </p:cNvPr>
          <p:cNvSpPr txBox="1">
            <a:spLocks/>
          </p:cNvSpPr>
          <p:nvPr/>
        </p:nvSpPr>
        <p:spPr>
          <a:xfrm>
            <a:off x="4165600" y="4459638"/>
            <a:ext cx="2824473" cy="49034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Clr>
                <a:schemeClr val="accent6">
                  <a:lumMod val="75000"/>
                </a:schemeClr>
              </a:buClr>
              <a:buFont typeface="Arial"/>
              <a:buNone/>
            </a:pPr>
            <a:r>
              <a:rPr lang="fr-FR" sz="2000" dirty="0">
                <a:solidFill>
                  <a:schemeClr val="accent2"/>
                </a:solidFill>
              </a:rPr>
              <a:t>Eponte locale</a:t>
            </a:r>
          </a:p>
        </p:txBody>
      </p:sp>
      <p:sp>
        <p:nvSpPr>
          <p:cNvPr id="15" name="Espace réservé du contenu 1">
            <a:extLst>
              <a:ext uri="{FF2B5EF4-FFF2-40B4-BE49-F238E27FC236}">
                <a16:creationId xmlns:a16="http://schemas.microsoft.com/office/drawing/2014/main" id="{877A3736-FF15-29D5-43B4-E5592AE714AF}"/>
              </a:ext>
            </a:extLst>
          </p:cNvPr>
          <p:cNvSpPr txBox="1">
            <a:spLocks/>
          </p:cNvSpPr>
          <p:nvPr/>
        </p:nvSpPr>
        <p:spPr>
          <a:xfrm>
            <a:off x="4766229" y="5169276"/>
            <a:ext cx="3741510" cy="49034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chemeClr val="accent6">
                  <a:lumMod val="75000"/>
                </a:schemeClr>
              </a:buClr>
              <a:buFont typeface="Wingdings" panose="05000000000000000000" pitchFamily="2" charset="2"/>
              <a:buChar char="Ø"/>
            </a:pPr>
            <a:r>
              <a:rPr lang="fr-FR" sz="2000" u="sng" dirty="0"/>
              <a:t>Pas de dénoyage local</a:t>
            </a:r>
          </a:p>
        </p:txBody>
      </p:sp>
      <p:sp>
        <p:nvSpPr>
          <p:cNvPr id="16" name="Accolade ouvrante 15">
            <a:extLst>
              <a:ext uri="{FF2B5EF4-FFF2-40B4-BE49-F238E27FC236}">
                <a16:creationId xmlns:a16="http://schemas.microsoft.com/office/drawing/2014/main" id="{1F51BCD7-1B1B-4986-ADB5-7A4E4503A00A}"/>
              </a:ext>
            </a:extLst>
          </p:cNvPr>
          <p:cNvSpPr/>
          <p:nvPr/>
        </p:nvSpPr>
        <p:spPr>
          <a:xfrm>
            <a:off x="827314" y="2046514"/>
            <a:ext cx="359771" cy="4283064"/>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7" name="Espace réservé du contenu 1">
            <a:extLst>
              <a:ext uri="{FF2B5EF4-FFF2-40B4-BE49-F238E27FC236}">
                <a16:creationId xmlns:a16="http://schemas.microsoft.com/office/drawing/2014/main" id="{7B557E92-799C-8A19-D628-7277E9A4551A}"/>
              </a:ext>
            </a:extLst>
          </p:cNvPr>
          <p:cNvSpPr txBox="1">
            <a:spLocks/>
          </p:cNvSpPr>
          <p:nvPr/>
        </p:nvSpPr>
        <p:spPr>
          <a:xfrm rot="16200000">
            <a:off x="-582535" y="3942873"/>
            <a:ext cx="2437591" cy="49034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Clr>
                <a:schemeClr val="accent6">
                  <a:lumMod val="75000"/>
                </a:schemeClr>
              </a:buClr>
              <a:buFont typeface="Arial"/>
              <a:buNone/>
            </a:pPr>
            <a:r>
              <a:rPr lang="fr-FR" sz="2000" dirty="0">
                <a:solidFill>
                  <a:schemeClr val="tx1"/>
                </a:solidFill>
              </a:rPr>
              <a:t>Eocène</a:t>
            </a:r>
          </a:p>
        </p:txBody>
      </p:sp>
      <p:cxnSp>
        <p:nvCxnSpPr>
          <p:cNvPr id="19" name="Connecteur droit avec flèche 18">
            <a:extLst>
              <a:ext uri="{FF2B5EF4-FFF2-40B4-BE49-F238E27FC236}">
                <a16:creationId xmlns:a16="http://schemas.microsoft.com/office/drawing/2014/main" id="{ECE73927-00F6-3D5A-E452-C17BC3A9C726}"/>
              </a:ext>
            </a:extLst>
          </p:cNvPr>
          <p:cNvCxnSpPr>
            <a:cxnSpLocks/>
          </p:cNvCxnSpPr>
          <p:nvPr/>
        </p:nvCxnSpPr>
        <p:spPr>
          <a:xfrm>
            <a:off x="4165600" y="2261507"/>
            <a:ext cx="0" cy="707743"/>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1" name="Espace réservé du contenu 1">
            <a:extLst>
              <a:ext uri="{FF2B5EF4-FFF2-40B4-BE49-F238E27FC236}">
                <a16:creationId xmlns:a16="http://schemas.microsoft.com/office/drawing/2014/main" id="{EE89280E-B5E5-C5F0-B64A-4A98F0688A46}"/>
              </a:ext>
            </a:extLst>
          </p:cNvPr>
          <p:cNvSpPr txBox="1">
            <a:spLocks/>
          </p:cNvSpPr>
          <p:nvPr/>
        </p:nvSpPr>
        <p:spPr>
          <a:xfrm>
            <a:off x="4165600" y="1668863"/>
            <a:ext cx="3280135" cy="490346"/>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Clr>
                <a:schemeClr val="accent6">
                  <a:lumMod val="75000"/>
                </a:schemeClr>
              </a:buClr>
              <a:buFont typeface="Arial"/>
              <a:buNone/>
            </a:pPr>
            <a:r>
              <a:rPr lang="fr-FR" sz="2000" dirty="0"/>
              <a:t>Marnage de la nappe (entre 5,85 et 4,50 m NGF)</a:t>
            </a:r>
          </a:p>
        </p:txBody>
      </p:sp>
    </p:spTree>
    <p:extLst>
      <p:ext uri="{BB962C8B-B14F-4D97-AF65-F5344CB8AC3E}">
        <p14:creationId xmlns:p14="http://schemas.microsoft.com/office/powerpoint/2010/main" val="228561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
        <p:nvSpPr>
          <p:cNvPr id="5" name="Text Box 4"/>
          <p:cNvSpPr txBox="1">
            <a:spLocks noChangeArrowheads="1"/>
          </p:cNvSpPr>
          <p:nvPr/>
        </p:nvSpPr>
        <p:spPr bwMode="auto">
          <a:xfrm>
            <a:off x="177968" y="1391268"/>
            <a:ext cx="24246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fr-FR" altLang="fr-FR" sz="2000" b="1" dirty="0">
                <a:solidFill>
                  <a:schemeClr val="accent6">
                    <a:lumMod val="75000"/>
                  </a:schemeClr>
                </a:solidFill>
                <a:latin typeface="Gill Sans MT" pitchFamily="34" charset="0"/>
              </a:rPr>
              <a:t>Proposition d'avis :</a:t>
            </a:r>
          </a:p>
        </p:txBody>
      </p:sp>
      <p:sp>
        <p:nvSpPr>
          <p:cNvPr id="7" name="Rectangle 5"/>
          <p:cNvSpPr>
            <a:spLocks noChangeArrowheads="1"/>
          </p:cNvSpPr>
          <p:nvPr/>
        </p:nvSpPr>
        <p:spPr bwMode="auto">
          <a:xfrm>
            <a:off x="227426" y="1761324"/>
            <a:ext cx="8738605" cy="4016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sz="2000" dirty="0">
                <a:solidFill>
                  <a:srgbClr val="333399"/>
                </a:solidFill>
                <a:latin typeface="Trebuchet MS" panose="020B0603020202020204" pitchFamily="34" charset="0"/>
              </a:rPr>
              <a:t>Considérant :</a:t>
            </a:r>
          </a:p>
          <a:p>
            <a:pPr marL="342900" indent="-342900" algn="just">
              <a:spcBef>
                <a:spcPts val="6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le réservoir aquifère concerné à savoir une sous-unité superficielle de l’Eocène rattaché à l’UG de l’Eocène nord non déficitaire ;</a:t>
            </a:r>
          </a:p>
          <a:p>
            <a:pPr marL="342900" indent="-342900" algn="just">
              <a:spcBef>
                <a:spcPts val="6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la côte de rabattement ciblée ;</a:t>
            </a:r>
          </a:p>
          <a:p>
            <a:pPr marL="342900" indent="-342900" algn="just">
              <a:spcBef>
                <a:spcPts val="6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la connexion hydraulique directe entre le réservoir ciblé et la surface ;</a:t>
            </a:r>
          </a:p>
          <a:p>
            <a:pPr marL="342900" indent="-342900" algn="just">
              <a:spcBef>
                <a:spcPts val="6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l’absence de dénoyage de l’unité réservoir sous-jacente ;</a:t>
            </a:r>
          </a:p>
          <a:p>
            <a:pPr marL="342900" indent="-342900" algn="just">
              <a:spcBef>
                <a:spcPts val="600"/>
              </a:spcBef>
              <a:buClr>
                <a:schemeClr val="accent2"/>
              </a:buClr>
              <a:buSzPct val="100000"/>
              <a:buFont typeface="Arial" panose="020B0604020202020204" pitchFamily="34" charset="0"/>
              <a:buChar char="•"/>
            </a:pPr>
            <a:r>
              <a:rPr lang="fr-FR" altLang="fr-FR" sz="2000" dirty="0">
                <a:solidFill>
                  <a:srgbClr val="333399"/>
                </a:solidFill>
                <a:latin typeface="Trebuchet MS" panose="020B0603020202020204" pitchFamily="34" charset="0"/>
              </a:rPr>
              <a:t>le caractère temporaire du prélèvement (16 semaines de travaux) ;</a:t>
            </a:r>
          </a:p>
          <a:p>
            <a:pPr marL="342900" indent="-342900" algn="just">
              <a:spcBef>
                <a:spcPts val="600"/>
              </a:spcBef>
              <a:buClr>
                <a:schemeClr val="accent2"/>
              </a:buClr>
              <a:buSzPct val="100000"/>
              <a:buFont typeface="Arial" panose="020B0604020202020204" pitchFamily="34" charset="0"/>
              <a:buChar char="•"/>
            </a:pPr>
            <a:endParaRPr lang="fr-FR" altLang="fr-FR" sz="2000" dirty="0">
              <a:solidFill>
                <a:srgbClr val="333399"/>
              </a:solidFill>
              <a:latin typeface="Trebuchet MS" panose="020B0603020202020204" pitchFamily="34" charset="0"/>
            </a:endParaRPr>
          </a:p>
          <a:p>
            <a:pPr algn="just">
              <a:spcBef>
                <a:spcPts val="600"/>
              </a:spcBef>
              <a:buClr>
                <a:schemeClr val="accent2"/>
              </a:buClr>
              <a:buSzPct val="100000"/>
            </a:pPr>
            <a:r>
              <a:rPr lang="fr-FR" altLang="fr-FR" sz="2000" dirty="0">
                <a:solidFill>
                  <a:srgbClr val="333399"/>
                </a:solidFill>
                <a:latin typeface="Trebuchet MS" panose="020B0603020202020204" pitchFamily="34" charset="0"/>
              </a:rPr>
              <a:t>le projet de rabattement de la nappe superficielle de l’Eocène pour les travaux de réhabilitation de la piscine de Braud et Saint Louis peut être jugé compatible avec le SAGE Nappes profondes de Gironde.</a:t>
            </a:r>
          </a:p>
        </p:txBody>
      </p:sp>
    </p:spTree>
    <p:extLst>
      <p:ext uri="{BB962C8B-B14F-4D97-AF65-F5344CB8AC3E}">
        <p14:creationId xmlns:p14="http://schemas.microsoft.com/office/powerpoint/2010/main" val="3844875480"/>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2780</TotalTime>
  <Words>246</Words>
  <Application>Microsoft Office PowerPoint</Application>
  <PresentationFormat>Affichage à l'écran (4:3)</PresentationFormat>
  <Paragraphs>38</Paragraphs>
  <Slides>5</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vt:i4>
      </vt:variant>
    </vt:vector>
  </HeadingPairs>
  <TitlesOfParts>
    <vt:vector size="11" baseType="lpstr">
      <vt:lpstr>Arial</vt:lpstr>
      <vt:lpstr>Calibri</vt:lpstr>
      <vt:lpstr>Gill Sans MT</vt:lpstr>
      <vt:lpstr>Trebuchet MS</vt:lpstr>
      <vt:lpstr>Wingdings</vt:lpstr>
      <vt:lpstr>Thème1</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161</cp:revision>
  <dcterms:created xsi:type="dcterms:W3CDTF">2018-06-11T08:02:18Z</dcterms:created>
  <dcterms:modified xsi:type="dcterms:W3CDTF">2023-11-16T13:31:26Z</dcterms:modified>
</cp:coreProperties>
</file>