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tmp" ContentType="image/png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7"/>
  </p:notesMasterIdLst>
  <p:sldIdLst>
    <p:sldId id="256" r:id="rId2"/>
    <p:sldId id="278" r:id="rId3"/>
    <p:sldId id="285" r:id="rId4"/>
    <p:sldId id="286" r:id="rId5"/>
    <p:sldId id="283" r:id="rId6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lexis Lafficher" initials="AL" lastIdx="2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0000FF"/>
    <a:srgbClr val="1341A1"/>
    <a:srgbClr val="FF0000"/>
    <a:srgbClr val="333399"/>
    <a:srgbClr val="D9D9D9"/>
    <a:srgbClr val="FFCC00"/>
    <a:srgbClr val="006600"/>
    <a:srgbClr val="006C31"/>
    <a:srgbClr val="00642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6" d="100"/>
          <a:sy n="106" d="100"/>
        </p:scale>
        <p:origin x="1764" y="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commentAuthors" Target="commentAuthor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\\192.168.1.5\donnees\Projets\Commun\SAGE_CLE\REGULATION_ANIMATION\Dispo30_SISPEA\Bilan_SAGE_Service_2008_2022_fevrier2024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>
        <c:manualLayout>
          <c:xMode val="edge"/>
          <c:yMode val="edge"/>
          <c:x val="0.26399840846437111"/>
          <c:y val="1.2014483601885423E-2"/>
        </c:manualLayout>
      </c:layout>
      <c:overlay val="0"/>
      <c:txPr>
        <a:bodyPr/>
        <a:lstStyle/>
        <a:p>
          <a:pPr>
            <a:defRPr sz="1400"/>
          </a:pPr>
          <a:endParaRPr lang="fr-FR"/>
        </a:p>
      </c:txPr>
    </c:title>
    <c:autoTitleDeleted val="0"/>
    <c:plotArea>
      <c:layout>
        <c:manualLayout>
          <c:layoutTarget val="inner"/>
          <c:xMode val="edge"/>
          <c:yMode val="edge"/>
          <c:x val="0.12921062992125984"/>
          <c:y val="0.20406277340332457"/>
          <c:w val="0.79817825896762906"/>
          <c:h val="0.75379593175853021"/>
        </c:manualLayout>
      </c:layout>
      <c:scatterChart>
        <c:scatterStyle val="lineMarker"/>
        <c:varyColors val="0"/>
        <c:ser>
          <c:idx val="0"/>
          <c:order val="0"/>
          <c:tx>
            <c:strRef>
              <c:f>Bilan_Service_2008_2022!$N$3</c:f>
              <c:strCache>
                <c:ptCount val="1"/>
                <c:pt idx="0">
                  <c:v>Volumes de perte (m3)</c:v>
                </c:pt>
              </c:strCache>
            </c:strRef>
          </c:tx>
          <c:xVal>
            <c:numRef>
              <c:f>Bilan_Service_2008_2022!$A$4:$A$18</c:f>
              <c:numCache>
                <c:formatCode>General</c:formatCode>
                <c:ptCount val="15"/>
                <c:pt idx="0">
                  <c:v>2008</c:v>
                </c:pt>
                <c:pt idx="1">
                  <c:v>2009</c:v>
                </c:pt>
                <c:pt idx="2">
                  <c:v>2010</c:v>
                </c:pt>
                <c:pt idx="3">
                  <c:v>2011</c:v>
                </c:pt>
                <c:pt idx="4">
                  <c:v>2012</c:v>
                </c:pt>
                <c:pt idx="5">
                  <c:v>2013</c:v>
                </c:pt>
                <c:pt idx="6">
                  <c:v>2014</c:v>
                </c:pt>
                <c:pt idx="7">
                  <c:v>2015</c:v>
                </c:pt>
                <c:pt idx="8">
                  <c:v>2016</c:v>
                </c:pt>
                <c:pt idx="9">
                  <c:v>2017</c:v>
                </c:pt>
                <c:pt idx="10">
                  <c:v>2018</c:v>
                </c:pt>
                <c:pt idx="11">
                  <c:v>2019</c:v>
                </c:pt>
                <c:pt idx="12">
                  <c:v>2020</c:v>
                </c:pt>
                <c:pt idx="13">
                  <c:v>2021</c:v>
                </c:pt>
                <c:pt idx="14">
                  <c:v>2022</c:v>
                </c:pt>
              </c:numCache>
            </c:numRef>
          </c:xVal>
          <c:yVal>
            <c:numRef>
              <c:f>Bilan_Service_2008_2022!$N$4:$N$18</c:f>
              <c:numCache>
                <c:formatCode>#,##0</c:formatCode>
                <c:ptCount val="15"/>
                <c:pt idx="0">
                  <c:v>0</c:v>
                </c:pt>
                <c:pt idx="1">
                  <c:v>0</c:v>
                </c:pt>
                <c:pt idx="2">
                  <c:v>108536</c:v>
                </c:pt>
                <c:pt idx="3">
                  <c:v>47940</c:v>
                </c:pt>
                <c:pt idx="4">
                  <c:v>38615</c:v>
                </c:pt>
                <c:pt idx="5">
                  <c:v>47676</c:v>
                </c:pt>
                <c:pt idx="6">
                  <c:v>24739</c:v>
                </c:pt>
                <c:pt idx="7">
                  <c:v>0</c:v>
                </c:pt>
                <c:pt idx="8">
                  <c:v>35400</c:v>
                </c:pt>
                <c:pt idx="9">
                  <c:v>42335</c:v>
                </c:pt>
                <c:pt idx="10">
                  <c:v>80787</c:v>
                </c:pt>
                <c:pt idx="11">
                  <c:v>71148</c:v>
                </c:pt>
                <c:pt idx="12">
                  <c:v>53781</c:v>
                </c:pt>
                <c:pt idx="13">
                  <c:v>100996</c:v>
                </c:pt>
                <c:pt idx="14">
                  <c:v>63348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E48C-4236-8E2C-E892252C80A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96970568"/>
        <c:axId val="196970176"/>
      </c:scatterChart>
      <c:valAx>
        <c:axId val="196970568"/>
        <c:scaling>
          <c:orientation val="minMax"/>
          <c:max val="2022"/>
          <c:min val="2008"/>
        </c:scaling>
        <c:delete val="0"/>
        <c:axPos val="b"/>
        <c:numFmt formatCode="General" sourceLinked="1"/>
        <c:majorTickMark val="out"/>
        <c:minorTickMark val="none"/>
        <c:tickLblPos val="nextTo"/>
        <c:crossAx val="196970176"/>
        <c:crosses val="autoZero"/>
        <c:crossBetween val="midCat"/>
      </c:valAx>
      <c:valAx>
        <c:axId val="196970176"/>
        <c:scaling>
          <c:orientation val="minMax"/>
        </c:scaling>
        <c:delete val="0"/>
        <c:axPos val="l"/>
        <c:majorGridlines/>
        <c:numFmt formatCode="#,##0" sourceLinked="1"/>
        <c:majorTickMark val="out"/>
        <c:minorTickMark val="none"/>
        <c:tickLblPos val="nextTo"/>
        <c:crossAx val="196970568"/>
        <c:crosses val="autoZero"/>
        <c:crossBetween val="midCat"/>
      </c:valAx>
    </c:plotArea>
    <c:plotVisOnly val="1"/>
    <c:dispBlanksAs val="gap"/>
    <c:showDLblsOverMax val="0"/>
  </c:chart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7B3835A-2CE6-424F-976F-060004DDC7C0}" type="datetimeFigureOut">
              <a:rPr lang="fr-FR" smtClean="0"/>
              <a:t>06/05/2024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04D6616-047C-445B-82D7-A8BE044CA00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9516583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04D6616-047C-445B-82D7-A8BE044CA00C}" type="slidenum">
              <a:rPr lang="fr-FR" smtClean="0"/>
              <a:t>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5286320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jpe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jpe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jpe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8.jpe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 descr="Couv. Rapport PPT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>
            <a:solidFill>
              <a:srgbClr val="4F81BD"/>
            </a:solidFill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52092" y="2130429"/>
            <a:ext cx="7772400" cy="1470025"/>
          </a:xfrm>
        </p:spPr>
        <p:txBody>
          <a:bodyPr>
            <a:normAutofit/>
          </a:bodyPr>
          <a:lstStyle>
            <a:lvl1pPr>
              <a:defRPr sz="2625">
                <a:solidFill>
                  <a:srgbClr val="1341A1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637892" y="3886204"/>
            <a:ext cx="6400800" cy="784239"/>
          </a:xfrm>
        </p:spPr>
        <p:txBody>
          <a:bodyPr>
            <a:normAutofit/>
          </a:bodyPr>
          <a:lstStyle>
            <a:lvl1pPr marL="0" indent="0" algn="ctr">
              <a:buNone/>
              <a:defRPr sz="165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cxnSp>
        <p:nvCxnSpPr>
          <p:cNvPr id="9" name="Connecteur droit 8"/>
          <p:cNvCxnSpPr/>
          <p:nvPr/>
        </p:nvCxnSpPr>
        <p:spPr>
          <a:xfrm>
            <a:off x="1637892" y="3700845"/>
            <a:ext cx="6787504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1" name="Image 10" descr="SAGE logo Quad.jp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1985" y="5708877"/>
            <a:ext cx="1848582" cy="498864"/>
          </a:xfrm>
          <a:prstGeom prst="rect">
            <a:avLst/>
          </a:prstGeom>
        </p:spPr>
      </p:pic>
      <p:pic>
        <p:nvPicPr>
          <p:cNvPr id="4" name="Image 3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52807" y="5681984"/>
            <a:ext cx="2042185" cy="565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99381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 10" descr="Couv. Rapport PPT2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ctrTitle"/>
          </p:nvPr>
        </p:nvSpPr>
        <p:spPr>
          <a:xfrm>
            <a:off x="952092" y="2130429"/>
            <a:ext cx="7772400" cy="1470025"/>
          </a:xfrm>
        </p:spPr>
        <p:txBody>
          <a:bodyPr>
            <a:normAutofit/>
          </a:bodyPr>
          <a:lstStyle>
            <a:lvl1pPr>
              <a:defRPr sz="2625">
                <a:solidFill>
                  <a:schemeClr val="accent6">
                    <a:lumMod val="75000"/>
                  </a:schemeClr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637892" y="3886204"/>
            <a:ext cx="6400800" cy="784239"/>
          </a:xfrm>
        </p:spPr>
        <p:txBody>
          <a:bodyPr>
            <a:normAutofit/>
          </a:bodyPr>
          <a:lstStyle>
            <a:lvl1pPr marL="0" indent="0" algn="ctr">
              <a:buNone/>
              <a:defRPr sz="165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cxnSp>
        <p:nvCxnSpPr>
          <p:cNvPr id="8" name="Connecteur droit 7"/>
          <p:cNvCxnSpPr/>
          <p:nvPr/>
        </p:nvCxnSpPr>
        <p:spPr>
          <a:xfrm>
            <a:off x="1637892" y="3700845"/>
            <a:ext cx="6787504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9" name="Image 8" descr="SAGE logo Quad.jp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1985" y="5708877"/>
            <a:ext cx="1848582" cy="498864"/>
          </a:xfrm>
          <a:prstGeom prst="rect">
            <a:avLst/>
          </a:prstGeom>
        </p:spPr>
      </p:pic>
      <p:pic>
        <p:nvPicPr>
          <p:cNvPr id="12" name="Image 11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52807" y="5681984"/>
            <a:ext cx="2042185" cy="565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70167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 10" descr="Couv. Rapport PPT3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3677"/>
            <a:ext cx="9144000" cy="6871678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ctrTitle"/>
          </p:nvPr>
        </p:nvSpPr>
        <p:spPr>
          <a:xfrm>
            <a:off x="952092" y="2130429"/>
            <a:ext cx="7772400" cy="1470025"/>
          </a:xfrm>
        </p:spPr>
        <p:txBody>
          <a:bodyPr>
            <a:normAutofit/>
          </a:bodyPr>
          <a:lstStyle>
            <a:lvl1pPr>
              <a:defRPr sz="2625">
                <a:solidFill>
                  <a:srgbClr val="FF0000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637892" y="3886204"/>
            <a:ext cx="6400800" cy="784239"/>
          </a:xfrm>
        </p:spPr>
        <p:txBody>
          <a:bodyPr>
            <a:normAutofit/>
          </a:bodyPr>
          <a:lstStyle>
            <a:lvl1pPr marL="0" indent="0" algn="ctr">
              <a:buNone/>
              <a:defRPr sz="165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cxnSp>
        <p:nvCxnSpPr>
          <p:cNvPr id="8" name="Connecteur droit 7"/>
          <p:cNvCxnSpPr/>
          <p:nvPr/>
        </p:nvCxnSpPr>
        <p:spPr>
          <a:xfrm>
            <a:off x="1637892" y="3700845"/>
            <a:ext cx="6787504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9" name="Image 8" descr="SAGE logo Quad.jp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1985" y="5708877"/>
            <a:ext cx="1848582" cy="498864"/>
          </a:xfrm>
          <a:prstGeom prst="rect">
            <a:avLst/>
          </a:prstGeom>
        </p:spPr>
      </p:pic>
      <p:pic>
        <p:nvPicPr>
          <p:cNvPr id="12" name="Image 11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52807" y="5681984"/>
            <a:ext cx="2042185" cy="565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72256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 descr="Angle jaune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45552" y="0"/>
            <a:ext cx="1298448" cy="1975104"/>
          </a:xfrm>
          <a:prstGeom prst="rect">
            <a:avLst/>
          </a:prstGeom>
        </p:spPr>
      </p:pic>
      <p:pic>
        <p:nvPicPr>
          <p:cNvPr id="7" name="Image 6" descr="Bando Bas Bleu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5512779"/>
            <a:ext cx="9144001" cy="1352053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3904751"/>
          </a:xfrm>
        </p:spPr>
        <p:txBody>
          <a:bodyPr/>
          <a:lstStyle>
            <a:lvl1pPr>
              <a:defRPr sz="1875">
                <a:solidFill>
                  <a:srgbClr val="1341A1"/>
                </a:solidFill>
              </a:defRPr>
            </a:lvl1pPr>
            <a:lvl2pPr>
              <a:defRPr sz="1350"/>
            </a:lvl2pPr>
            <a:lvl3pPr>
              <a:defRPr sz="1125"/>
            </a:lvl3pPr>
            <a:lvl4pPr>
              <a:defRPr sz="975"/>
            </a:lvl4pPr>
            <a:lvl5pPr>
              <a:defRPr sz="750"/>
            </a:lvl5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23920" y="6356354"/>
            <a:ext cx="609060" cy="365125"/>
          </a:xfrm>
        </p:spPr>
        <p:txBody>
          <a:bodyPr/>
          <a:lstStyle>
            <a:lvl1pPr algn="l">
              <a:defRPr sz="750">
                <a:solidFill>
                  <a:schemeClr val="bg1"/>
                </a:solidFill>
              </a:defRPr>
            </a:lvl1pPr>
          </a:lstStyle>
          <a:p>
            <a:fld id="{7CF807EE-CD1D-4590-8BC8-3307D96355C9}" type="slidenum">
              <a:rPr lang="fr-FR" smtClean="0"/>
              <a:t>‹N°›</a:t>
            </a:fld>
            <a:endParaRPr lang="fr-FR"/>
          </a:p>
        </p:txBody>
      </p:sp>
      <p:cxnSp>
        <p:nvCxnSpPr>
          <p:cNvPr id="12" name="Connecteur droit 11"/>
          <p:cNvCxnSpPr/>
          <p:nvPr/>
        </p:nvCxnSpPr>
        <p:spPr>
          <a:xfrm>
            <a:off x="402078" y="1351969"/>
            <a:ext cx="8284722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Connecteur droit 13"/>
          <p:cNvCxnSpPr/>
          <p:nvPr/>
        </p:nvCxnSpPr>
        <p:spPr>
          <a:xfrm flipV="1">
            <a:off x="2123414" y="614535"/>
            <a:ext cx="0" cy="477969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0" name="Image 9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2" y="653300"/>
            <a:ext cx="1630693" cy="439200"/>
          </a:xfrm>
          <a:prstGeom prst="rect">
            <a:avLst/>
          </a:prstGeom>
        </p:spPr>
      </p:pic>
      <p:sp>
        <p:nvSpPr>
          <p:cNvPr id="2" name="Rectangle 2">
            <a:extLst>
              <a:ext uri="{FF2B5EF4-FFF2-40B4-BE49-F238E27FC236}">
                <a16:creationId xmlns:a16="http://schemas.microsoft.com/office/drawing/2014/main" id="{7AAB0A14-03BD-503D-8FC8-A830EFDE3F65}"/>
              </a:ext>
            </a:extLst>
          </p:cNvPr>
          <p:cNvSpPr txBox="1">
            <a:spLocks noChangeArrowheads="1"/>
          </p:cNvSpPr>
          <p:nvPr userDrawn="1"/>
        </p:nvSpPr>
        <p:spPr>
          <a:xfrm>
            <a:off x="2195736" y="132209"/>
            <a:ext cx="6624736" cy="115212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342900" rtl="0" eaLnBrk="1" latinLnBrk="0" hangingPunct="1">
              <a:spcBef>
                <a:spcPct val="0"/>
              </a:spcBef>
              <a:buNone/>
              <a:defRPr sz="1875" kern="1200">
                <a:solidFill>
                  <a:srgbClr val="1341A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2200" b="1" dirty="0">
                <a:solidFill>
                  <a:srgbClr val="0077D4"/>
                </a:solidFill>
              </a:rPr>
              <a:t>Avis sur la demande d’autorisation d'exploiter un forage à l’Eocène Médoc-estuaire pour l'AEP</a:t>
            </a:r>
          </a:p>
          <a:p>
            <a:pPr algn="ctr"/>
            <a:r>
              <a:rPr lang="fr-FR" sz="2200" b="1" dirty="0">
                <a:solidFill>
                  <a:srgbClr val="0077D4"/>
                </a:solidFill>
              </a:rPr>
              <a:t>de la commune de Vendays-Montalivet</a:t>
            </a:r>
          </a:p>
        </p:txBody>
      </p:sp>
    </p:spTree>
    <p:extLst>
      <p:ext uri="{BB962C8B-B14F-4D97-AF65-F5344CB8AC3E}">
        <p14:creationId xmlns:p14="http://schemas.microsoft.com/office/powerpoint/2010/main" val="30476531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Image 17" descr="Couv. Rapport PPT4.jp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"/>
            <a:ext cx="9144000" cy="6857999"/>
          </a:xfrm>
          <a:prstGeom prst="rect">
            <a:avLst/>
          </a:prstGeom>
        </p:spPr>
      </p:pic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3904751"/>
          </a:xfrm>
        </p:spPr>
        <p:txBody>
          <a:bodyPr/>
          <a:lstStyle>
            <a:lvl1pPr>
              <a:defRPr sz="1875">
                <a:solidFill>
                  <a:srgbClr val="1341A1"/>
                </a:solidFill>
              </a:defRPr>
            </a:lvl1pPr>
            <a:lvl2pPr>
              <a:defRPr sz="1350"/>
            </a:lvl2pPr>
            <a:lvl3pPr>
              <a:defRPr sz="1125"/>
            </a:lvl3pPr>
            <a:lvl4pPr>
              <a:defRPr sz="975"/>
            </a:lvl4pPr>
            <a:lvl5pPr>
              <a:defRPr sz="750"/>
            </a:lvl5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23920" y="6356354"/>
            <a:ext cx="609060" cy="365125"/>
          </a:xfrm>
        </p:spPr>
        <p:txBody>
          <a:bodyPr/>
          <a:lstStyle>
            <a:lvl1pPr algn="l">
              <a:defRPr sz="750">
                <a:solidFill>
                  <a:schemeClr val="bg1"/>
                </a:solidFill>
              </a:defRPr>
            </a:lvl1pPr>
          </a:lstStyle>
          <a:p>
            <a:fld id="{7CF807EE-CD1D-4590-8BC8-3307D96355C9}" type="slidenum">
              <a:rPr lang="fr-FR" smtClean="0"/>
              <a:t>‹N°›</a:t>
            </a:fld>
            <a:endParaRPr lang="fr-FR"/>
          </a:p>
        </p:txBody>
      </p:sp>
      <p:cxnSp>
        <p:nvCxnSpPr>
          <p:cNvPr id="10" name="Connecteur droit 9"/>
          <p:cNvCxnSpPr/>
          <p:nvPr/>
        </p:nvCxnSpPr>
        <p:spPr>
          <a:xfrm>
            <a:off x="402078" y="1351969"/>
            <a:ext cx="8284722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/>
          <p:cNvCxnSpPr/>
          <p:nvPr/>
        </p:nvCxnSpPr>
        <p:spPr>
          <a:xfrm flipV="1">
            <a:off x="2123414" y="614535"/>
            <a:ext cx="0" cy="477969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2" name="Image 11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2" y="653300"/>
            <a:ext cx="1630693" cy="439200"/>
          </a:xfrm>
          <a:prstGeom prst="rect">
            <a:avLst/>
          </a:prstGeom>
        </p:spPr>
      </p:pic>
      <p:sp>
        <p:nvSpPr>
          <p:cNvPr id="2" name="Rectangle 2">
            <a:extLst>
              <a:ext uri="{FF2B5EF4-FFF2-40B4-BE49-F238E27FC236}">
                <a16:creationId xmlns:a16="http://schemas.microsoft.com/office/drawing/2014/main" id="{4B8F393E-A293-EB7B-4C1A-C63578E1DA6E}"/>
              </a:ext>
            </a:extLst>
          </p:cNvPr>
          <p:cNvSpPr txBox="1">
            <a:spLocks noChangeArrowheads="1"/>
          </p:cNvSpPr>
          <p:nvPr userDrawn="1"/>
        </p:nvSpPr>
        <p:spPr>
          <a:xfrm>
            <a:off x="2195736" y="132209"/>
            <a:ext cx="6624736" cy="115212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342900" rtl="0" eaLnBrk="1" latinLnBrk="0" hangingPunct="1">
              <a:spcBef>
                <a:spcPct val="0"/>
              </a:spcBef>
              <a:buNone/>
              <a:defRPr sz="1875" kern="1200">
                <a:solidFill>
                  <a:srgbClr val="1341A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2200" b="1" dirty="0">
                <a:solidFill>
                  <a:srgbClr val="0077D4"/>
                </a:solidFill>
              </a:rPr>
              <a:t>Avis sur la demande d’autorisation d'exploiter un forage à l’Eocène Médoc-estuaire pour l'AEP</a:t>
            </a:r>
          </a:p>
          <a:p>
            <a:pPr algn="ctr"/>
            <a:r>
              <a:rPr lang="fr-FR" sz="2200" b="1" dirty="0">
                <a:solidFill>
                  <a:srgbClr val="0077D4"/>
                </a:solidFill>
              </a:rPr>
              <a:t>de la commune de Vendays-Montalivet</a:t>
            </a:r>
          </a:p>
        </p:txBody>
      </p:sp>
    </p:spTree>
    <p:extLst>
      <p:ext uri="{BB962C8B-B14F-4D97-AF65-F5344CB8AC3E}">
        <p14:creationId xmlns:p14="http://schemas.microsoft.com/office/powerpoint/2010/main" val="21030963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 11" descr="Couv. Rapport PPT5.jp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3904751"/>
          </a:xfrm>
        </p:spPr>
        <p:txBody>
          <a:bodyPr/>
          <a:lstStyle>
            <a:lvl1pPr>
              <a:defRPr sz="1875">
                <a:solidFill>
                  <a:srgbClr val="1341A1"/>
                </a:solidFill>
              </a:defRPr>
            </a:lvl1pPr>
            <a:lvl2pPr>
              <a:defRPr sz="1350"/>
            </a:lvl2pPr>
            <a:lvl3pPr>
              <a:defRPr sz="1125"/>
            </a:lvl3pPr>
            <a:lvl4pPr>
              <a:defRPr sz="975"/>
            </a:lvl4pPr>
            <a:lvl5pPr>
              <a:defRPr sz="750"/>
            </a:lvl5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23920" y="6356354"/>
            <a:ext cx="609060" cy="365125"/>
          </a:xfrm>
        </p:spPr>
        <p:txBody>
          <a:bodyPr/>
          <a:lstStyle>
            <a:lvl1pPr algn="l">
              <a:defRPr sz="750">
                <a:solidFill>
                  <a:schemeClr val="bg1"/>
                </a:solidFill>
              </a:defRPr>
            </a:lvl1pPr>
          </a:lstStyle>
          <a:p>
            <a:fld id="{7CF807EE-CD1D-4590-8BC8-3307D96355C9}" type="slidenum">
              <a:rPr lang="fr-FR" smtClean="0"/>
              <a:t>‹N°›</a:t>
            </a:fld>
            <a:endParaRPr lang="fr-FR"/>
          </a:p>
        </p:txBody>
      </p:sp>
      <p:cxnSp>
        <p:nvCxnSpPr>
          <p:cNvPr id="10" name="Connecteur droit 9"/>
          <p:cNvCxnSpPr/>
          <p:nvPr/>
        </p:nvCxnSpPr>
        <p:spPr>
          <a:xfrm>
            <a:off x="402078" y="1351969"/>
            <a:ext cx="8284722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/>
          <p:cNvCxnSpPr/>
          <p:nvPr/>
        </p:nvCxnSpPr>
        <p:spPr>
          <a:xfrm flipV="1">
            <a:off x="2123414" y="614535"/>
            <a:ext cx="0" cy="477969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3" name="Image 12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2" y="653300"/>
            <a:ext cx="1630693" cy="439200"/>
          </a:xfrm>
          <a:prstGeom prst="rect">
            <a:avLst/>
          </a:prstGeom>
        </p:spPr>
      </p:pic>
      <p:sp>
        <p:nvSpPr>
          <p:cNvPr id="2" name="Rectangle 2">
            <a:extLst>
              <a:ext uri="{FF2B5EF4-FFF2-40B4-BE49-F238E27FC236}">
                <a16:creationId xmlns:a16="http://schemas.microsoft.com/office/drawing/2014/main" id="{C7FF90E2-5A5A-7E10-6E0D-49F2DFDB7B66}"/>
              </a:ext>
            </a:extLst>
          </p:cNvPr>
          <p:cNvSpPr txBox="1">
            <a:spLocks noChangeArrowheads="1"/>
          </p:cNvSpPr>
          <p:nvPr userDrawn="1"/>
        </p:nvSpPr>
        <p:spPr>
          <a:xfrm>
            <a:off x="2195736" y="132209"/>
            <a:ext cx="6624736" cy="115212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342900" rtl="0" eaLnBrk="1" latinLnBrk="0" hangingPunct="1">
              <a:spcBef>
                <a:spcPct val="0"/>
              </a:spcBef>
              <a:buNone/>
              <a:defRPr sz="1875" kern="1200">
                <a:solidFill>
                  <a:srgbClr val="1341A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2200" b="1" dirty="0">
                <a:solidFill>
                  <a:srgbClr val="0077D4"/>
                </a:solidFill>
              </a:rPr>
              <a:t>Avis sur la demande d’autorisation d'exploiter un forage à l’Eocène Médoc-estuaire pour l'AEP</a:t>
            </a:r>
          </a:p>
          <a:p>
            <a:pPr algn="ctr"/>
            <a:r>
              <a:rPr lang="fr-FR" sz="2200" b="1" dirty="0">
                <a:solidFill>
                  <a:srgbClr val="0077D4"/>
                </a:solidFill>
              </a:rPr>
              <a:t>de la commune de Vendays-Montalivet</a:t>
            </a:r>
          </a:p>
        </p:txBody>
      </p:sp>
    </p:spTree>
    <p:extLst>
      <p:ext uri="{BB962C8B-B14F-4D97-AF65-F5344CB8AC3E}">
        <p14:creationId xmlns:p14="http://schemas.microsoft.com/office/powerpoint/2010/main" val="2267739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4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4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70EBCB-75A6-48B6-A94F-15B940329A90}" type="datetimeFigureOut">
              <a:rPr lang="fr-FR" smtClean="0"/>
              <a:t>06/05/2024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4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4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CF807EE-CD1D-4590-8BC8-3307D96355C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252623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</p:sldLayoutIdLst>
  <p:txStyles>
    <p:titleStyle>
      <a:lvl1pPr algn="ctr" defTabSz="342900" rtl="0" eaLnBrk="1" latinLnBrk="0" hangingPunct="1"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12.tmp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tmp"/><Relationship Id="rId2" Type="http://schemas.openxmlformats.org/officeDocument/2006/relationships/image" Target="../media/image13.tmp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contenu 4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355600" lvl="0" indent="-355600" algn="just" defTabSz="914400">
              <a:spcBef>
                <a:spcPts val="1107"/>
              </a:spcBef>
              <a:buClr>
                <a:srgbClr val="C0504D"/>
              </a:buClr>
              <a:buSzPct val="100000"/>
              <a:buNone/>
            </a:pPr>
            <a:r>
              <a:rPr lang="fr-FR" altLang="fr-FR" sz="1800" i="1" dirty="0">
                <a:solidFill>
                  <a:srgbClr val="333399"/>
                </a:solidFill>
                <a:latin typeface="Trebuchet MS" panose="020B0603020202020204" pitchFamily="34" charset="0"/>
              </a:rPr>
              <a:t>Pétitionnaire :</a:t>
            </a:r>
            <a:r>
              <a:rPr lang="fr-FR" altLang="fr-FR" sz="1800" dirty="0">
                <a:solidFill>
                  <a:srgbClr val="333399"/>
                </a:solidFill>
                <a:latin typeface="Trebuchet MS" panose="020B0603020202020204" pitchFamily="34" charset="0"/>
              </a:rPr>
              <a:t> Commune de Vendays-Montalivet</a:t>
            </a:r>
          </a:p>
          <a:p>
            <a:pPr marL="355600" lvl="0" indent="-355600" algn="just" defTabSz="914400">
              <a:spcBef>
                <a:spcPts val="1107"/>
              </a:spcBef>
              <a:buClr>
                <a:srgbClr val="C0504D"/>
              </a:buClr>
              <a:buSzPct val="100000"/>
              <a:buNone/>
            </a:pPr>
            <a:r>
              <a:rPr lang="fr-FR" altLang="fr-FR" sz="1800" i="1" dirty="0">
                <a:solidFill>
                  <a:srgbClr val="333399"/>
                </a:solidFill>
                <a:latin typeface="Trebuchet MS" panose="020B0603020202020204" pitchFamily="34" charset="0"/>
              </a:rPr>
              <a:t>Projet :</a:t>
            </a:r>
            <a:r>
              <a:rPr lang="fr-FR" altLang="fr-FR" sz="1800" dirty="0">
                <a:solidFill>
                  <a:srgbClr val="333399"/>
                </a:solidFill>
                <a:latin typeface="Trebuchet MS" panose="020B0603020202020204" pitchFamily="34" charset="0"/>
              </a:rPr>
              <a:t> mise en service d’un forage AEP (La Rège)</a:t>
            </a:r>
          </a:p>
          <a:p>
            <a:pPr marL="355600" lvl="0" indent="-355600" algn="just" defTabSz="914400">
              <a:spcBef>
                <a:spcPts val="1107"/>
              </a:spcBef>
              <a:buClr>
                <a:srgbClr val="C0504D"/>
              </a:buClr>
              <a:buSzPct val="100000"/>
              <a:buNone/>
            </a:pPr>
            <a:r>
              <a:rPr lang="fr-FR" altLang="fr-FR" sz="1800" i="1" dirty="0">
                <a:solidFill>
                  <a:srgbClr val="333399"/>
                </a:solidFill>
                <a:latin typeface="Trebuchet MS" panose="020B0603020202020204" pitchFamily="34" charset="0"/>
              </a:rPr>
              <a:t>Demande :</a:t>
            </a:r>
            <a:r>
              <a:rPr lang="fr-FR" altLang="fr-FR" sz="1800" dirty="0">
                <a:solidFill>
                  <a:srgbClr val="333399"/>
                </a:solidFill>
                <a:latin typeface="Trebuchet MS" panose="020B0603020202020204" pitchFamily="34" charset="0"/>
              </a:rPr>
              <a:t> avis sollicité par la DDTM le 23 avril 2024</a:t>
            </a:r>
          </a:p>
          <a:p>
            <a:pPr marL="355600" lvl="0" indent="-355600" algn="just" defTabSz="914400">
              <a:spcBef>
                <a:spcPts val="600"/>
              </a:spcBef>
              <a:buClr>
                <a:srgbClr val="C0504D"/>
              </a:buClr>
              <a:buSzPct val="100000"/>
              <a:buNone/>
            </a:pPr>
            <a:r>
              <a:rPr lang="fr-FR" altLang="fr-FR" sz="1800" i="1" dirty="0">
                <a:solidFill>
                  <a:srgbClr val="333399"/>
                </a:solidFill>
                <a:latin typeface="Trebuchet MS" panose="020B0603020202020204" pitchFamily="34" charset="0"/>
              </a:rPr>
              <a:t>Pièces examinées :</a:t>
            </a:r>
            <a:r>
              <a:rPr lang="fr-FR" altLang="fr-FR" sz="1800" dirty="0">
                <a:solidFill>
                  <a:srgbClr val="333399"/>
                </a:solidFill>
                <a:latin typeface="Trebuchet MS" panose="020B0603020202020204" pitchFamily="34" charset="0"/>
              </a:rPr>
              <a:t> Dossier de DUP</a:t>
            </a:r>
          </a:p>
          <a:p>
            <a:pPr marL="355600" lvl="0" indent="-355600" algn="just" defTabSz="914400">
              <a:spcBef>
                <a:spcPts val="600"/>
              </a:spcBef>
              <a:buClr>
                <a:srgbClr val="C0504D"/>
              </a:buClr>
              <a:buSzPct val="100000"/>
              <a:buNone/>
            </a:pPr>
            <a:r>
              <a:rPr lang="fr-FR" altLang="fr-FR" sz="1800" i="1" dirty="0">
                <a:solidFill>
                  <a:srgbClr val="333399"/>
                </a:solidFill>
                <a:latin typeface="Trebuchet MS" panose="020B0603020202020204" pitchFamily="34" charset="0"/>
              </a:rPr>
              <a:t>Unité de gestion :</a:t>
            </a:r>
            <a:r>
              <a:rPr lang="fr-FR" altLang="fr-FR" sz="1800" dirty="0">
                <a:solidFill>
                  <a:srgbClr val="333399"/>
                </a:solidFill>
                <a:latin typeface="Trebuchet MS" panose="020B0603020202020204" pitchFamily="34" charset="0"/>
              </a:rPr>
              <a:t> Eocène médoc-Estuaire à l’équilibre </a:t>
            </a:r>
          </a:p>
          <a:p>
            <a:pPr marL="355600" lvl="0" indent="-355600" algn="just" defTabSz="914400">
              <a:spcBef>
                <a:spcPts val="600"/>
              </a:spcBef>
              <a:buClr>
                <a:srgbClr val="C0504D"/>
              </a:buClr>
              <a:buSzPct val="100000"/>
              <a:buNone/>
            </a:pPr>
            <a:r>
              <a:rPr lang="fr-FR" altLang="fr-FR" sz="1800" dirty="0">
                <a:solidFill>
                  <a:srgbClr val="333399"/>
                </a:solidFill>
                <a:latin typeface="Trebuchet MS" panose="020B0603020202020204" pitchFamily="34" charset="0"/>
              </a:rPr>
              <a:t>     en limite de zone à risque</a:t>
            </a:r>
            <a:endParaRPr lang="fr-FR" altLang="fr-FR" sz="1800" i="1" dirty="0">
              <a:solidFill>
                <a:srgbClr val="333399"/>
              </a:solidFill>
              <a:latin typeface="Trebuchet MS" panose="020B0603020202020204" pitchFamily="34" charset="0"/>
            </a:endParaRPr>
          </a:p>
          <a:p>
            <a:pPr marL="355600" lvl="0" indent="-355600" algn="just" defTabSz="914400">
              <a:spcBef>
                <a:spcPts val="600"/>
              </a:spcBef>
              <a:buClr>
                <a:srgbClr val="C0504D"/>
              </a:buClr>
              <a:buSzPct val="100000"/>
              <a:buNone/>
            </a:pPr>
            <a:endParaRPr lang="fr-FR" altLang="fr-FR" sz="1800" dirty="0">
              <a:solidFill>
                <a:srgbClr val="333399"/>
              </a:solidFill>
              <a:latin typeface="Trebuchet MS" panose="020B0603020202020204" pitchFamily="34" charset="0"/>
            </a:endParaRPr>
          </a:p>
          <a:p>
            <a:pPr marL="355600" lvl="0" indent="-355600" algn="just" defTabSz="914400">
              <a:spcBef>
                <a:spcPts val="600"/>
              </a:spcBef>
              <a:buClr>
                <a:srgbClr val="C0504D"/>
              </a:buClr>
              <a:buSzPct val="100000"/>
              <a:buNone/>
            </a:pPr>
            <a:r>
              <a:rPr lang="fr-FR" altLang="fr-FR" sz="1800" dirty="0">
                <a:solidFill>
                  <a:srgbClr val="333399"/>
                </a:solidFill>
                <a:latin typeface="Trebuchet MS" panose="020B0603020202020204" pitchFamily="34" charset="0"/>
              </a:rPr>
              <a:t>Contexte :</a:t>
            </a:r>
          </a:p>
          <a:p>
            <a:pPr algn="just" defTabSz="914400">
              <a:spcBef>
                <a:spcPts val="600"/>
              </a:spcBef>
              <a:buClr>
                <a:srgbClr val="C0504D"/>
              </a:buClr>
              <a:buSzPct val="100000"/>
              <a:buFont typeface="Arial" panose="020B0604020202020204" pitchFamily="34" charset="0"/>
              <a:buChar char="•"/>
            </a:pPr>
            <a:r>
              <a:rPr lang="fr-FR" altLang="fr-FR" sz="1800" dirty="0">
                <a:solidFill>
                  <a:srgbClr val="333399"/>
                </a:solidFill>
                <a:latin typeface="Trebuchet MS" panose="020B0603020202020204" pitchFamily="34" charset="0"/>
              </a:rPr>
              <a:t>Création d’un nouveau forage à l’Eocène en prévision de l’arrêt du forage du Pont de la Brède (pb qualité) conformément au schéma Nord Médoc</a:t>
            </a:r>
          </a:p>
          <a:p>
            <a:pPr lvl="1" algn="just" defTabSz="914400">
              <a:spcBef>
                <a:spcPts val="600"/>
              </a:spcBef>
              <a:buClr>
                <a:srgbClr val="C0504D"/>
              </a:buClr>
              <a:buSzPct val="100000"/>
              <a:buFont typeface="Arial" panose="020B0604020202020204" pitchFamily="34" charset="0"/>
              <a:buChar char="•"/>
            </a:pPr>
            <a:r>
              <a:rPr lang="fr-FR" altLang="fr-FR" sz="1800" dirty="0">
                <a:solidFill>
                  <a:srgbClr val="333399"/>
                </a:solidFill>
                <a:latin typeface="Trebuchet MS" panose="020B0603020202020204" pitchFamily="34" charset="0"/>
              </a:rPr>
              <a:t>Avis de la CLE du 18 juillet 2018 (2018-080) demandant l’arrêt des transferts d’eau du nord vers le sud (S. St-Vivien de Médoc)</a:t>
            </a:r>
          </a:p>
          <a:p>
            <a:pPr lvl="1" algn="just" defTabSz="914400">
              <a:spcBef>
                <a:spcPts val="600"/>
              </a:spcBef>
              <a:buClr>
                <a:srgbClr val="C0504D"/>
              </a:buClr>
              <a:buSzPct val="100000"/>
              <a:buFont typeface="Arial" panose="020B0604020202020204" pitchFamily="34" charset="0"/>
              <a:buChar char="•"/>
            </a:pPr>
            <a:r>
              <a:rPr lang="fr-FR" altLang="fr-FR" sz="1800" dirty="0">
                <a:solidFill>
                  <a:srgbClr val="333399"/>
                </a:solidFill>
                <a:latin typeface="Trebuchet MS" panose="020B0603020202020204" pitchFamily="34" charset="0"/>
              </a:rPr>
              <a:t>Avis de la CLE du 11 avril 2019 (T2019-021) considérant le projet de création d’un forage compatible avec le SAGE</a:t>
            </a:r>
          </a:p>
        </p:txBody>
      </p:sp>
      <p:sp>
        <p:nvSpPr>
          <p:cNvPr id="6" name="Espace réservé du numéro de diapositive 5"/>
          <p:cNvSpPr txBox="1">
            <a:spLocks/>
          </p:cNvSpPr>
          <p:nvPr/>
        </p:nvSpPr>
        <p:spPr>
          <a:xfrm>
            <a:off x="177968" y="6453336"/>
            <a:ext cx="360040" cy="2395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l" defTabSz="9144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fr-FR" dirty="0">
                <a:solidFill>
                  <a:srgbClr val="E1E805"/>
                </a:solidFill>
              </a:rPr>
              <a:t>1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EE20F6C2-C002-4CA9-AAAF-5A78770F8A9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6850" y="1362668"/>
            <a:ext cx="2599950" cy="3059222"/>
          </a:xfrm>
          <a:prstGeom prst="rect">
            <a:avLst/>
          </a:prstGeom>
          <a:ln w="76200">
            <a:noFill/>
          </a:ln>
        </p:spPr>
      </p:pic>
      <p:sp>
        <p:nvSpPr>
          <p:cNvPr id="7" name="Forme libre 6"/>
          <p:cNvSpPr/>
          <p:nvPr/>
        </p:nvSpPr>
        <p:spPr>
          <a:xfrm>
            <a:off x="5594970" y="1769416"/>
            <a:ext cx="805830" cy="122758"/>
          </a:xfrm>
          <a:custGeom>
            <a:avLst/>
            <a:gdLst>
              <a:gd name="connsiteX0" fmla="*/ 0 w 2525681"/>
              <a:gd name="connsiteY0" fmla="*/ 329048 h 1505915"/>
              <a:gd name="connsiteX1" fmla="*/ 2311400 w 2525681"/>
              <a:gd name="connsiteY1" fmla="*/ 75048 h 1505915"/>
              <a:gd name="connsiteX2" fmla="*/ 2286000 w 2525681"/>
              <a:gd name="connsiteY2" fmla="*/ 1505915 h 1505915"/>
              <a:gd name="connsiteX0" fmla="*/ 0 w 2544960"/>
              <a:gd name="connsiteY0" fmla="*/ 587193 h 1474576"/>
              <a:gd name="connsiteX1" fmla="*/ 2330679 w 2544960"/>
              <a:gd name="connsiteY1" fmla="*/ 43709 h 1474576"/>
              <a:gd name="connsiteX2" fmla="*/ 2305279 w 2544960"/>
              <a:gd name="connsiteY2" fmla="*/ 1474576 h 1474576"/>
              <a:gd name="connsiteX0" fmla="*/ 0 w 2552225"/>
              <a:gd name="connsiteY0" fmla="*/ 587193 h 1426330"/>
              <a:gd name="connsiteX1" fmla="*/ 2330679 w 2552225"/>
              <a:gd name="connsiteY1" fmla="*/ 43709 h 1426330"/>
              <a:gd name="connsiteX2" fmla="*/ 2324559 w 2552225"/>
              <a:gd name="connsiteY2" fmla="*/ 1426330 h 1426330"/>
              <a:gd name="connsiteX0" fmla="*/ 0 w 2493752"/>
              <a:gd name="connsiteY0" fmla="*/ 411324 h 1250461"/>
              <a:gd name="connsiteX1" fmla="*/ 2224639 w 2493752"/>
              <a:gd name="connsiteY1" fmla="*/ 60830 h 1250461"/>
              <a:gd name="connsiteX2" fmla="*/ 2324559 w 2493752"/>
              <a:gd name="connsiteY2" fmla="*/ 1250461 h 1250461"/>
              <a:gd name="connsiteX0" fmla="*/ 0 w 2540608"/>
              <a:gd name="connsiteY0" fmla="*/ 475969 h 1315106"/>
              <a:gd name="connsiteX1" fmla="*/ 2311399 w 2540608"/>
              <a:gd name="connsiteY1" fmla="*/ 53103 h 1315106"/>
              <a:gd name="connsiteX2" fmla="*/ 2324559 w 2540608"/>
              <a:gd name="connsiteY2" fmla="*/ 1315106 h 1315106"/>
              <a:gd name="connsiteX0" fmla="*/ 0 w 2540608"/>
              <a:gd name="connsiteY0" fmla="*/ 429676 h 1268813"/>
              <a:gd name="connsiteX1" fmla="*/ 2311399 w 2540608"/>
              <a:gd name="connsiteY1" fmla="*/ 6810 h 1268813"/>
              <a:gd name="connsiteX2" fmla="*/ 2324559 w 2540608"/>
              <a:gd name="connsiteY2" fmla="*/ 1268813 h 1268813"/>
              <a:gd name="connsiteX0" fmla="*/ 0 w 2540608"/>
              <a:gd name="connsiteY0" fmla="*/ 422866 h 1262003"/>
              <a:gd name="connsiteX1" fmla="*/ 2311399 w 2540608"/>
              <a:gd name="connsiteY1" fmla="*/ 0 h 1262003"/>
              <a:gd name="connsiteX2" fmla="*/ 2324559 w 2540608"/>
              <a:gd name="connsiteY2" fmla="*/ 1262003 h 1262003"/>
              <a:gd name="connsiteX0" fmla="*/ 0 w 2540608"/>
              <a:gd name="connsiteY0" fmla="*/ 435685 h 1274822"/>
              <a:gd name="connsiteX1" fmla="*/ 2311399 w 2540608"/>
              <a:gd name="connsiteY1" fmla="*/ 12819 h 1274822"/>
              <a:gd name="connsiteX2" fmla="*/ 2324559 w 2540608"/>
              <a:gd name="connsiteY2" fmla="*/ 1274822 h 1274822"/>
              <a:gd name="connsiteX0" fmla="*/ 0 w 2540608"/>
              <a:gd name="connsiteY0" fmla="*/ 513470 h 1352607"/>
              <a:gd name="connsiteX1" fmla="*/ 2311399 w 2540608"/>
              <a:gd name="connsiteY1" fmla="*/ 90604 h 1352607"/>
              <a:gd name="connsiteX2" fmla="*/ 2324559 w 2540608"/>
              <a:gd name="connsiteY2" fmla="*/ 1352607 h 1352607"/>
              <a:gd name="connsiteX0" fmla="*/ 0 w 2468603"/>
              <a:gd name="connsiteY0" fmla="*/ 513470 h 1352607"/>
              <a:gd name="connsiteX1" fmla="*/ 2311399 w 2468603"/>
              <a:gd name="connsiteY1" fmla="*/ 90604 h 1352607"/>
              <a:gd name="connsiteX2" fmla="*/ 2324559 w 2468603"/>
              <a:gd name="connsiteY2" fmla="*/ 1352607 h 1352607"/>
              <a:gd name="connsiteX0" fmla="*/ 0 w 2513009"/>
              <a:gd name="connsiteY0" fmla="*/ 513470 h 1352607"/>
              <a:gd name="connsiteX1" fmla="*/ 2311399 w 2513009"/>
              <a:gd name="connsiteY1" fmla="*/ 90604 h 1352607"/>
              <a:gd name="connsiteX2" fmla="*/ 2324559 w 2513009"/>
              <a:gd name="connsiteY2" fmla="*/ 1352607 h 1352607"/>
              <a:gd name="connsiteX0" fmla="*/ 0 w 2403557"/>
              <a:gd name="connsiteY0" fmla="*/ 513470 h 3668488"/>
              <a:gd name="connsiteX1" fmla="*/ 2311399 w 2403557"/>
              <a:gd name="connsiteY1" fmla="*/ 90604 h 3668488"/>
              <a:gd name="connsiteX2" fmla="*/ 1851218 w 2403557"/>
              <a:gd name="connsiteY2" fmla="*/ 3668488 h 3668488"/>
              <a:gd name="connsiteX0" fmla="*/ 0 w 1920044"/>
              <a:gd name="connsiteY0" fmla="*/ 56654 h 3211672"/>
              <a:gd name="connsiteX1" fmla="*/ 1459386 w 1920044"/>
              <a:gd name="connsiteY1" fmla="*/ 622861 h 3211672"/>
              <a:gd name="connsiteX2" fmla="*/ 1851218 w 1920044"/>
              <a:gd name="connsiteY2" fmla="*/ 3211672 h 3211672"/>
              <a:gd name="connsiteX0" fmla="*/ 0 w 1971903"/>
              <a:gd name="connsiteY0" fmla="*/ 56654 h 3211672"/>
              <a:gd name="connsiteX1" fmla="*/ 1459386 w 1971903"/>
              <a:gd name="connsiteY1" fmla="*/ 622861 h 3211672"/>
              <a:gd name="connsiteX2" fmla="*/ 1851218 w 1971903"/>
              <a:gd name="connsiteY2" fmla="*/ 3211672 h 3211672"/>
              <a:gd name="connsiteX0" fmla="*/ 0 w 1971903"/>
              <a:gd name="connsiteY0" fmla="*/ 50083 h 3205101"/>
              <a:gd name="connsiteX1" fmla="*/ 1459386 w 1971903"/>
              <a:gd name="connsiteY1" fmla="*/ 616290 h 3205101"/>
              <a:gd name="connsiteX2" fmla="*/ 1851218 w 1971903"/>
              <a:gd name="connsiteY2" fmla="*/ 3205101 h 3205101"/>
              <a:gd name="connsiteX0" fmla="*/ 0 w 1926245"/>
              <a:gd name="connsiteY0" fmla="*/ 50083 h 3253349"/>
              <a:gd name="connsiteX1" fmla="*/ 1459386 w 1926245"/>
              <a:gd name="connsiteY1" fmla="*/ 616290 h 3253349"/>
              <a:gd name="connsiteX2" fmla="*/ 1782368 w 1926245"/>
              <a:gd name="connsiteY2" fmla="*/ 3253349 h 3253349"/>
              <a:gd name="connsiteX0" fmla="*/ 0 w 1915564"/>
              <a:gd name="connsiteY0" fmla="*/ 50083 h 3205103"/>
              <a:gd name="connsiteX1" fmla="*/ 1459386 w 1915564"/>
              <a:gd name="connsiteY1" fmla="*/ 616290 h 3205103"/>
              <a:gd name="connsiteX2" fmla="*/ 1765156 w 1915564"/>
              <a:gd name="connsiteY2" fmla="*/ 3205103 h 3205103"/>
              <a:gd name="connsiteX0" fmla="*/ 0 w 1836928"/>
              <a:gd name="connsiteY0" fmla="*/ 1575611 h 4730631"/>
              <a:gd name="connsiteX1" fmla="*/ 1144542 w 1836928"/>
              <a:gd name="connsiteY1" fmla="*/ 17324 h 4730631"/>
              <a:gd name="connsiteX2" fmla="*/ 1765156 w 1836928"/>
              <a:gd name="connsiteY2" fmla="*/ 4730631 h 4730631"/>
              <a:gd name="connsiteX0" fmla="*/ 0 w 1814894"/>
              <a:gd name="connsiteY0" fmla="*/ 1575611 h 1575611"/>
              <a:gd name="connsiteX1" fmla="*/ 1144542 w 1814894"/>
              <a:gd name="connsiteY1" fmla="*/ 17324 h 1575611"/>
              <a:gd name="connsiteX2" fmla="*/ 1739279 w 1814894"/>
              <a:gd name="connsiteY2" fmla="*/ 1497701 h 1575611"/>
              <a:gd name="connsiteX0" fmla="*/ 0 w 1739279"/>
              <a:gd name="connsiteY0" fmla="*/ 1575611 h 1575611"/>
              <a:gd name="connsiteX1" fmla="*/ 1144542 w 1739279"/>
              <a:gd name="connsiteY1" fmla="*/ 17324 h 1575611"/>
              <a:gd name="connsiteX2" fmla="*/ 1739279 w 1739279"/>
              <a:gd name="connsiteY2" fmla="*/ 1497701 h 1575611"/>
              <a:gd name="connsiteX0" fmla="*/ 0 w 1739279"/>
              <a:gd name="connsiteY0" fmla="*/ 1575611 h 1575611"/>
              <a:gd name="connsiteX1" fmla="*/ 1144542 w 1739279"/>
              <a:gd name="connsiteY1" fmla="*/ 17324 h 1575611"/>
              <a:gd name="connsiteX2" fmla="*/ 1739279 w 1739279"/>
              <a:gd name="connsiteY2" fmla="*/ 1497701 h 1575611"/>
              <a:gd name="connsiteX0" fmla="*/ 0 w 1635769"/>
              <a:gd name="connsiteY0" fmla="*/ 1575611 h 2236656"/>
              <a:gd name="connsiteX1" fmla="*/ 1144542 w 1635769"/>
              <a:gd name="connsiteY1" fmla="*/ 17324 h 2236656"/>
              <a:gd name="connsiteX2" fmla="*/ 1635769 w 1635769"/>
              <a:gd name="connsiteY2" fmla="*/ 2236656 h 2236656"/>
              <a:gd name="connsiteX0" fmla="*/ 0 w 1635769"/>
              <a:gd name="connsiteY0" fmla="*/ 1575611 h 2236656"/>
              <a:gd name="connsiteX1" fmla="*/ 1144542 w 1635769"/>
              <a:gd name="connsiteY1" fmla="*/ 17324 h 2236656"/>
              <a:gd name="connsiteX2" fmla="*/ 1635769 w 1635769"/>
              <a:gd name="connsiteY2" fmla="*/ 2236656 h 2236656"/>
              <a:gd name="connsiteX0" fmla="*/ 0 w 1635769"/>
              <a:gd name="connsiteY0" fmla="*/ 1575611 h 2236656"/>
              <a:gd name="connsiteX1" fmla="*/ 1144542 w 1635769"/>
              <a:gd name="connsiteY1" fmla="*/ 17324 h 2236656"/>
              <a:gd name="connsiteX2" fmla="*/ 1635769 w 1635769"/>
              <a:gd name="connsiteY2" fmla="*/ 2236656 h 2236656"/>
              <a:gd name="connsiteX0" fmla="*/ 0 w 1635769"/>
              <a:gd name="connsiteY0" fmla="*/ 1075129 h 1736174"/>
              <a:gd name="connsiteX1" fmla="*/ 808134 w 1635769"/>
              <a:gd name="connsiteY1" fmla="*/ 24874 h 1736174"/>
              <a:gd name="connsiteX2" fmla="*/ 1635769 w 1635769"/>
              <a:gd name="connsiteY2" fmla="*/ 1736174 h 1736174"/>
              <a:gd name="connsiteX0" fmla="*/ 0 w 1635769"/>
              <a:gd name="connsiteY0" fmla="*/ 1050255 h 1711300"/>
              <a:gd name="connsiteX1" fmla="*/ 808134 w 1635769"/>
              <a:gd name="connsiteY1" fmla="*/ 0 h 1711300"/>
              <a:gd name="connsiteX2" fmla="*/ 1635769 w 1635769"/>
              <a:gd name="connsiteY2" fmla="*/ 1711300 h 1711300"/>
              <a:gd name="connsiteX0" fmla="*/ 0 w 1635769"/>
              <a:gd name="connsiteY0" fmla="*/ 1050255 h 1711300"/>
              <a:gd name="connsiteX1" fmla="*/ 808134 w 1635769"/>
              <a:gd name="connsiteY1" fmla="*/ 0 h 1711300"/>
              <a:gd name="connsiteX2" fmla="*/ 1635769 w 1635769"/>
              <a:gd name="connsiteY2" fmla="*/ 1711300 h 1711300"/>
              <a:gd name="connsiteX0" fmla="*/ 0 w 1635769"/>
              <a:gd name="connsiteY0" fmla="*/ 1069616 h 1730661"/>
              <a:gd name="connsiteX1" fmla="*/ 808134 w 1635769"/>
              <a:gd name="connsiteY1" fmla="*/ 19361 h 1730661"/>
              <a:gd name="connsiteX2" fmla="*/ 1635769 w 1635769"/>
              <a:gd name="connsiteY2" fmla="*/ 1730661 h 1730661"/>
              <a:gd name="connsiteX0" fmla="*/ 0 w 1635769"/>
              <a:gd name="connsiteY0" fmla="*/ 1084366 h 1745411"/>
              <a:gd name="connsiteX1" fmla="*/ 808134 w 1635769"/>
              <a:gd name="connsiteY1" fmla="*/ 34111 h 1745411"/>
              <a:gd name="connsiteX2" fmla="*/ 1635769 w 1635769"/>
              <a:gd name="connsiteY2" fmla="*/ 1745411 h 1745411"/>
              <a:gd name="connsiteX0" fmla="*/ 0 w 1515368"/>
              <a:gd name="connsiteY0" fmla="*/ 1052090 h 8989227"/>
              <a:gd name="connsiteX1" fmla="*/ 808134 w 1515368"/>
              <a:gd name="connsiteY1" fmla="*/ 1835 h 8989227"/>
              <a:gd name="connsiteX2" fmla="*/ 1515368 w 1515368"/>
              <a:gd name="connsiteY2" fmla="*/ 8989228 h 8989227"/>
              <a:gd name="connsiteX0" fmla="*/ 0 w 1522080"/>
              <a:gd name="connsiteY0" fmla="*/ 1053758 h 8990895"/>
              <a:gd name="connsiteX1" fmla="*/ 808134 w 1522080"/>
              <a:gd name="connsiteY1" fmla="*/ 3503 h 8990895"/>
              <a:gd name="connsiteX2" fmla="*/ 1515368 w 1522080"/>
              <a:gd name="connsiteY2" fmla="*/ 8990896 h 8990895"/>
              <a:gd name="connsiteX0" fmla="*/ 0 w 1494701"/>
              <a:gd name="connsiteY0" fmla="*/ 1053858 h 8873636"/>
              <a:gd name="connsiteX1" fmla="*/ 808134 w 1494701"/>
              <a:gd name="connsiteY1" fmla="*/ 3603 h 8873636"/>
              <a:gd name="connsiteX2" fmla="*/ 1487583 w 1494701"/>
              <a:gd name="connsiteY2" fmla="*/ 8873636 h 8873636"/>
              <a:gd name="connsiteX0" fmla="*/ 0 w 1551655"/>
              <a:gd name="connsiteY0" fmla="*/ 1056135 h 8875913"/>
              <a:gd name="connsiteX1" fmla="*/ 808134 w 1551655"/>
              <a:gd name="connsiteY1" fmla="*/ 5880 h 8875913"/>
              <a:gd name="connsiteX2" fmla="*/ 1487583 w 1551655"/>
              <a:gd name="connsiteY2" fmla="*/ 8875913 h 8875913"/>
              <a:gd name="connsiteX0" fmla="*/ 0 w 1564311"/>
              <a:gd name="connsiteY0" fmla="*/ 1056135 h 8875913"/>
              <a:gd name="connsiteX1" fmla="*/ 808134 w 1564311"/>
              <a:gd name="connsiteY1" fmla="*/ 5880 h 8875913"/>
              <a:gd name="connsiteX2" fmla="*/ 1487583 w 1564311"/>
              <a:gd name="connsiteY2" fmla="*/ 8875913 h 8875913"/>
              <a:gd name="connsiteX0" fmla="*/ 0 w 1564311"/>
              <a:gd name="connsiteY0" fmla="*/ 1056135 h 8875913"/>
              <a:gd name="connsiteX1" fmla="*/ 808134 w 1564311"/>
              <a:gd name="connsiteY1" fmla="*/ 5880 h 8875913"/>
              <a:gd name="connsiteX2" fmla="*/ 1487583 w 1564311"/>
              <a:gd name="connsiteY2" fmla="*/ 8875913 h 8875913"/>
              <a:gd name="connsiteX0" fmla="*/ 0 w 1487583"/>
              <a:gd name="connsiteY0" fmla="*/ 0 h 7819778"/>
              <a:gd name="connsiteX1" fmla="*/ 1487583 w 1487583"/>
              <a:gd name="connsiteY1" fmla="*/ 7819778 h 7819778"/>
              <a:gd name="connsiteX0" fmla="*/ 0 w 1374700"/>
              <a:gd name="connsiteY0" fmla="*/ 0 h 17370013"/>
              <a:gd name="connsiteX1" fmla="*/ 1374700 w 1374700"/>
              <a:gd name="connsiteY1" fmla="*/ 17370013 h 17370013"/>
              <a:gd name="connsiteX0" fmla="*/ 0 w 1374700"/>
              <a:gd name="connsiteY0" fmla="*/ 0 h 17370013"/>
              <a:gd name="connsiteX1" fmla="*/ 1374700 w 1374700"/>
              <a:gd name="connsiteY1" fmla="*/ 17370013 h 17370013"/>
              <a:gd name="connsiteX0" fmla="*/ 0 w 1374700"/>
              <a:gd name="connsiteY0" fmla="*/ 0 h 18337121"/>
              <a:gd name="connsiteX1" fmla="*/ 1374700 w 1374700"/>
              <a:gd name="connsiteY1" fmla="*/ 18337121 h 18337121"/>
              <a:gd name="connsiteX0" fmla="*/ 0 w 1374700"/>
              <a:gd name="connsiteY0" fmla="*/ 0 h 18337121"/>
              <a:gd name="connsiteX1" fmla="*/ 1374700 w 1374700"/>
              <a:gd name="connsiteY1" fmla="*/ 18337121 h 183371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374700" h="18337121">
                <a:moveTo>
                  <a:pt x="0" y="0"/>
                </a:moveTo>
                <a:cubicBezTo>
                  <a:pt x="514674" y="2525998"/>
                  <a:pt x="1093854" y="9404002"/>
                  <a:pt x="1374700" y="18337121"/>
                </a:cubicBezTo>
              </a:path>
            </a:pathLst>
          </a:custGeom>
          <a:noFill/>
          <a:ln w="63500"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0894225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>
            <a:extLst>
              <a:ext uri="{FF2B5EF4-FFF2-40B4-BE49-F238E27FC236}">
                <a16:creationId xmlns:a16="http://schemas.microsoft.com/office/drawing/2014/main" id="{1EC158F1-0287-4B14-8C71-BDE0418F276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4790" y="1406237"/>
            <a:ext cx="3987376" cy="4560454"/>
          </a:xfrm>
        </p:spPr>
        <p:txBody>
          <a:bodyPr>
            <a:noAutofit/>
          </a:bodyPr>
          <a:lstStyle/>
          <a:p>
            <a:pPr marL="0" indent="0">
              <a:buClr>
                <a:schemeClr val="accent6">
                  <a:lumMod val="75000"/>
                </a:schemeClr>
              </a:buClr>
              <a:buNone/>
            </a:pPr>
            <a:r>
              <a:rPr lang="fr-FR" sz="1800" dirty="0"/>
              <a:t>Captages AEP existants :</a:t>
            </a:r>
          </a:p>
          <a:p>
            <a:pPr>
              <a:spcBef>
                <a:spcPts val="1200"/>
              </a:spcBef>
              <a:buClr>
                <a:schemeClr val="accent6">
                  <a:lumMod val="75000"/>
                </a:schemeClr>
              </a:buClr>
            </a:pPr>
            <a:r>
              <a:rPr lang="fr-FR" sz="1800" dirty="0">
                <a:solidFill>
                  <a:srgbClr val="1341A1"/>
                </a:solidFill>
              </a:rPr>
              <a:t>Montalivet – en service</a:t>
            </a:r>
          </a:p>
          <a:p>
            <a:pPr>
              <a:spcBef>
                <a:spcPts val="1200"/>
              </a:spcBef>
              <a:buClr>
                <a:schemeClr val="accent6">
                  <a:lumMod val="75000"/>
                </a:schemeClr>
              </a:buClr>
            </a:pPr>
            <a:r>
              <a:rPr lang="fr-FR" sz="1800" dirty="0">
                <a:solidFill>
                  <a:srgbClr val="1341A1"/>
                </a:solidFill>
              </a:rPr>
              <a:t>Bourg – en service</a:t>
            </a:r>
          </a:p>
          <a:p>
            <a:pPr>
              <a:spcBef>
                <a:spcPts val="1200"/>
              </a:spcBef>
              <a:buClr>
                <a:schemeClr val="accent6">
                  <a:lumMod val="75000"/>
                </a:schemeClr>
              </a:buClr>
            </a:pPr>
            <a:r>
              <a:rPr lang="fr-FR" sz="1800" dirty="0"/>
              <a:t>Pont de la Brède – en secours </a:t>
            </a:r>
            <a:br>
              <a:rPr lang="fr-FR" sz="1800" dirty="0"/>
            </a:br>
            <a:r>
              <a:rPr lang="fr-FR" sz="1800" dirty="0"/>
              <a:t>(pb de qualité - légionelle)</a:t>
            </a:r>
          </a:p>
          <a:p>
            <a:pPr>
              <a:spcBef>
                <a:spcPts val="1200"/>
              </a:spcBef>
              <a:buClr>
                <a:schemeClr val="accent6">
                  <a:lumMod val="75000"/>
                </a:schemeClr>
              </a:buClr>
            </a:pPr>
            <a:endParaRPr lang="fr-FR" sz="1800" dirty="0">
              <a:solidFill>
                <a:srgbClr val="1341A1"/>
              </a:solidFill>
            </a:endParaRPr>
          </a:p>
          <a:p>
            <a:pPr marL="0" indent="0">
              <a:spcBef>
                <a:spcPts val="1200"/>
              </a:spcBef>
              <a:buClr>
                <a:schemeClr val="accent6">
                  <a:lumMod val="75000"/>
                </a:schemeClr>
              </a:buClr>
              <a:buNone/>
            </a:pPr>
            <a:r>
              <a:rPr lang="fr-FR" sz="1800" dirty="0"/>
              <a:t>ILP </a:t>
            </a:r>
            <a:r>
              <a:rPr lang="fr-FR" sz="1800" b="1" dirty="0">
                <a:solidFill>
                  <a:schemeClr val="accent6">
                    <a:lumMod val="75000"/>
                  </a:schemeClr>
                </a:solidFill>
              </a:rPr>
              <a:t>faible</a:t>
            </a:r>
            <a:r>
              <a:rPr lang="fr-FR" sz="1800" dirty="0"/>
              <a:t> depuis 2011 (hormis 2021)</a:t>
            </a:r>
            <a:endParaRPr lang="fr-FR" sz="1800" dirty="0">
              <a:solidFill>
                <a:srgbClr val="1341A1"/>
              </a:solidFill>
            </a:endParaRPr>
          </a:p>
        </p:txBody>
      </p:sp>
      <p:pic>
        <p:nvPicPr>
          <p:cNvPr id="4" name="Image 3" descr="Une image contenant texte, capture d’écran, ligne, diagramme&#10;&#10;Description générée automatiquement">
            <a:extLst>
              <a:ext uri="{FF2B5EF4-FFF2-40B4-BE49-F238E27FC236}">
                <a16:creationId xmlns:a16="http://schemas.microsoft.com/office/drawing/2014/main" id="{DE37F196-9894-CE39-28C1-65C1235E7B0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55129" y="1417131"/>
            <a:ext cx="4784081" cy="4961035"/>
          </a:xfrm>
          <a:prstGeom prst="rect">
            <a:avLst/>
          </a:prstGeom>
        </p:spPr>
      </p:pic>
      <p:graphicFrame>
        <p:nvGraphicFramePr>
          <p:cNvPr id="5" name="Graphique 4">
            <a:extLst>
              <a:ext uri="{FF2B5EF4-FFF2-40B4-BE49-F238E27FC236}">
                <a16:creationId xmlns:a16="http://schemas.microsoft.com/office/drawing/2014/main" id="{645C59B2-4B98-44EF-9994-236CB51BC59B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196278480"/>
              </p:ext>
            </p:extLst>
          </p:nvPr>
        </p:nvGraphicFramePr>
        <p:xfrm>
          <a:off x="560584" y="4394705"/>
          <a:ext cx="3694545" cy="211411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02451466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>
            <a:extLst>
              <a:ext uri="{FF2B5EF4-FFF2-40B4-BE49-F238E27FC236}">
                <a16:creationId xmlns:a16="http://schemas.microsoft.com/office/drawing/2014/main" id="{5F622F25-A5BB-47CC-AD65-192ADC9BB69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48509" y="1476624"/>
            <a:ext cx="6779491" cy="3904751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fr-FR" sz="2000" u="sng" dirty="0"/>
              <a:t>La Rège :</a:t>
            </a:r>
          </a:p>
          <a:p>
            <a:pPr>
              <a:spcBef>
                <a:spcPts val="600"/>
              </a:spcBef>
              <a:buClr>
                <a:schemeClr val="accent6">
                  <a:lumMod val="75000"/>
                </a:schemeClr>
              </a:buClr>
            </a:pPr>
            <a:r>
              <a:rPr lang="fr-FR" sz="2000" dirty="0"/>
              <a:t>pour sécuriser et couvrir le besoin de pointe</a:t>
            </a:r>
          </a:p>
          <a:p>
            <a:pPr>
              <a:spcBef>
                <a:spcPts val="600"/>
              </a:spcBef>
              <a:buClr>
                <a:schemeClr val="accent6">
                  <a:lumMod val="75000"/>
                </a:schemeClr>
              </a:buClr>
            </a:pPr>
            <a:r>
              <a:rPr lang="fr-FR" sz="2000" dirty="0"/>
              <a:t>pour remplacer le forage du Pont de la Brède</a:t>
            </a:r>
          </a:p>
          <a:p>
            <a:pPr>
              <a:spcBef>
                <a:spcPts val="600"/>
              </a:spcBef>
              <a:buClr>
                <a:schemeClr val="accent6">
                  <a:lumMod val="75000"/>
                </a:schemeClr>
              </a:buClr>
            </a:pPr>
            <a:r>
              <a:rPr lang="fr-FR" sz="2000" dirty="0"/>
              <a:t>réalisé entre septembre 2020 et avril 2021</a:t>
            </a:r>
          </a:p>
          <a:p>
            <a:pPr>
              <a:spcBef>
                <a:spcPts val="600"/>
              </a:spcBef>
              <a:buClr>
                <a:schemeClr val="accent6">
                  <a:lumMod val="75000"/>
                </a:schemeClr>
              </a:buClr>
            </a:pPr>
            <a:r>
              <a:rPr lang="fr-FR" sz="2000" dirty="0"/>
              <a:t>profondeur : 233 m</a:t>
            </a:r>
          </a:p>
          <a:p>
            <a:pPr>
              <a:spcBef>
                <a:spcPts val="600"/>
              </a:spcBef>
              <a:buClr>
                <a:schemeClr val="accent6">
                  <a:lumMod val="75000"/>
                </a:schemeClr>
              </a:buClr>
            </a:pPr>
            <a:r>
              <a:rPr lang="fr-FR" sz="2000" dirty="0"/>
              <a:t>ressource captée : Eocène inférieur à moyen</a:t>
            </a:r>
          </a:p>
          <a:p>
            <a:pPr>
              <a:spcBef>
                <a:spcPts val="600"/>
              </a:spcBef>
              <a:buClr>
                <a:schemeClr val="accent6">
                  <a:lumMod val="75000"/>
                </a:schemeClr>
              </a:buClr>
            </a:pPr>
            <a:r>
              <a:rPr lang="fr-FR" sz="2000" dirty="0"/>
              <a:t>UG : Eocène médoc-estuaire à l’équilibre</a:t>
            </a:r>
          </a:p>
          <a:p>
            <a:pPr>
              <a:spcBef>
                <a:spcPts val="600"/>
              </a:spcBef>
              <a:buClr>
                <a:schemeClr val="accent6">
                  <a:lumMod val="75000"/>
                </a:schemeClr>
              </a:buClr>
            </a:pPr>
            <a:r>
              <a:rPr lang="fr-FR" sz="2000" dirty="0"/>
              <a:t>ZAR de salinisation : en zone à risque faible</a:t>
            </a:r>
          </a:p>
          <a:p>
            <a:pPr>
              <a:spcBef>
                <a:spcPts val="600"/>
              </a:spcBef>
              <a:buClr>
                <a:schemeClr val="accent6">
                  <a:lumMod val="75000"/>
                </a:schemeClr>
              </a:buClr>
            </a:pPr>
            <a:r>
              <a:rPr lang="fr-FR" sz="2000" dirty="0"/>
              <a:t>débits sollicités : </a:t>
            </a:r>
          </a:p>
          <a:p>
            <a:pPr lvl="1">
              <a:buClr>
                <a:schemeClr val="accent6">
                  <a:lumMod val="75000"/>
                </a:schemeClr>
              </a:buClr>
              <a:buFont typeface="Wingdings" panose="05000000000000000000" pitchFamily="2" charset="2"/>
              <a:buChar char="ü"/>
            </a:pPr>
            <a:r>
              <a:rPr lang="fr-FR" sz="2000" dirty="0">
                <a:solidFill>
                  <a:srgbClr val="1341A1"/>
                </a:solidFill>
              </a:rPr>
              <a:t>180 m</a:t>
            </a:r>
            <a:r>
              <a:rPr lang="fr-FR" sz="2000" baseline="30000" dirty="0">
                <a:solidFill>
                  <a:srgbClr val="1341A1"/>
                </a:solidFill>
              </a:rPr>
              <a:t>3</a:t>
            </a:r>
            <a:r>
              <a:rPr lang="fr-FR" sz="2000" dirty="0">
                <a:solidFill>
                  <a:srgbClr val="1341A1"/>
                </a:solidFill>
              </a:rPr>
              <a:t>/h</a:t>
            </a:r>
          </a:p>
          <a:p>
            <a:pPr lvl="1">
              <a:buClr>
                <a:schemeClr val="accent6">
                  <a:lumMod val="75000"/>
                </a:schemeClr>
              </a:buClr>
              <a:buFont typeface="Wingdings" panose="05000000000000000000" pitchFamily="2" charset="2"/>
              <a:buChar char="ü"/>
            </a:pPr>
            <a:r>
              <a:rPr lang="fr-FR" sz="2000" dirty="0">
                <a:solidFill>
                  <a:srgbClr val="1341A1"/>
                </a:solidFill>
              </a:rPr>
              <a:t>3 600 m</a:t>
            </a:r>
            <a:r>
              <a:rPr lang="fr-FR" sz="2000" baseline="30000" dirty="0">
                <a:solidFill>
                  <a:srgbClr val="1341A1"/>
                </a:solidFill>
              </a:rPr>
              <a:t>3</a:t>
            </a:r>
            <a:r>
              <a:rPr lang="fr-FR" sz="2000" dirty="0">
                <a:solidFill>
                  <a:srgbClr val="1341A1"/>
                </a:solidFill>
              </a:rPr>
              <a:t>/j</a:t>
            </a:r>
          </a:p>
          <a:p>
            <a:pPr lvl="1">
              <a:buClr>
                <a:schemeClr val="accent6">
                  <a:lumMod val="75000"/>
                </a:schemeClr>
              </a:buClr>
              <a:buFont typeface="Wingdings" panose="05000000000000000000" pitchFamily="2" charset="2"/>
              <a:buChar char="ü"/>
            </a:pPr>
            <a:r>
              <a:rPr lang="fr-FR" sz="2000" dirty="0">
                <a:solidFill>
                  <a:srgbClr val="1341A1"/>
                </a:solidFill>
              </a:rPr>
              <a:t>500 000 m</a:t>
            </a:r>
            <a:r>
              <a:rPr lang="fr-FR" sz="2000" baseline="30000" dirty="0">
                <a:solidFill>
                  <a:srgbClr val="1341A1"/>
                </a:solidFill>
              </a:rPr>
              <a:t>3</a:t>
            </a:r>
            <a:r>
              <a:rPr lang="fr-FR" sz="2000" dirty="0">
                <a:solidFill>
                  <a:srgbClr val="1341A1"/>
                </a:solidFill>
              </a:rPr>
              <a:t>/an</a:t>
            </a:r>
          </a:p>
        </p:txBody>
      </p:sp>
    </p:spTree>
    <p:extLst>
      <p:ext uri="{BB962C8B-B14F-4D97-AF65-F5344CB8AC3E}">
        <p14:creationId xmlns:p14="http://schemas.microsoft.com/office/powerpoint/2010/main" val="170614586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Une image contenant texte, capture d’écran, Police, nombre&#10;&#10;Description générée automatiquement">
            <a:extLst>
              <a:ext uri="{FF2B5EF4-FFF2-40B4-BE49-F238E27FC236}">
                <a16:creationId xmlns:a16="http://schemas.microsoft.com/office/drawing/2014/main" id="{5BA080E4-B1B5-921B-B437-8C5BF4AC9A7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24886" y="4396999"/>
            <a:ext cx="5779549" cy="1989278"/>
          </a:xfrm>
          <a:prstGeom prst="rect">
            <a:avLst/>
          </a:prstGeom>
        </p:spPr>
      </p:pic>
      <p:pic>
        <p:nvPicPr>
          <p:cNvPr id="7" name="Espace réservé du contenu 6" descr="Une image contenant texte, capture d’écran, nombre, Police&#10;&#10;Description générée automatiquement">
            <a:extLst>
              <a:ext uri="{FF2B5EF4-FFF2-40B4-BE49-F238E27FC236}">
                <a16:creationId xmlns:a16="http://schemas.microsoft.com/office/drawing/2014/main" id="{578CD820-3AEF-3866-861D-BBAA638C2CB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24886" y="1466362"/>
            <a:ext cx="5744424" cy="2697921"/>
          </a:xfrm>
        </p:spPr>
      </p:pic>
      <p:sp>
        <p:nvSpPr>
          <p:cNvPr id="8" name="Espace réservé du contenu 1">
            <a:extLst>
              <a:ext uri="{FF2B5EF4-FFF2-40B4-BE49-F238E27FC236}">
                <a16:creationId xmlns:a16="http://schemas.microsoft.com/office/drawing/2014/main" id="{672C46D8-F6E8-5CB3-5C35-1D1604E17231}"/>
              </a:ext>
            </a:extLst>
          </p:cNvPr>
          <p:cNvSpPr txBox="1">
            <a:spLocks/>
          </p:cNvSpPr>
          <p:nvPr/>
        </p:nvSpPr>
        <p:spPr>
          <a:xfrm>
            <a:off x="416002" y="1929297"/>
            <a:ext cx="1621027" cy="390475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57175" indent="-257175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875" kern="1200">
                <a:solidFill>
                  <a:srgbClr val="1341A1"/>
                </a:solidFill>
                <a:latin typeface="+mn-lt"/>
                <a:ea typeface="+mn-ea"/>
                <a:cs typeface="+mn-cs"/>
              </a:defRPr>
            </a:lvl1pPr>
            <a:lvl2pPr marL="557213" indent="-214313" algn="l" defTabSz="342900" rtl="0" eaLnBrk="1" latinLnBrk="0" hangingPunct="1">
              <a:spcBef>
                <a:spcPct val="20000"/>
              </a:spcBef>
              <a:buFont typeface="Arial"/>
              <a:buChar char="–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342900" rtl="0" eaLnBrk="1" latinLnBrk="0" hangingPunct="1">
              <a:spcBef>
                <a:spcPct val="20000"/>
              </a:spcBef>
              <a:buFont typeface="Arial"/>
              <a:buChar char="–"/>
              <a:defRPr sz="9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342900" rtl="0" eaLnBrk="1" latinLnBrk="0" hangingPunct="1">
              <a:spcBef>
                <a:spcPct val="20000"/>
              </a:spcBef>
              <a:buFont typeface="Arial"/>
              <a:buChar char="»"/>
              <a:defRPr sz="7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/>
              <a:buNone/>
            </a:pPr>
            <a:r>
              <a:rPr lang="fr-FR" sz="2000" dirty="0"/>
              <a:t>AP Global </a:t>
            </a:r>
            <a:br>
              <a:rPr lang="fr-FR" sz="2000" dirty="0"/>
            </a:br>
            <a:r>
              <a:rPr lang="fr-FR" sz="2000" dirty="0"/>
              <a:t>(2022)</a:t>
            </a:r>
          </a:p>
          <a:p>
            <a:pPr marL="0" indent="0" algn="ctr">
              <a:buFont typeface="Arial"/>
              <a:buNone/>
            </a:pPr>
            <a:endParaRPr lang="fr-FR" sz="2000" dirty="0"/>
          </a:p>
          <a:p>
            <a:pPr marL="0" indent="0" algn="ctr">
              <a:buFont typeface="Arial"/>
              <a:buNone/>
            </a:pPr>
            <a:endParaRPr lang="fr-FR" sz="2000" dirty="0"/>
          </a:p>
          <a:p>
            <a:pPr marL="0" indent="0" algn="ctr">
              <a:buFont typeface="Arial"/>
              <a:buNone/>
            </a:pPr>
            <a:endParaRPr lang="fr-FR" sz="2000" dirty="0"/>
          </a:p>
          <a:p>
            <a:pPr marL="0" indent="0" algn="ctr">
              <a:buFont typeface="Arial"/>
              <a:buNone/>
            </a:pPr>
            <a:endParaRPr lang="fr-FR" sz="2000" dirty="0"/>
          </a:p>
          <a:p>
            <a:pPr marL="0" indent="0" algn="ctr">
              <a:buFont typeface="Arial"/>
              <a:buNone/>
            </a:pPr>
            <a:endParaRPr lang="fr-FR" sz="2000" dirty="0"/>
          </a:p>
          <a:p>
            <a:pPr marL="0" indent="0" algn="ctr">
              <a:buFont typeface="Arial"/>
              <a:buNone/>
            </a:pPr>
            <a:endParaRPr lang="fr-FR" sz="2000" dirty="0"/>
          </a:p>
          <a:p>
            <a:pPr marL="0" indent="0" algn="ctr">
              <a:buFont typeface="Arial"/>
              <a:buNone/>
            </a:pPr>
            <a:r>
              <a:rPr lang="fr-FR" sz="2000" dirty="0"/>
              <a:t>Demande </a:t>
            </a:r>
          </a:p>
          <a:p>
            <a:pPr marL="0" indent="0" algn="ctr">
              <a:buFont typeface="Arial"/>
              <a:buNone/>
            </a:pPr>
            <a:r>
              <a:rPr lang="fr-FR" sz="2000" dirty="0"/>
              <a:t>(2024)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EF9B3F4-3AD4-F109-1AE7-4F5993BC8A86}"/>
              </a:ext>
            </a:extLst>
          </p:cNvPr>
          <p:cNvSpPr/>
          <p:nvPr/>
        </p:nvSpPr>
        <p:spPr>
          <a:xfrm>
            <a:off x="2272420" y="3078178"/>
            <a:ext cx="5649362" cy="778598"/>
          </a:xfrm>
          <a:prstGeom prst="rect">
            <a:avLst/>
          </a:prstGeom>
          <a:pattFill prst="wdUpDiag">
            <a:fgClr>
              <a:schemeClr val="accent2"/>
            </a:fgClr>
            <a:bgClr>
              <a:srgbClr val="FFFFFF"/>
            </a:bgClr>
          </a:pattFill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18819FE-0645-D51D-A5EE-297D16D4FC2B}"/>
              </a:ext>
            </a:extLst>
          </p:cNvPr>
          <p:cNvSpPr/>
          <p:nvPr/>
        </p:nvSpPr>
        <p:spPr>
          <a:xfrm>
            <a:off x="7315199" y="5468280"/>
            <a:ext cx="626951" cy="860091"/>
          </a:xfrm>
          <a:prstGeom prst="rect">
            <a:avLst/>
          </a:prstGeom>
          <a:solidFill>
            <a:schemeClr val="accent2">
              <a:alpha val="0"/>
            </a:schemeClr>
          </a:solidFill>
          <a:ln w="28575">
            <a:solidFill>
              <a:schemeClr val="accent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B6051E3B-0BEE-AE8F-4A1D-B4657B5886B5}"/>
              </a:ext>
            </a:extLst>
          </p:cNvPr>
          <p:cNvSpPr/>
          <p:nvPr/>
        </p:nvSpPr>
        <p:spPr>
          <a:xfrm>
            <a:off x="7087353" y="2779401"/>
            <a:ext cx="854797" cy="1312765"/>
          </a:xfrm>
          <a:prstGeom prst="rect">
            <a:avLst/>
          </a:prstGeom>
          <a:solidFill>
            <a:schemeClr val="accent2">
              <a:alpha val="0"/>
            </a:schemeClr>
          </a:solidFill>
          <a:ln w="28575">
            <a:solidFill>
              <a:schemeClr val="accent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755191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1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numéro de diapositive 5"/>
          <p:cNvSpPr txBox="1">
            <a:spLocks/>
          </p:cNvSpPr>
          <p:nvPr/>
        </p:nvSpPr>
        <p:spPr>
          <a:xfrm>
            <a:off x="177968" y="6453336"/>
            <a:ext cx="360040" cy="2395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l" defTabSz="9144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C58BF551-55C1-41BB-A319-BAA5391E3DC0}" type="slidenum">
              <a:rPr lang="fr-FR" smtClean="0">
                <a:solidFill>
                  <a:srgbClr val="E1E805"/>
                </a:solidFill>
              </a:rPr>
              <a:pPr>
                <a:defRPr/>
              </a:pPr>
              <a:t>5</a:t>
            </a:fld>
            <a:endParaRPr lang="fr-FR" dirty="0">
              <a:solidFill>
                <a:srgbClr val="E1E805"/>
              </a:solidFill>
            </a:endParaRPr>
          </a:p>
        </p:txBody>
      </p:sp>
      <p:sp>
        <p:nvSpPr>
          <p:cNvPr id="5" name="Text Box 4"/>
          <p:cNvSpPr txBox="1">
            <a:spLocks noChangeArrowheads="1"/>
          </p:cNvSpPr>
          <p:nvPr/>
        </p:nvSpPr>
        <p:spPr bwMode="auto">
          <a:xfrm>
            <a:off x="323528" y="1332946"/>
            <a:ext cx="2888035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fr-FR" altLang="fr-FR" sz="2400" b="1" dirty="0">
                <a:solidFill>
                  <a:schemeClr val="accent6">
                    <a:lumMod val="75000"/>
                  </a:schemeClr>
                </a:solidFill>
                <a:latin typeface="Gill Sans MT" pitchFamily="34" charset="0"/>
              </a:rPr>
              <a:t>Proposition d’avis :</a:t>
            </a:r>
          </a:p>
        </p:txBody>
      </p:sp>
      <p:sp>
        <p:nvSpPr>
          <p:cNvPr id="7" name="Rectangle 5"/>
          <p:cNvSpPr>
            <a:spLocks noChangeArrowheads="1"/>
          </p:cNvSpPr>
          <p:nvPr/>
        </p:nvSpPr>
        <p:spPr bwMode="auto">
          <a:xfrm>
            <a:off x="227427" y="1941599"/>
            <a:ext cx="8689146" cy="37240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508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just">
              <a:spcBef>
                <a:spcPts val="1107"/>
              </a:spcBef>
              <a:buClr>
                <a:schemeClr val="accent2"/>
              </a:buClr>
              <a:buSzPct val="100000"/>
            </a:pPr>
            <a:r>
              <a:rPr lang="fr-FR" altLang="fr-FR" dirty="0">
                <a:solidFill>
                  <a:srgbClr val="333399"/>
                </a:solidFill>
                <a:latin typeface="Trebuchet MS" panose="020B0603020202020204" pitchFamily="34" charset="0"/>
              </a:rPr>
              <a:t>Considérant :</a:t>
            </a:r>
          </a:p>
          <a:p>
            <a:pPr marL="342900" indent="-342900" algn="just">
              <a:spcBef>
                <a:spcPts val="300"/>
              </a:spcBef>
              <a:buClr>
                <a:schemeClr val="accent2"/>
              </a:buClr>
              <a:buSzPct val="100000"/>
              <a:buFont typeface="Arial" panose="020B0604020202020204" pitchFamily="34" charset="0"/>
              <a:buChar char="•"/>
            </a:pPr>
            <a:r>
              <a:rPr lang="fr-FR" altLang="fr-FR" dirty="0">
                <a:solidFill>
                  <a:srgbClr val="333399"/>
                </a:solidFill>
                <a:latin typeface="Trebuchet MS" panose="020B0603020202020204" pitchFamily="34" charset="0"/>
              </a:rPr>
              <a:t>l'unité de gestion visée, à savoir l’Eocène Médoc-estuaire à l’équilibre ;</a:t>
            </a:r>
          </a:p>
          <a:p>
            <a:pPr marL="342900" indent="-342900" algn="just">
              <a:spcBef>
                <a:spcPts val="300"/>
              </a:spcBef>
              <a:buClr>
                <a:schemeClr val="accent2"/>
              </a:buClr>
              <a:buSzPct val="100000"/>
              <a:buFont typeface="Arial" panose="020B0604020202020204" pitchFamily="34" charset="0"/>
              <a:buChar char="•"/>
            </a:pPr>
            <a:r>
              <a:rPr lang="fr-FR" altLang="fr-FR" dirty="0">
                <a:solidFill>
                  <a:srgbClr val="333399"/>
                </a:solidFill>
                <a:latin typeface="Trebuchet MS" panose="020B0603020202020204" pitchFamily="34" charset="0"/>
              </a:rPr>
              <a:t>l'implantation </a:t>
            </a:r>
            <a:r>
              <a:rPr lang="fr-FR" altLang="fr-FR">
                <a:solidFill>
                  <a:srgbClr val="333399"/>
                </a:solidFill>
                <a:latin typeface="Trebuchet MS" panose="020B0603020202020204" pitchFamily="34" charset="0"/>
              </a:rPr>
              <a:t>de l'ouvrage en </a:t>
            </a:r>
            <a:r>
              <a:rPr lang="fr-FR" altLang="fr-FR" dirty="0">
                <a:solidFill>
                  <a:srgbClr val="333399"/>
                </a:solidFill>
                <a:latin typeface="Trebuchet MS" panose="020B0603020202020204" pitchFamily="34" charset="0"/>
              </a:rPr>
              <a:t>limite de zone à risque faible de salinisation ;</a:t>
            </a:r>
          </a:p>
          <a:p>
            <a:pPr marL="342900" indent="-342900" algn="just">
              <a:spcBef>
                <a:spcPts val="300"/>
              </a:spcBef>
              <a:buClr>
                <a:schemeClr val="accent2"/>
              </a:buClr>
              <a:buSzPct val="100000"/>
              <a:buFont typeface="Arial" panose="020B0604020202020204" pitchFamily="34" charset="0"/>
              <a:buChar char="•"/>
            </a:pPr>
            <a:r>
              <a:rPr lang="fr-FR" altLang="fr-FR" dirty="0">
                <a:solidFill>
                  <a:srgbClr val="333399"/>
                </a:solidFill>
                <a:latin typeface="Trebuchet MS" panose="020B0603020202020204" pitchFamily="34" charset="0"/>
              </a:rPr>
              <a:t>l’objet du forage La Rège, à savoir la sécurisation de l’approvisionnement en eau potable et l’arrêt des transferts d’eau du nord vers le sud qui étaient contraires aux principes du schéma Nord-Médoc ;</a:t>
            </a:r>
          </a:p>
          <a:p>
            <a:pPr marL="342900" indent="-342900" algn="just">
              <a:spcBef>
                <a:spcPts val="300"/>
              </a:spcBef>
              <a:buClr>
                <a:schemeClr val="accent2"/>
              </a:buClr>
              <a:buSzPct val="100000"/>
              <a:buFont typeface="Arial" panose="020B0604020202020204" pitchFamily="34" charset="0"/>
              <a:buChar char="•"/>
            </a:pPr>
            <a:r>
              <a:rPr lang="fr-FR" altLang="fr-FR" dirty="0">
                <a:solidFill>
                  <a:srgbClr val="333399"/>
                </a:solidFill>
                <a:latin typeface="Trebuchet MS" panose="020B0603020202020204" pitchFamily="34" charset="0"/>
              </a:rPr>
              <a:t>le maintien à sa valeur préalable de l’autorisation globale de prélèvement à l’Eocène Médoc-Estuaire ;</a:t>
            </a:r>
          </a:p>
          <a:p>
            <a:pPr marL="342900" indent="-342900" algn="just">
              <a:spcBef>
                <a:spcPts val="300"/>
              </a:spcBef>
              <a:buClr>
                <a:schemeClr val="accent2"/>
              </a:buClr>
              <a:buSzPct val="100000"/>
              <a:buFont typeface="Arial" panose="020B0604020202020204" pitchFamily="34" charset="0"/>
              <a:buChar char="•"/>
            </a:pPr>
            <a:r>
              <a:rPr lang="fr-FR" altLang="fr-FR" dirty="0">
                <a:solidFill>
                  <a:srgbClr val="333399"/>
                </a:solidFill>
                <a:latin typeface="Trebuchet MS" panose="020B0603020202020204" pitchFamily="34" charset="0"/>
              </a:rPr>
              <a:t>la conformité de l’ouvrage à la règlementation et aux règles de l’art ;</a:t>
            </a:r>
          </a:p>
          <a:p>
            <a:pPr marL="342900" indent="-342900" algn="just">
              <a:spcBef>
                <a:spcPts val="300"/>
              </a:spcBef>
              <a:buClr>
                <a:schemeClr val="accent2"/>
              </a:buClr>
              <a:buSzPct val="100000"/>
              <a:buFont typeface="Arial" panose="020B0604020202020204" pitchFamily="34" charset="0"/>
              <a:buChar char="•"/>
            </a:pPr>
            <a:r>
              <a:rPr lang="fr-FR" altLang="fr-FR" dirty="0">
                <a:solidFill>
                  <a:srgbClr val="333399"/>
                </a:solidFill>
                <a:latin typeface="Trebuchet MS" panose="020B0603020202020204" pitchFamily="34" charset="0"/>
              </a:rPr>
              <a:t>les bonnes performances du réseau hydraulique ;</a:t>
            </a:r>
          </a:p>
          <a:p>
            <a:pPr algn="just">
              <a:spcBef>
                <a:spcPts val="600"/>
              </a:spcBef>
              <a:buClr>
                <a:schemeClr val="accent2"/>
              </a:buClr>
              <a:buSzPct val="100000"/>
            </a:pPr>
            <a:r>
              <a:rPr lang="fr-FR" altLang="fr-FR" dirty="0">
                <a:solidFill>
                  <a:srgbClr val="333399"/>
                </a:solidFill>
                <a:latin typeface="Trebuchet MS" panose="020B0603020202020204" pitchFamily="34" charset="0"/>
              </a:rPr>
              <a:t>la mise en exploitation du forage La Rège pour les volumes sollicités peut être jugée compatible avec le SAGE Nappes profondes de Gironde.</a:t>
            </a:r>
          </a:p>
        </p:txBody>
      </p:sp>
    </p:spTree>
    <p:extLst>
      <p:ext uri="{BB962C8B-B14F-4D97-AF65-F5344CB8AC3E}">
        <p14:creationId xmlns:p14="http://schemas.microsoft.com/office/powerpoint/2010/main" val="1417989608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1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illage">
      <a:majorFont>
        <a:latin typeface="Trebuchet MS"/>
        <a:ea typeface=""/>
        <a:cs typeface=""/>
        <a:font script="Jpan" typeface="ＭＳ ゴシック"/>
        <a:font script="Hang" typeface="HY그래픽B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ＭＳ ゴシック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Thème1" id="{C4D858B3-AD02-424D-8D74-E465A714FFFF}" vid="{AC46D09D-1C65-4FB0-BFB9-EF2659757E07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Theme_sage</Template>
  <TotalTime>2391</TotalTime>
  <Words>374</Words>
  <Application>Microsoft Office PowerPoint</Application>
  <PresentationFormat>Affichage à l'écran (4:3)</PresentationFormat>
  <Paragraphs>51</Paragraphs>
  <Slides>5</Slides>
  <Notes>1</Notes>
  <HiddenSlides>0</HiddenSlides>
  <MMClips>0</MMClips>
  <ScaleCrop>false</ScaleCrop>
  <HeadingPairs>
    <vt:vector size="6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5</vt:i4>
      </vt:variant>
    </vt:vector>
  </HeadingPairs>
  <TitlesOfParts>
    <vt:vector size="11" baseType="lpstr">
      <vt:lpstr>Arial</vt:lpstr>
      <vt:lpstr>Calibri</vt:lpstr>
      <vt:lpstr>Gill Sans MT</vt:lpstr>
      <vt:lpstr>Trebuchet MS</vt:lpstr>
      <vt:lpstr>Wingdings</vt:lpstr>
      <vt:lpstr>Thème1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Alexis Lafficher</dc:creator>
  <cp:lastModifiedBy>Alexis Lafficher</cp:lastModifiedBy>
  <cp:revision>143</cp:revision>
  <dcterms:created xsi:type="dcterms:W3CDTF">2018-06-11T08:02:18Z</dcterms:created>
  <dcterms:modified xsi:type="dcterms:W3CDTF">2024-05-06T15:01:58Z</dcterms:modified>
</cp:coreProperties>
</file>