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6" r:id="rId2"/>
    <p:sldId id="278" r:id="rId3"/>
    <p:sldId id="285" r:id="rId4"/>
    <p:sldId id="283" r:id="rId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xis Lafficher" initials="AL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00FF"/>
    <a:srgbClr val="1341A1"/>
    <a:srgbClr val="FF0000"/>
    <a:srgbClr val="333399"/>
    <a:srgbClr val="D9D9D9"/>
    <a:srgbClr val="FFCC00"/>
    <a:srgbClr val="006600"/>
    <a:srgbClr val="006C31"/>
    <a:srgbClr val="0064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176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5\donnees\Projets\Commun\SAGE_CLE\REGULATION_ANIMATION\Dispo30_SISPEA\Bilan_SAGE_Service_2008_2022_fevrier2024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txPr>
        <a:bodyPr/>
        <a:lstStyle/>
        <a:p>
          <a:pPr>
            <a:defRPr sz="1600"/>
          </a:pPr>
          <a:endParaRPr lang="fr-FR"/>
        </a:p>
      </c:txPr>
    </c:title>
    <c:autoTitleDeleted val="0"/>
    <c:plotArea>
      <c:layout>
        <c:manualLayout>
          <c:layoutTarget val="inner"/>
          <c:xMode val="edge"/>
          <c:yMode val="edge"/>
          <c:x val="0.12921062992125984"/>
          <c:y val="0.22298032031845186"/>
          <c:w val="0.79817825896762906"/>
          <c:h val="0.64353611342025352"/>
        </c:manualLayout>
      </c:layout>
      <c:scatterChart>
        <c:scatterStyle val="lineMarker"/>
        <c:varyColors val="0"/>
        <c:ser>
          <c:idx val="0"/>
          <c:order val="0"/>
          <c:tx>
            <c:strRef>
              <c:f>Bilan_Service_2008_2022!$N$3</c:f>
              <c:strCache>
                <c:ptCount val="1"/>
                <c:pt idx="0">
                  <c:v>Volumes de perte (m3)</c:v>
                </c:pt>
              </c:strCache>
            </c:strRef>
          </c:tx>
          <c:xVal>
            <c:numRef>
              <c:f>Bilan_Service_2008_2022!$A$4:$A$18</c:f>
              <c:numCache>
                <c:formatCode>General</c:formatCode>
                <c:ptCount val="15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</c:v>
                </c:pt>
                <c:pt idx="11">
                  <c:v>2019</c:v>
                </c:pt>
                <c:pt idx="12">
                  <c:v>2020</c:v>
                </c:pt>
                <c:pt idx="13">
                  <c:v>2021</c:v>
                </c:pt>
                <c:pt idx="14">
                  <c:v>2022</c:v>
                </c:pt>
              </c:numCache>
            </c:numRef>
          </c:xVal>
          <c:yVal>
            <c:numRef>
              <c:f>Bilan_Service_2008_2022!$N$4:$N$18</c:f>
              <c:numCache>
                <c:formatCode>#,##0</c:formatCode>
                <c:ptCount val="15"/>
                <c:pt idx="0">
                  <c:v>447985</c:v>
                </c:pt>
                <c:pt idx="1">
                  <c:v>332672</c:v>
                </c:pt>
                <c:pt idx="2">
                  <c:v>484519</c:v>
                </c:pt>
                <c:pt idx="3">
                  <c:v>351014</c:v>
                </c:pt>
                <c:pt idx="4">
                  <c:v>386579</c:v>
                </c:pt>
                <c:pt idx="5">
                  <c:v>468717</c:v>
                </c:pt>
                <c:pt idx="6">
                  <c:v>539819</c:v>
                </c:pt>
                <c:pt idx="7">
                  <c:v>508471</c:v>
                </c:pt>
                <c:pt idx="8">
                  <c:v>752608</c:v>
                </c:pt>
                <c:pt idx="9">
                  <c:v>583985</c:v>
                </c:pt>
                <c:pt idx="10">
                  <c:v>692435</c:v>
                </c:pt>
                <c:pt idx="11">
                  <c:v>728177</c:v>
                </c:pt>
                <c:pt idx="12">
                  <c:v>786452</c:v>
                </c:pt>
                <c:pt idx="13">
                  <c:v>751664</c:v>
                </c:pt>
                <c:pt idx="14">
                  <c:v>781991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50A3-4E33-B624-B98EA0BB52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6970568"/>
        <c:axId val="196970176"/>
      </c:scatterChart>
      <c:valAx>
        <c:axId val="196970568"/>
        <c:scaling>
          <c:orientation val="minMax"/>
          <c:max val="2022"/>
          <c:min val="2008"/>
        </c:scaling>
        <c:delete val="0"/>
        <c:axPos val="b"/>
        <c:numFmt formatCode="General" sourceLinked="1"/>
        <c:majorTickMark val="out"/>
        <c:minorTickMark val="none"/>
        <c:tickLblPos val="nextTo"/>
        <c:crossAx val="196970176"/>
        <c:crosses val="autoZero"/>
        <c:crossBetween val="midCat"/>
      </c:valAx>
      <c:valAx>
        <c:axId val="196970176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crossAx val="196970568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B3835A-2CE6-424F-976F-060004DDC7C0}" type="datetimeFigureOut">
              <a:rPr lang="fr-FR" smtClean="0"/>
              <a:t>06/05/2024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4D6616-047C-445B-82D7-A8BE044CA0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5165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28632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1341A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938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016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FF0000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225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9"/>
            <a:ext cx="9144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7AAB0A14-03BD-503D-8FC8-A830EFDE3F65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sur la demande d’autorisation temporaire d'exploiter 2 forages pour l’AEP</a:t>
            </a:r>
            <a:br>
              <a:rPr lang="fr-FR" sz="2200" b="1" dirty="0">
                <a:solidFill>
                  <a:srgbClr val="0077D4"/>
                </a:solidFill>
              </a:rPr>
            </a:br>
            <a:r>
              <a:rPr lang="fr-FR" sz="2200" b="1" dirty="0">
                <a:solidFill>
                  <a:srgbClr val="0077D4"/>
                </a:solidFill>
              </a:rPr>
              <a:t>du SIAEPA de Bonnetan</a:t>
            </a:r>
          </a:p>
        </p:txBody>
      </p:sp>
    </p:spTree>
    <p:extLst>
      <p:ext uri="{BB962C8B-B14F-4D97-AF65-F5344CB8AC3E}">
        <p14:creationId xmlns:p14="http://schemas.microsoft.com/office/powerpoint/2010/main" val="3047653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"/>
            <a:ext cx="9144000" cy="6857999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4B8F393E-A293-EB7B-4C1A-C63578E1DA6E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sur la demande d’autorisation temporaire d'exploiter 2 forages pour l’AEP</a:t>
            </a:r>
            <a:br>
              <a:rPr lang="fr-FR" sz="2200" b="1" dirty="0">
                <a:solidFill>
                  <a:srgbClr val="0077D4"/>
                </a:solidFill>
              </a:rPr>
            </a:br>
            <a:r>
              <a:rPr lang="fr-FR" sz="2200" b="1" dirty="0">
                <a:solidFill>
                  <a:srgbClr val="0077D4"/>
                </a:solidFill>
              </a:rPr>
              <a:t>du SIAEPA de Bonnetan</a:t>
            </a:r>
          </a:p>
        </p:txBody>
      </p:sp>
    </p:spTree>
    <p:extLst>
      <p:ext uri="{BB962C8B-B14F-4D97-AF65-F5344CB8AC3E}">
        <p14:creationId xmlns:p14="http://schemas.microsoft.com/office/powerpoint/2010/main" val="2103096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C7FF90E2-5A5A-7E10-6E0D-49F2DFDB7B66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sur la demande d’autorisation temporaire d'exploiter 2 forages pour l’AEP</a:t>
            </a:r>
            <a:br>
              <a:rPr lang="fr-FR" sz="2200" b="1" dirty="0">
                <a:solidFill>
                  <a:srgbClr val="0077D4"/>
                </a:solidFill>
              </a:rPr>
            </a:br>
            <a:r>
              <a:rPr lang="fr-FR" sz="2200" b="1" dirty="0">
                <a:solidFill>
                  <a:srgbClr val="0077D4"/>
                </a:solidFill>
              </a:rPr>
              <a:t>du SIAEPA de Bonnetan</a:t>
            </a:r>
          </a:p>
        </p:txBody>
      </p:sp>
    </p:spTree>
    <p:extLst>
      <p:ext uri="{BB962C8B-B14F-4D97-AF65-F5344CB8AC3E}">
        <p14:creationId xmlns:p14="http://schemas.microsoft.com/office/powerpoint/2010/main" val="226773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0EBCB-75A6-48B6-A94F-15B940329A90}" type="datetimeFigureOut">
              <a:rPr lang="fr-FR" smtClean="0"/>
              <a:t>06/05/2024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5262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Pétitionnaire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SIAEPA de la Région de Bonnetan</a:t>
            </a:r>
          </a:p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Projet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mise en service de 2 forages AEP (Lafont)</a:t>
            </a:r>
          </a:p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Demande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avis sollicité par la DDTM le 26 avril 2024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Pièces examinées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Dossier de DUP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Unité de gestion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Oligocène Centre à l’équilibre 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    en rive droite de la Garonne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	et Eocène centre déficitaire</a:t>
            </a:r>
            <a:endParaRPr lang="fr-FR" altLang="fr-FR" sz="1800" i="1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endParaRPr lang="fr-FR" altLang="fr-FR" sz="18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Contexte :</a:t>
            </a:r>
          </a:p>
          <a:p>
            <a:pPr algn="just" defTabSz="914400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Remise en service d’un site de captage comprenant un forage éocène historique et déjà autorisé</a:t>
            </a:r>
          </a:p>
          <a:p>
            <a:pPr algn="just" defTabSz="914400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Création d’un nouveau forage de substitution à l’Oligocène (en zone centre mais en rive droite où les prélèvements ne sont pas pris en compte pour le contrôle du respect du VMPO).</a:t>
            </a: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>
                <a:solidFill>
                  <a:srgbClr val="E1E805"/>
                </a:solidFill>
              </a:rPr>
              <a:t>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E20F6C2-C002-4CA9-AAAF-5A78770F8A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6850" y="1362669"/>
            <a:ext cx="2778181" cy="3268937"/>
          </a:xfrm>
          <a:prstGeom prst="rect">
            <a:avLst/>
          </a:prstGeom>
          <a:ln w="76200">
            <a:noFill/>
          </a:ln>
        </p:spPr>
      </p:pic>
      <p:sp>
        <p:nvSpPr>
          <p:cNvPr id="7" name="Forme libre 6"/>
          <p:cNvSpPr/>
          <p:nvPr/>
        </p:nvSpPr>
        <p:spPr>
          <a:xfrm>
            <a:off x="5631255" y="1792586"/>
            <a:ext cx="1991763" cy="1430448"/>
          </a:xfrm>
          <a:custGeom>
            <a:avLst/>
            <a:gdLst>
              <a:gd name="connsiteX0" fmla="*/ 0 w 2525681"/>
              <a:gd name="connsiteY0" fmla="*/ 329048 h 1505915"/>
              <a:gd name="connsiteX1" fmla="*/ 2311400 w 2525681"/>
              <a:gd name="connsiteY1" fmla="*/ 75048 h 1505915"/>
              <a:gd name="connsiteX2" fmla="*/ 2286000 w 2525681"/>
              <a:gd name="connsiteY2" fmla="*/ 1505915 h 1505915"/>
              <a:gd name="connsiteX0" fmla="*/ 0 w 2544960"/>
              <a:gd name="connsiteY0" fmla="*/ 587193 h 1474576"/>
              <a:gd name="connsiteX1" fmla="*/ 2330679 w 2544960"/>
              <a:gd name="connsiteY1" fmla="*/ 43709 h 1474576"/>
              <a:gd name="connsiteX2" fmla="*/ 2305279 w 2544960"/>
              <a:gd name="connsiteY2" fmla="*/ 1474576 h 1474576"/>
              <a:gd name="connsiteX0" fmla="*/ 0 w 2552225"/>
              <a:gd name="connsiteY0" fmla="*/ 587193 h 1426330"/>
              <a:gd name="connsiteX1" fmla="*/ 2330679 w 2552225"/>
              <a:gd name="connsiteY1" fmla="*/ 43709 h 1426330"/>
              <a:gd name="connsiteX2" fmla="*/ 2324559 w 2552225"/>
              <a:gd name="connsiteY2" fmla="*/ 1426330 h 1426330"/>
              <a:gd name="connsiteX0" fmla="*/ 0 w 2493752"/>
              <a:gd name="connsiteY0" fmla="*/ 411324 h 1250461"/>
              <a:gd name="connsiteX1" fmla="*/ 2224639 w 2493752"/>
              <a:gd name="connsiteY1" fmla="*/ 60830 h 1250461"/>
              <a:gd name="connsiteX2" fmla="*/ 2324559 w 2493752"/>
              <a:gd name="connsiteY2" fmla="*/ 1250461 h 1250461"/>
              <a:gd name="connsiteX0" fmla="*/ 0 w 2540608"/>
              <a:gd name="connsiteY0" fmla="*/ 475969 h 1315106"/>
              <a:gd name="connsiteX1" fmla="*/ 2311399 w 2540608"/>
              <a:gd name="connsiteY1" fmla="*/ 53103 h 1315106"/>
              <a:gd name="connsiteX2" fmla="*/ 2324559 w 2540608"/>
              <a:gd name="connsiteY2" fmla="*/ 1315106 h 1315106"/>
              <a:gd name="connsiteX0" fmla="*/ 0 w 2540608"/>
              <a:gd name="connsiteY0" fmla="*/ 429676 h 1268813"/>
              <a:gd name="connsiteX1" fmla="*/ 2311399 w 2540608"/>
              <a:gd name="connsiteY1" fmla="*/ 6810 h 1268813"/>
              <a:gd name="connsiteX2" fmla="*/ 2324559 w 2540608"/>
              <a:gd name="connsiteY2" fmla="*/ 1268813 h 1268813"/>
              <a:gd name="connsiteX0" fmla="*/ 0 w 2540608"/>
              <a:gd name="connsiteY0" fmla="*/ 422866 h 1262003"/>
              <a:gd name="connsiteX1" fmla="*/ 2311399 w 2540608"/>
              <a:gd name="connsiteY1" fmla="*/ 0 h 1262003"/>
              <a:gd name="connsiteX2" fmla="*/ 2324559 w 2540608"/>
              <a:gd name="connsiteY2" fmla="*/ 1262003 h 1262003"/>
              <a:gd name="connsiteX0" fmla="*/ 0 w 2540608"/>
              <a:gd name="connsiteY0" fmla="*/ 435685 h 1274822"/>
              <a:gd name="connsiteX1" fmla="*/ 2311399 w 2540608"/>
              <a:gd name="connsiteY1" fmla="*/ 12819 h 1274822"/>
              <a:gd name="connsiteX2" fmla="*/ 2324559 w 2540608"/>
              <a:gd name="connsiteY2" fmla="*/ 1274822 h 1274822"/>
              <a:gd name="connsiteX0" fmla="*/ 0 w 2540608"/>
              <a:gd name="connsiteY0" fmla="*/ 513470 h 1352607"/>
              <a:gd name="connsiteX1" fmla="*/ 2311399 w 2540608"/>
              <a:gd name="connsiteY1" fmla="*/ 90604 h 1352607"/>
              <a:gd name="connsiteX2" fmla="*/ 2324559 w 2540608"/>
              <a:gd name="connsiteY2" fmla="*/ 1352607 h 1352607"/>
              <a:gd name="connsiteX0" fmla="*/ 0 w 2468603"/>
              <a:gd name="connsiteY0" fmla="*/ 513470 h 1352607"/>
              <a:gd name="connsiteX1" fmla="*/ 2311399 w 2468603"/>
              <a:gd name="connsiteY1" fmla="*/ 90604 h 1352607"/>
              <a:gd name="connsiteX2" fmla="*/ 2324559 w 2468603"/>
              <a:gd name="connsiteY2" fmla="*/ 1352607 h 1352607"/>
              <a:gd name="connsiteX0" fmla="*/ 0 w 2513009"/>
              <a:gd name="connsiteY0" fmla="*/ 513470 h 1352607"/>
              <a:gd name="connsiteX1" fmla="*/ 2311399 w 2513009"/>
              <a:gd name="connsiteY1" fmla="*/ 90604 h 1352607"/>
              <a:gd name="connsiteX2" fmla="*/ 2324559 w 2513009"/>
              <a:gd name="connsiteY2" fmla="*/ 1352607 h 1352607"/>
              <a:gd name="connsiteX0" fmla="*/ 0 w 2403557"/>
              <a:gd name="connsiteY0" fmla="*/ 513470 h 3668488"/>
              <a:gd name="connsiteX1" fmla="*/ 2311399 w 2403557"/>
              <a:gd name="connsiteY1" fmla="*/ 90604 h 3668488"/>
              <a:gd name="connsiteX2" fmla="*/ 1851218 w 2403557"/>
              <a:gd name="connsiteY2" fmla="*/ 3668488 h 3668488"/>
              <a:gd name="connsiteX0" fmla="*/ 0 w 1920044"/>
              <a:gd name="connsiteY0" fmla="*/ 56654 h 3211672"/>
              <a:gd name="connsiteX1" fmla="*/ 1459386 w 1920044"/>
              <a:gd name="connsiteY1" fmla="*/ 622861 h 3211672"/>
              <a:gd name="connsiteX2" fmla="*/ 1851218 w 1920044"/>
              <a:gd name="connsiteY2" fmla="*/ 3211672 h 3211672"/>
              <a:gd name="connsiteX0" fmla="*/ 0 w 1971903"/>
              <a:gd name="connsiteY0" fmla="*/ 56654 h 3211672"/>
              <a:gd name="connsiteX1" fmla="*/ 1459386 w 1971903"/>
              <a:gd name="connsiteY1" fmla="*/ 622861 h 3211672"/>
              <a:gd name="connsiteX2" fmla="*/ 1851218 w 1971903"/>
              <a:gd name="connsiteY2" fmla="*/ 3211672 h 3211672"/>
              <a:gd name="connsiteX0" fmla="*/ 0 w 1971903"/>
              <a:gd name="connsiteY0" fmla="*/ 50083 h 3205101"/>
              <a:gd name="connsiteX1" fmla="*/ 1459386 w 1971903"/>
              <a:gd name="connsiteY1" fmla="*/ 616290 h 3205101"/>
              <a:gd name="connsiteX2" fmla="*/ 1851218 w 1971903"/>
              <a:gd name="connsiteY2" fmla="*/ 3205101 h 3205101"/>
              <a:gd name="connsiteX0" fmla="*/ 0 w 1926245"/>
              <a:gd name="connsiteY0" fmla="*/ 50083 h 3253349"/>
              <a:gd name="connsiteX1" fmla="*/ 1459386 w 1926245"/>
              <a:gd name="connsiteY1" fmla="*/ 616290 h 3253349"/>
              <a:gd name="connsiteX2" fmla="*/ 1782368 w 1926245"/>
              <a:gd name="connsiteY2" fmla="*/ 3253349 h 3253349"/>
              <a:gd name="connsiteX0" fmla="*/ 0 w 1915564"/>
              <a:gd name="connsiteY0" fmla="*/ 50083 h 3205103"/>
              <a:gd name="connsiteX1" fmla="*/ 1459386 w 1915564"/>
              <a:gd name="connsiteY1" fmla="*/ 616290 h 3205103"/>
              <a:gd name="connsiteX2" fmla="*/ 1765156 w 1915564"/>
              <a:gd name="connsiteY2" fmla="*/ 3205103 h 3205103"/>
              <a:gd name="connsiteX0" fmla="*/ 0 w 1836928"/>
              <a:gd name="connsiteY0" fmla="*/ 1575611 h 4730631"/>
              <a:gd name="connsiteX1" fmla="*/ 1144542 w 1836928"/>
              <a:gd name="connsiteY1" fmla="*/ 17324 h 4730631"/>
              <a:gd name="connsiteX2" fmla="*/ 1765156 w 1836928"/>
              <a:gd name="connsiteY2" fmla="*/ 4730631 h 4730631"/>
              <a:gd name="connsiteX0" fmla="*/ 0 w 1814894"/>
              <a:gd name="connsiteY0" fmla="*/ 1575611 h 1575611"/>
              <a:gd name="connsiteX1" fmla="*/ 1144542 w 1814894"/>
              <a:gd name="connsiteY1" fmla="*/ 17324 h 1575611"/>
              <a:gd name="connsiteX2" fmla="*/ 1739279 w 1814894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075129 h 1736174"/>
              <a:gd name="connsiteX1" fmla="*/ 808134 w 1635769"/>
              <a:gd name="connsiteY1" fmla="*/ 24874 h 1736174"/>
              <a:gd name="connsiteX2" fmla="*/ 1635769 w 1635769"/>
              <a:gd name="connsiteY2" fmla="*/ 1736174 h 1736174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69616 h 1730661"/>
              <a:gd name="connsiteX1" fmla="*/ 808134 w 1635769"/>
              <a:gd name="connsiteY1" fmla="*/ 19361 h 1730661"/>
              <a:gd name="connsiteX2" fmla="*/ 1635769 w 1635769"/>
              <a:gd name="connsiteY2" fmla="*/ 1730661 h 1730661"/>
              <a:gd name="connsiteX0" fmla="*/ 0 w 1635769"/>
              <a:gd name="connsiteY0" fmla="*/ 1084366 h 1745411"/>
              <a:gd name="connsiteX1" fmla="*/ 808134 w 1635769"/>
              <a:gd name="connsiteY1" fmla="*/ 34111 h 1745411"/>
              <a:gd name="connsiteX2" fmla="*/ 1635769 w 1635769"/>
              <a:gd name="connsiteY2" fmla="*/ 1745411 h 1745411"/>
              <a:gd name="connsiteX0" fmla="*/ 0 w 1515368"/>
              <a:gd name="connsiteY0" fmla="*/ 1052090 h 8989227"/>
              <a:gd name="connsiteX1" fmla="*/ 808134 w 1515368"/>
              <a:gd name="connsiteY1" fmla="*/ 1835 h 8989227"/>
              <a:gd name="connsiteX2" fmla="*/ 1515368 w 1515368"/>
              <a:gd name="connsiteY2" fmla="*/ 8989228 h 8989227"/>
              <a:gd name="connsiteX0" fmla="*/ 0 w 1522080"/>
              <a:gd name="connsiteY0" fmla="*/ 1053758 h 8990895"/>
              <a:gd name="connsiteX1" fmla="*/ 808134 w 1522080"/>
              <a:gd name="connsiteY1" fmla="*/ 3503 h 8990895"/>
              <a:gd name="connsiteX2" fmla="*/ 1515368 w 1522080"/>
              <a:gd name="connsiteY2" fmla="*/ 8990896 h 8990895"/>
              <a:gd name="connsiteX0" fmla="*/ 0 w 1494701"/>
              <a:gd name="connsiteY0" fmla="*/ 1053858 h 8873636"/>
              <a:gd name="connsiteX1" fmla="*/ 808134 w 1494701"/>
              <a:gd name="connsiteY1" fmla="*/ 3603 h 8873636"/>
              <a:gd name="connsiteX2" fmla="*/ 1487583 w 1494701"/>
              <a:gd name="connsiteY2" fmla="*/ 8873636 h 8873636"/>
              <a:gd name="connsiteX0" fmla="*/ 0 w 1551655"/>
              <a:gd name="connsiteY0" fmla="*/ 1056135 h 8875913"/>
              <a:gd name="connsiteX1" fmla="*/ 808134 w 1551655"/>
              <a:gd name="connsiteY1" fmla="*/ 5880 h 8875913"/>
              <a:gd name="connsiteX2" fmla="*/ 1487583 w 1551655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  <a:gd name="connsiteX0" fmla="*/ 0 w 1487583"/>
              <a:gd name="connsiteY0" fmla="*/ 0 h 7819778"/>
              <a:gd name="connsiteX1" fmla="*/ 1487583 w 1487583"/>
              <a:gd name="connsiteY1" fmla="*/ 7819778 h 7819778"/>
              <a:gd name="connsiteX0" fmla="*/ 0 w 1374700"/>
              <a:gd name="connsiteY0" fmla="*/ 0 h 17370013"/>
              <a:gd name="connsiteX1" fmla="*/ 1374700 w 1374700"/>
              <a:gd name="connsiteY1" fmla="*/ 17370013 h 17370013"/>
              <a:gd name="connsiteX0" fmla="*/ 0 w 1374700"/>
              <a:gd name="connsiteY0" fmla="*/ 0 h 17370013"/>
              <a:gd name="connsiteX1" fmla="*/ 1374700 w 1374700"/>
              <a:gd name="connsiteY1" fmla="*/ 17370013 h 17370013"/>
              <a:gd name="connsiteX0" fmla="*/ 0 w 1374700"/>
              <a:gd name="connsiteY0" fmla="*/ 0 h 18337121"/>
              <a:gd name="connsiteX1" fmla="*/ 1374700 w 1374700"/>
              <a:gd name="connsiteY1" fmla="*/ 18337121 h 18337121"/>
              <a:gd name="connsiteX0" fmla="*/ 0 w 1374700"/>
              <a:gd name="connsiteY0" fmla="*/ 0 h 18337121"/>
              <a:gd name="connsiteX1" fmla="*/ 1374700 w 1374700"/>
              <a:gd name="connsiteY1" fmla="*/ 18337121 h 18337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74700" h="18337121">
                <a:moveTo>
                  <a:pt x="0" y="0"/>
                </a:moveTo>
                <a:cubicBezTo>
                  <a:pt x="514674" y="2525998"/>
                  <a:pt x="1093854" y="9404002"/>
                  <a:pt x="1374700" y="18337121"/>
                </a:cubicBezTo>
              </a:path>
            </a:pathLst>
          </a:custGeom>
          <a:noFill/>
          <a:ln w="635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8942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1EC158F1-0287-4B14-8C71-BDE0418F2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790" y="1406237"/>
            <a:ext cx="3987376" cy="4560454"/>
          </a:xfrm>
        </p:spPr>
        <p:txBody>
          <a:bodyPr>
            <a:noAutofit/>
          </a:bodyPr>
          <a:lstStyle/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sz="1800" dirty="0"/>
              <a:t>Recherche d’une ressource de substitution à l’Oligocène</a:t>
            </a:r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sz="1800" dirty="0"/>
              <a:t>Recherche d’une ressource de dilution du fluor (forage Lafont)</a:t>
            </a:r>
          </a:p>
          <a:p>
            <a:pPr>
              <a:spcBef>
                <a:spcPts val="1200"/>
              </a:spcBef>
              <a:buClr>
                <a:schemeClr val="accent6">
                  <a:lumMod val="75000"/>
                </a:schemeClr>
              </a:buClr>
            </a:pPr>
            <a:endParaRPr lang="fr-FR" sz="1800" dirty="0">
              <a:solidFill>
                <a:srgbClr val="1341A1"/>
              </a:solidFill>
            </a:endParaRPr>
          </a:p>
          <a:p>
            <a:pPr marL="0" indent="0">
              <a:spcBef>
                <a:spcPts val="12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1800" dirty="0"/>
              <a:t>ILP </a:t>
            </a:r>
            <a:r>
              <a:rPr lang="fr-FR" sz="1800" b="1" dirty="0">
                <a:solidFill>
                  <a:schemeClr val="accent6">
                    <a:lumMod val="75000"/>
                  </a:schemeClr>
                </a:solidFill>
              </a:rPr>
              <a:t>élevé </a:t>
            </a:r>
            <a:r>
              <a:rPr lang="fr-FR" sz="1800" dirty="0"/>
              <a:t>depuis 2016 (hormis 2027)</a:t>
            </a:r>
            <a:endParaRPr lang="fr-FR" sz="1800" dirty="0">
              <a:solidFill>
                <a:srgbClr val="1341A1"/>
              </a:solidFill>
            </a:endParaRPr>
          </a:p>
        </p:txBody>
      </p:sp>
      <p:pic>
        <p:nvPicPr>
          <p:cNvPr id="6" name="Image 5" descr="Une image contenant texte, capture d’écran, diagramme, ligne&#10;&#10;Description générée automatiquement">
            <a:extLst>
              <a:ext uri="{FF2B5EF4-FFF2-40B4-BE49-F238E27FC236}">
                <a16:creationId xmlns:a16="http://schemas.microsoft.com/office/drawing/2014/main" id="{3F8208E1-76D8-A175-BCD1-5964EE1D7E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7046" y="1625533"/>
            <a:ext cx="4582164" cy="4639322"/>
          </a:xfrm>
          <a:prstGeom prst="rect">
            <a:avLst/>
          </a:prstGeom>
        </p:spPr>
      </p:pic>
      <p:graphicFrame>
        <p:nvGraphicFramePr>
          <p:cNvPr id="7" name="Graphique 6">
            <a:extLst>
              <a:ext uri="{FF2B5EF4-FFF2-40B4-BE49-F238E27FC236}">
                <a16:creationId xmlns:a16="http://schemas.microsoft.com/office/drawing/2014/main" id="{645C59B2-4B98-44EF-9994-236CB51BC59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0715134"/>
              </p:ext>
            </p:extLst>
          </p:nvPr>
        </p:nvGraphicFramePr>
        <p:xfrm>
          <a:off x="371836" y="3819832"/>
          <a:ext cx="3987376" cy="26098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245146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5F622F25-A5BB-47CC-AD65-192ADC9BB6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857" y="1476624"/>
            <a:ext cx="8532911" cy="390475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2000" u="sng" dirty="0"/>
              <a:t>Objectifs :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pour sécuriser et couvrir le besoin de pointe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pour remettre en service la station de production de Montuard avec une qualité conforme (fluor)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création du forage oligocène en 2021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réhabilitation du forage éocène en 2022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débits sollicités : 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0466330E-EDF6-C45C-2BDF-F3D05F3CB7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4395738"/>
              </p:ext>
            </p:extLst>
          </p:nvPr>
        </p:nvGraphicFramePr>
        <p:xfrm>
          <a:off x="2020529" y="4163486"/>
          <a:ext cx="5810863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9214">
                  <a:extLst>
                    <a:ext uri="{9D8B030D-6E8A-4147-A177-3AD203B41FA5}">
                      <a16:colId xmlns:a16="http://schemas.microsoft.com/office/drawing/2014/main" val="962125449"/>
                    </a:ext>
                  </a:extLst>
                </a:gridCol>
                <a:gridCol w="1447262">
                  <a:extLst>
                    <a:ext uri="{9D8B030D-6E8A-4147-A177-3AD203B41FA5}">
                      <a16:colId xmlns:a16="http://schemas.microsoft.com/office/drawing/2014/main" val="4026582929"/>
                    </a:ext>
                  </a:extLst>
                </a:gridCol>
                <a:gridCol w="1705457">
                  <a:extLst>
                    <a:ext uri="{9D8B030D-6E8A-4147-A177-3AD203B41FA5}">
                      <a16:colId xmlns:a16="http://schemas.microsoft.com/office/drawing/2014/main" val="3938880788"/>
                    </a:ext>
                  </a:extLst>
                </a:gridCol>
                <a:gridCol w="1738930">
                  <a:extLst>
                    <a:ext uri="{9D8B030D-6E8A-4147-A177-3AD203B41FA5}">
                      <a16:colId xmlns:a16="http://schemas.microsoft.com/office/drawing/2014/main" val="33150748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fr-FR" sz="18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Eocène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Oligocène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4040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fr-FR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Autorisation actuelle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Prévision d’exploitation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Demande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78419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800" baseline="0" dirty="0"/>
                        <a:t>m</a:t>
                      </a:r>
                      <a:r>
                        <a:rPr lang="fr-FR" sz="1800" baseline="30000" dirty="0"/>
                        <a:t>3</a:t>
                      </a:r>
                      <a:r>
                        <a:rPr lang="fr-FR" sz="1800" dirty="0"/>
                        <a:t>/h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40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00259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aseline="0" dirty="0"/>
                        <a:t>m</a:t>
                      </a:r>
                      <a:r>
                        <a:rPr lang="fr-FR" sz="1800" baseline="30000" dirty="0"/>
                        <a:t>3</a:t>
                      </a:r>
                      <a:r>
                        <a:rPr lang="fr-FR" sz="1800" dirty="0"/>
                        <a:t>/j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900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720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240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95125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aseline="0" dirty="0"/>
                        <a:t>m</a:t>
                      </a:r>
                      <a:r>
                        <a:rPr lang="fr-FR" sz="1800" baseline="30000" dirty="0"/>
                        <a:t>3</a:t>
                      </a:r>
                      <a:r>
                        <a:rPr lang="fr-FR" sz="1800" dirty="0"/>
                        <a:t>/an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207 000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175 200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58 400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693825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61458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4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23528" y="1332946"/>
            <a:ext cx="288803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 b="1" dirty="0">
                <a:solidFill>
                  <a:schemeClr val="accent6">
                    <a:lumMod val="75000"/>
                  </a:schemeClr>
                </a:solidFill>
                <a:latin typeface="Gill Sans MT" pitchFamily="34" charset="0"/>
              </a:rPr>
              <a:t>Proposition d’avis :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27427" y="1822306"/>
            <a:ext cx="8738605" cy="459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Considérant :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les unités de gestion visées, à savoir l’Eocène centre déficitaire et l’Oligocène centre à l’équilibre ;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la localisation en rive droite de la Garonne dans laquelle les prélèvements à l’Oligocène ne sont pas pris en compte pour le contrôle du respect du VMPO ;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la substitution de ressource au sens de la disposition 14 du SAGE mise en œuvre par l’exploitation du forage oligocène ;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l’objet de la mise en service des forages, à savoir la sécurisation de l’approvisionnement en eau potable en quantité et en qualité ;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le maintien à sa valeur préalable de l’autorisation globale de prélèvement à l’Eocène ;</a:t>
            </a:r>
          </a:p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et, sous réserve, que l’optimisation de l’usage soit assurée par une amélioration des performances de réseau,</a:t>
            </a:r>
          </a:p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>
                <a:solidFill>
                  <a:srgbClr val="333399"/>
                </a:solidFill>
                <a:latin typeface="Trebuchet MS" panose="020B0603020202020204" pitchFamily="34" charset="0"/>
              </a:rPr>
              <a:t>	la 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mise en exploitation des forages pour les volumes sollicités peut 	être jugée compatible avec le SAGE Nappes profondes de Gironde.</a:t>
            </a:r>
          </a:p>
        </p:txBody>
      </p:sp>
    </p:spTree>
    <p:extLst>
      <p:ext uri="{BB962C8B-B14F-4D97-AF65-F5344CB8AC3E}">
        <p14:creationId xmlns:p14="http://schemas.microsoft.com/office/powerpoint/2010/main" val="141798960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hème1" id="{C4D858B3-AD02-424D-8D74-E465A714FFFF}" vid="{AC46D09D-1C65-4FB0-BFB9-EF2659757E07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Theme_sage</Template>
  <TotalTime>2554</TotalTime>
  <Words>361</Words>
  <Application>Microsoft Office PowerPoint</Application>
  <PresentationFormat>Affichage à l'écran (4:3)</PresentationFormat>
  <Paragraphs>51</Paragraphs>
  <Slides>4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9" baseType="lpstr">
      <vt:lpstr>Arial</vt:lpstr>
      <vt:lpstr>Calibri</vt:lpstr>
      <vt:lpstr>Gill Sans MT</vt:lpstr>
      <vt:lpstr>Trebuchet MS</vt:lpstr>
      <vt:lpstr>Thème1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Alexis Lafficher</dc:creator>
  <cp:lastModifiedBy>Alexis Lafficher</cp:lastModifiedBy>
  <cp:revision>143</cp:revision>
  <dcterms:created xsi:type="dcterms:W3CDTF">2018-06-11T08:02:18Z</dcterms:created>
  <dcterms:modified xsi:type="dcterms:W3CDTF">2024-05-06T15:03:13Z</dcterms:modified>
</cp:coreProperties>
</file>