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82" r:id="rId3"/>
    <p:sldId id="291" r:id="rId4"/>
    <p:sldId id="294" r:id="rId5"/>
    <p:sldId id="295" r:id="rId6"/>
    <p:sldId id="285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D7D200"/>
    <a:srgbClr val="E94F18"/>
    <a:srgbClr val="FF0000"/>
    <a:srgbClr val="333399"/>
    <a:srgbClr val="D9D9D9"/>
    <a:srgbClr val="FFCC00"/>
    <a:srgbClr val="006600"/>
    <a:srgbClr val="006C31"/>
    <a:srgbClr val="006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7BF2D3-4857-4DC6-B541-B0E4A8848582}" v="1" dt="2023-09-25T16:24:55.4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569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730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050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809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6F84D1C-AFE3-7EA1-2D41-CECE11452A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de principe sur la création d’un forage agricole à Civrac-en-Médoc</a:t>
            </a:r>
          </a:p>
        </p:txBody>
      </p:sp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11B2C49-4248-7AA0-7C87-DFBA7C280B59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de principe sur la création d’un forage agricole à Civrac-en-Médoc</a:t>
            </a:r>
          </a:p>
        </p:txBody>
      </p:sp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C7968AF-F4F7-B281-210C-BB9A3C2C86E5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de principe sur la création d’un forage agricole à Civrac-en-Médoc</a:t>
            </a:r>
          </a:p>
        </p:txBody>
      </p:sp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9439" y="1365715"/>
            <a:ext cx="3051964" cy="3591083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763986" cy="4942461"/>
          </a:xfrm>
          <a:ln>
            <a:noFill/>
          </a:ln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M. CAMPET Samuel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d’un forage agricole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de principe sollicité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par la Chambre d’Agriculture le 13 mars 2024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d’incidence du projet</a:t>
            </a:r>
          </a:p>
          <a:p>
            <a:pPr marL="35560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 </a:t>
            </a:r>
          </a:p>
          <a:p>
            <a:pPr marL="35560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	Eocène Médoc-Estuaire à l’équilibre (hors ZAR)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de plantations d’oliviers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Approvisionnement en eau assurée à partir d’un forage à créer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3956364" y="1747319"/>
            <a:ext cx="2915215" cy="253497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450491"/>
            <a:ext cx="8790014" cy="239676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Demande :</a:t>
            </a:r>
            <a:r>
              <a:rPr lang="fr-FR" sz="2000" dirty="0"/>
              <a:t>  6 m</a:t>
            </a:r>
            <a:r>
              <a:rPr lang="fr-FR" sz="2000" baseline="30000" dirty="0"/>
              <a:t>3</a:t>
            </a:r>
            <a:r>
              <a:rPr lang="fr-FR" sz="2000" dirty="0"/>
              <a:t>/h, 2 500 m</a:t>
            </a:r>
            <a:r>
              <a:rPr lang="fr-FR" sz="2000" baseline="30000" dirty="0"/>
              <a:t>3</a:t>
            </a:r>
            <a:r>
              <a:rPr lang="fr-FR" sz="2000" dirty="0"/>
              <a:t>/an 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Usage :</a:t>
            </a:r>
            <a:r>
              <a:rPr lang="fr-FR" sz="2000" dirty="0"/>
              <a:t> 10 000 m</a:t>
            </a:r>
            <a:r>
              <a:rPr lang="fr-FR" sz="2000" baseline="30000" dirty="0"/>
              <a:t>2</a:t>
            </a:r>
            <a:r>
              <a:rPr lang="fr-FR" sz="2000" dirty="0"/>
              <a:t> en haie fruitière (1 200 arbres) + 10 000 m</a:t>
            </a:r>
            <a:r>
              <a:rPr lang="fr-FR" sz="2000" baseline="30000" dirty="0"/>
              <a:t>2</a:t>
            </a:r>
            <a:r>
              <a:rPr lang="fr-FR" sz="2000" dirty="0"/>
              <a:t> en plantation traditionnelle (200 arbres)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Optimisation de l’usage :</a:t>
            </a:r>
            <a:r>
              <a:rPr lang="fr-FR" sz="2000" dirty="0"/>
              <a:t>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matériel d’irrigation hydro-économe (goutte-à-goutte),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sondes </a:t>
            </a:r>
            <a:r>
              <a:rPr lang="fr-FR" sz="2000" dirty="0" err="1"/>
              <a:t>tensiométriques</a:t>
            </a:r>
            <a:r>
              <a:rPr lang="fr-FR" sz="2000" dirty="0"/>
              <a:t> et capacitives,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une essence peu gourmande en eau et un besoin dimensionné à l’économie  </a:t>
            </a:r>
            <a:r>
              <a:rPr lang="fr-FR" sz="1700" dirty="0"/>
              <a:t>(1 250 m</a:t>
            </a:r>
            <a:r>
              <a:rPr lang="fr-FR" sz="1700" baseline="30000" dirty="0"/>
              <a:t>3</a:t>
            </a:r>
            <a:r>
              <a:rPr lang="fr-FR" sz="1700" dirty="0"/>
              <a:t>/ha pour 1 500 à 5 500 m</a:t>
            </a:r>
            <a:r>
              <a:rPr lang="fr-FR" sz="1700" baseline="30000" dirty="0"/>
              <a:t>3</a:t>
            </a:r>
            <a:r>
              <a:rPr lang="fr-FR" sz="1700" dirty="0"/>
              <a:t>/ha dans la littérature – AEAG 2018)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Ressources alternatives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pas de cours d’eau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pas d’ASA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pas de ressources sus-jacentes</a:t>
            </a:r>
          </a:p>
        </p:txBody>
      </p:sp>
    </p:spTree>
    <p:extLst>
      <p:ext uri="{BB962C8B-B14F-4D97-AF65-F5344CB8AC3E}">
        <p14:creationId xmlns:p14="http://schemas.microsoft.com/office/powerpoint/2010/main" val="421101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770C80B0-A056-F4EA-0D81-9B8701FE11AD}"/>
              </a:ext>
            </a:extLst>
          </p:cNvPr>
          <p:cNvSpPr txBox="1"/>
          <p:nvPr/>
        </p:nvSpPr>
        <p:spPr>
          <a:xfrm>
            <a:off x="6826312" y="2942640"/>
            <a:ext cx="2399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1341A1"/>
                </a:solidFill>
              </a:rPr>
              <a:t>Cible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B513340-5BC1-ECB7-07C3-A0EFA48AC31B}"/>
              </a:ext>
            </a:extLst>
          </p:cNvPr>
          <p:cNvSpPr txBox="1"/>
          <p:nvPr/>
        </p:nvSpPr>
        <p:spPr>
          <a:xfrm>
            <a:off x="4363765" y="1036772"/>
            <a:ext cx="2399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1341A1"/>
                </a:solidFill>
              </a:rPr>
              <a:t>BSS001VYQU</a:t>
            </a:r>
          </a:p>
        </p:txBody>
      </p:sp>
      <p:sp>
        <p:nvSpPr>
          <p:cNvPr id="10" name="Accolade fermante 9">
            <a:extLst>
              <a:ext uri="{FF2B5EF4-FFF2-40B4-BE49-F238E27FC236}">
                <a16:creationId xmlns:a16="http://schemas.microsoft.com/office/drawing/2014/main" id="{A2DAFB1A-8929-EE90-B83B-9D6545A849E4}"/>
              </a:ext>
            </a:extLst>
          </p:cNvPr>
          <p:cNvSpPr/>
          <p:nvPr/>
        </p:nvSpPr>
        <p:spPr>
          <a:xfrm>
            <a:off x="7272202" y="2562132"/>
            <a:ext cx="314606" cy="113034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B53E372-630B-EF5E-A296-CFA283F10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607" y="1460032"/>
            <a:ext cx="6096254" cy="49558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88746CA-58C6-A7D8-C25C-72BD4BE10E1D}"/>
              </a:ext>
            </a:extLst>
          </p:cNvPr>
          <p:cNvSpPr/>
          <p:nvPr/>
        </p:nvSpPr>
        <p:spPr>
          <a:xfrm>
            <a:off x="2906169" y="2562132"/>
            <a:ext cx="642796" cy="1130348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7569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BA5BB0-4A16-BEB1-EBA6-32D5A2D4E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05" y="1444410"/>
            <a:ext cx="6119219" cy="4974565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4B513340-5BC1-ECB7-07C3-A0EFA48AC31B}"/>
              </a:ext>
            </a:extLst>
          </p:cNvPr>
          <p:cNvSpPr txBox="1"/>
          <p:nvPr/>
        </p:nvSpPr>
        <p:spPr>
          <a:xfrm>
            <a:off x="4363765" y="1036772"/>
            <a:ext cx="2399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1341A1"/>
                </a:solidFill>
              </a:rPr>
              <a:t>BSS001VYQT</a:t>
            </a:r>
          </a:p>
        </p:txBody>
      </p:sp>
      <p:sp>
        <p:nvSpPr>
          <p:cNvPr id="10" name="Accolade fermante 9">
            <a:extLst>
              <a:ext uri="{FF2B5EF4-FFF2-40B4-BE49-F238E27FC236}">
                <a16:creationId xmlns:a16="http://schemas.microsoft.com/office/drawing/2014/main" id="{A2DAFB1A-8929-EE90-B83B-9D6545A849E4}"/>
              </a:ext>
            </a:extLst>
          </p:cNvPr>
          <p:cNvSpPr/>
          <p:nvPr/>
        </p:nvSpPr>
        <p:spPr>
          <a:xfrm>
            <a:off x="7371790" y="2344850"/>
            <a:ext cx="314606" cy="146799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70C80B0-A056-F4EA-0D81-9B8701FE11AD}"/>
              </a:ext>
            </a:extLst>
          </p:cNvPr>
          <p:cNvSpPr txBox="1"/>
          <p:nvPr/>
        </p:nvSpPr>
        <p:spPr>
          <a:xfrm>
            <a:off x="6857074" y="2894180"/>
            <a:ext cx="2399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1341A1"/>
                </a:solidFill>
              </a:rPr>
              <a:t>Cible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8746CA-58C6-A7D8-C25C-72BD4BE10E1D}"/>
              </a:ext>
            </a:extLst>
          </p:cNvPr>
          <p:cNvSpPr/>
          <p:nvPr/>
        </p:nvSpPr>
        <p:spPr>
          <a:xfrm>
            <a:off x="2915223" y="2344849"/>
            <a:ext cx="642796" cy="1467994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0794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D003CF9C-D8C6-6E53-1AC6-AD9C3A803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 projet est localisé dans la zone à risque faible de salinisation de l’Eocène</a:t>
            </a:r>
          </a:p>
          <a:p>
            <a:r>
              <a:rPr lang="fr-FR" dirty="0"/>
              <a:t>mais le réservoir de l’Eocène supérieur qui est la cible n'est pas concerné par le risque de salinisation (qui concerne l’Eocène Moyen)</a:t>
            </a:r>
          </a:p>
          <a:p>
            <a:endParaRPr lang="fr-FR" dirty="0"/>
          </a:p>
        </p:txBody>
      </p:sp>
      <p:pic>
        <p:nvPicPr>
          <p:cNvPr id="4" name="Image 3" descr="Une image contenant carte, texte, atlas&#10;&#10;Description générée automatiquement">
            <a:extLst>
              <a:ext uri="{FF2B5EF4-FFF2-40B4-BE49-F238E27FC236}">
                <a16:creationId xmlns:a16="http://schemas.microsoft.com/office/drawing/2014/main" id="{FF4D6BB6-32D6-9B80-8C43-9212D95551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672" y="3039700"/>
            <a:ext cx="4548823" cy="3381847"/>
          </a:xfrm>
          <a:prstGeom prst="rect">
            <a:avLst/>
          </a:prstGeom>
        </p:spPr>
      </p:pic>
      <p:sp>
        <p:nvSpPr>
          <p:cNvPr id="5" name="Étoile : 5 branches 4">
            <a:extLst>
              <a:ext uri="{FF2B5EF4-FFF2-40B4-BE49-F238E27FC236}">
                <a16:creationId xmlns:a16="http://schemas.microsoft.com/office/drawing/2014/main" id="{E9F7B680-B7AC-3F2D-A1CC-C94718CCD0B8}"/>
              </a:ext>
            </a:extLst>
          </p:cNvPr>
          <p:cNvSpPr/>
          <p:nvPr/>
        </p:nvSpPr>
        <p:spPr>
          <a:xfrm>
            <a:off x="4001632" y="4372824"/>
            <a:ext cx="216000" cy="216000"/>
          </a:xfrm>
          <a:prstGeom prst="star5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59C5BFB-BFFB-46ED-7A05-99357F70A89B}"/>
              </a:ext>
            </a:extLst>
          </p:cNvPr>
          <p:cNvSpPr txBox="1"/>
          <p:nvPr/>
        </p:nvSpPr>
        <p:spPr>
          <a:xfrm>
            <a:off x="3630440" y="5776111"/>
            <a:ext cx="1783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faible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C367207-B166-8308-F380-2AD72F6C8CD5}"/>
              </a:ext>
            </a:extLst>
          </p:cNvPr>
          <p:cNvSpPr txBox="1"/>
          <p:nvPr/>
        </p:nvSpPr>
        <p:spPr>
          <a:xfrm>
            <a:off x="4993628" y="4296158"/>
            <a:ext cx="1783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moyen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373E723-6C61-C337-23E8-C7C2A91C049E}"/>
              </a:ext>
            </a:extLst>
          </p:cNvPr>
          <p:cNvSpPr txBox="1"/>
          <p:nvPr/>
        </p:nvSpPr>
        <p:spPr>
          <a:xfrm>
            <a:off x="4927349" y="3169545"/>
            <a:ext cx="1783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élevé</a:t>
            </a:r>
          </a:p>
        </p:txBody>
      </p:sp>
    </p:spTree>
    <p:extLst>
      <p:ext uri="{BB962C8B-B14F-4D97-AF65-F5344CB8AC3E}">
        <p14:creationId xmlns:p14="http://schemas.microsoft.com/office/powerpoint/2010/main" val="921939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91268"/>
            <a:ext cx="24246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95926" y="1761324"/>
            <a:ext cx="8570106" cy="430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l’unité de gestion ciblée à savoir l’Eocène Médoc-Estuaire classée à l’équilibre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une profondeur prévisionnelle de 25 m qui vise les calcaires de l’Eocène supérieur non concernés par le risque de salinisation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dispositions visant à l’optimisation des usages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cohérence entre la demande et le besoin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faibles volumes concernés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démonstration de l’absence de ressources alternatives mobilisables dans des conditions technico-économiques acceptables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et, sous réserve que l’ouvrage soit réalisé dans les règles de l’art ;</a:t>
            </a:r>
          </a:p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de création </a:t>
            </a:r>
            <a:r>
              <a:rPr lang="fr-FR" altLang="fr-FR">
                <a:solidFill>
                  <a:srgbClr val="333399"/>
                </a:solidFill>
                <a:latin typeface="Trebuchet MS" panose="020B0603020202020204" pitchFamily="34" charset="0"/>
              </a:rPr>
              <a:t>et d'exploitation d’un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forage destiné à l'irrigation à Civrac-en-Médoc peut être jugé compatible avec le SAGE Nappes profondes de </a:t>
            </a:r>
            <a:r>
              <a:rPr lang="fr-FR" altLang="fr-FR">
                <a:solidFill>
                  <a:srgbClr val="333399"/>
                </a:solidFill>
                <a:latin typeface="Trebuchet MS" panose="020B0603020202020204" pitchFamily="34" charset="0"/>
              </a:rPr>
              <a:t>Gironde.</a:t>
            </a: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8754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3003</TotalTime>
  <Words>324</Words>
  <Application>Microsoft Office PowerPoint</Application>
  <PresentationFormat>Affichage à l'écran (4:3)</PresentationFormat>
  <Paragraphs>46</Paragraphs>
  <Slides>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165</cp:revision>
  <dcterms:created xsi:type="dcterms:W3CDTF">2018-06-11T08:02:18Z</dcterms:created>
  <dcterms:modified xsi:type="dcterms:W3CDTF">2024-05-06T15:02:30Z</dcterms:modified>
</cp:coreProperties>
</file>