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2" r:id="rId3"/>
    <p:sldId id="284" r:id="rId4"/>
    <p:sldId id="285" r:id="rId5"/>
    <p:sldId id="283" r:id="rId6"/>
    <p:sldId id="263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00"/>
    <a:srgbClr val="006C31"/>
    <a:srgbClr val="00642D"/>
    <a:srgbClr val="0000FF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542" y="66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59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572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49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Lanessan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régularisation d'un forage à l'Eocène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pétitionnaire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le 24 avril 2024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régularisation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Avis précédents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2019-040 (CLE du 8 juillet 2019)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sur la compatibilité du projet d’abandon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Forage historique captant l’Eocène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régularisation initié en 2013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d’abandon du forage pour raccordement au réseau AEP (avis CLE)</a:t>
            </a:r>
          </a:p>
          <a:p>
            <a:pPr marL="992188" indent="-214313" algn="just" defTabSz="914400">
              <a:spcBef>
                <a:spcPts val="600"/>
              </a:spcBef>
              <a:buClr>
                <a:srgbClr val="C0504D"/>
              </a:buClr>
              <a:buSzPct val="100000"/>
              <a:tabLst>
                <a:tab pos="898525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Reprise de la société, demande de régularisation de la DDPP (2022)</a:t>
            </a:r>
          </a:p>
          <a:p>
            <a:pPr marL="992188"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>
                <a:tab pos="898525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Hors ZAR de salinisation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2"/>
            <a:ext cx="3057148" cy="3599694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849512" y="1625599"/>
            <a:ext cx="3556000" cy="86924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BC54381-6051-4791-AA96-287CF79C43D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du forage 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BSS :</a:t>
            </a:r>
            <a:r>
              <a:rPr lang="fr-FR" sz="2000" dirty="0"/>
              <a:t> BSS001WVHW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Date de création :</a:t>
            </a:r>
            <a:r>
              <a:rPr lang="fr-FR" sz="2000" dirty="0"/>
              <a:t> 1990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Profondeur :</a:t>
            </a:r>
            <a:r>
              <a:rPr lang="fr-FR" sz="2000" dirty="0"/>
              <a:t> 37 m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Etat (diagnostic 2013)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mécanique satisfaisant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colmatage partiel des crépines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percement des buses béton (1 m de profondeur)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faible productivité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tête non conforme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du forage 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DDCE6C-4867-37B6-2815-11913E3C4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61" y="1450491"/>
            <a:ext cx="2135811" cy="51016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45786C-7C78-3F67-F4D4-378251F050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51"/>
          <a:stretch/>
        </p:blipFill>
        <p:spPr>
          <a:xfrm>
            <a:off x="3311952" y="4574565"/>
            <a:ext cx="2337410" cy="2151226"/>
          </a:xfrm>
          <a:prstGeom prst="rect">
            <a:avLst/>
          </a:prstGeom>
        </p:spPr>
      </p:pic>
      <p:sp>
        <p:nvSpPr>
          <p:cNvPr id="8" name="Accolade fermante 7">
            <a:extLst>
              <a:ext uri="{FF2B5EF4-FFF2-40B4-BE49-F238E27FC236}">
                <a16:creationId xmlns:a16="http://schemas.microsoft.com/office/drawing/2014/main" id="{74448FC3-EBCD-54F2-41EE-63FD3A36DE99}"/>
              </a:ext>
            </a:extLst>
          </p:cNvPr>
          <p:cNvSpPr/>
          <p:nvPr/>
        </p:nvSpPr>
        <p:spPr>
          <a:xfrm>
            <a:off x="5649362" y="5748950"/>
            <a:ext cx="117695" cy="976841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CF3D8B-7413-A6B4-57E4-C4518B2DA46F}"/>
              </a:ext>
            </a:extLst>
          </p:cNvPr>
          <p:cNvSpPr txBox="1"/>
          <p:nvPr/>
        </p:nvSpPr>
        <p:spPr>
          <a:xfrm>
            <a:off x="5757383" y="6052704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Eocène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24C59B-8DD7-C12E-8AC6-AD8DA46EABE3}"/>
              </a:ext>
            </a:extLst>
          </p:cNvPr>
          <p:cNvSpPr txBox="1"/>
          <p:nvPr/>
        </p:nvSpPr>
        <p:spPr>
          <a:xfrm>
            <a:off x="6136570" y="4763055"/>
            <a:ext cx="2683902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UG : </a:t>
            </a:r>
            <a:br>
              <a:rPr lang="fr-FR" dirty="0"/>
            </a:br>
            <a:r>
              <a:rPr lang="fr-FR" dirty="0"/>
              <a:t>Eocène Médoc-Estuaire à l’équilibre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11" y="1359961"/>
            <a:ext cx="8854288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7,5 m</a:t>
            </a:r>
            <a:r>
              <a:rPr lang="fr-FR" sz="2000" baseline="30000" dirty="0"/>
              <a:t>3</a:t>
            </a:r>
            <a:r>
              <a:rPr lang="fr-FR" sz="2000" dirty="0"/>
              <a:t>/h, 150 m</a:t>
            </a:r>
            <a:r>
              <a:rPr lang="fr-FR" sz="2000" baseline="30000" dirty="0"/>
              <a:t>3</a:t>
            </a:r>
            <a:r>
              <a:rPr lang="fr-FR" sz="2000" dirty="0"/>
              <a:t>/j, 10 000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AEP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Vinicoles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Viticoles </a:t>
            </a:r>
            <a:r>
              <a:rPr lang="fr-FR" sz="1800" dirty="0"/>
              <a:t>(projet de planter 40 ha dont 27 ha arrosés à raison de 0,04 m</a:t>
            </a:r>
            <a:r>
              <a:rPr lang="fr-FR" sz="1800" baseline="30000" dirty="0"/>
              <a:t>3</a:t>
            </a:r>
            <a:r>
              <a:rPr lang="fr-FR" sz="1800" dirty="0"/>
              <a:t>/m</a:t>
            </a:r>
            <a:r>
              <a:rPr lang="fr-FR" sz="1800" baseline="30000" dirty="0"/>
              <a:t>2</a:t>
            </a:r>
            <a:r>
              <a:rPr lang="fr-FR" sz="1800" dirty="0"/>
              <a:t>/an)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Abreuvement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Arrosage espace verts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(1 300 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de pelouse à raison de 0,5 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/an)</a:t>
            </a:r>
            <a:endParaRPr lang="fr-FR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du forage 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3C23AC-753F-541A-32DC-1F0F67F2C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60" y="4182261"/>
            <a:ext cx="7154273" cy="2543530"/>
          </a:xfrm>
          <a:prstGeom prst="rect">
            <a:avLst/>
          </a:prstGeom>
        </p:spPr>
      </p:pic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E3447D99-84D6-6B7E-1D68-C0D61AA10C71}"/>
              </a:ext>
            </a:extLst>
          </p:cNvPr>
          <p:cNvSpPr/>
          <p:nvPr/>
        </p:nvSpPr>
        <p:spPr>
          <a:xfrm>
            <a:off x="7233719" y="4544840"/>
            <a:ext cx="100614" cy="38929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326CBEBC-0581-53BE-30A4-52B123CAF58D}"/>
              </a:ext>
            </a:extLst>
          </p:cNvPr>
          <p:cNvSpPr/>
          <p:nvPr/>
        </p:nvSpPr>
        <p:spPr>
          <a:xfrm>
            <a:off x="7233719" y="4970375"/>
            <a:ext cx="100614" cy="38929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ACAD0E-C9C7-3713-CAA4-84EB05DF24A8}"/>
              </a:ext>
            </a:extLst>
          </p:cNvPr>
          <p:cNvSpPr txBox="1"/>
          <p:nvPr/>
        </p:nvSpPr>
        <p:spPr>
          <a:xfrm>
            <a:off x="7334333" y="4581054"/>
            <a:ext cx="1493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Qualité AEP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3CF60C-2C79-F104-C835-A2B66400B58D}"/>
              </a:ext>
            </a:extLst>
          </p:cNvPr>
          <p:cNvSpPr txBox="1"/>
          <p:nvPr/>
        </p:nvSpPr>
        <p:spPr>
          <a:xfrm>
            <a:off x="7334333" y="4970353"/>
            <a:ext cx="1493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Tend vers 0</a:t>
            </a:r>
          </a:p>
        </p:txBody>
      </p:sp>
    </p:spTree>
    <p:extLst>
      <p:ext uri="{BB962C8B-B14F-4D97-AF65-F5344CB8AC3E}">
        <p14:creationId xmlns:p14="http://schemas.microsoft.com/office/powerpoint/2010/main" val="284108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11" y="1359961"/>
            <a:ext cx="8854288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7,5 m</a:t>
            </a:r>
            <a:r>
              <a:rPr lang="fr-FR" sz="2000" baseline="30000" dirty="0"/>
              <a:t>3</a:t>
            </a:r>
            <a:r>
              <a:rPr lang="fr-FR" sz="2000" dirty="0"/>
              <a:t>/h, 150 m</a:t>
            </a:r>
            <a:r>
              <a:rPr lang="fr-FR" sz="2000" baseline="30000" dirty="0"/>
              <a:t>3</a:t>
            </a:r>
            <a:r>
              <a:rPr lang="fr-FR" sz="2000" dirty="0"/>
              <a:t>/j, 10 000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AEP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Vinicoles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Viticoles </a:t>
            </a:r>
            <a:r>
              <a:rPr lang="fr-FR" sz="1600" dirty="0"/>
              <a:t>(40 ha à planter dont 27 ha arrosés à raison de 0,04 m</a:t>
            </a:r>
            <a:r>
              <a:rPr lang="fr-FR" sz="1600" baseline="30000" dirty="0"/>
              <a:t>3</a:t>
            </a:r>
            <a:r>
              <a:rPr lang="fr-FR" sz="1600" dirty="0"/>
              <a:t>/m</a:t>
            </a:r>
            <a:r>
              <a:rPr lang="fr-FR" sz="1600" baseline="30000" dirty="0"/>
              <a:t>2</a:t>
            </a:r>
            <a:r>
              <a:rPr lang="fr-FR" sz="1600" dirty="0"/>
              <a:t>/an)</a:t>
            </a:r>
            <a:r>
              <a:rPr lang="fr-FR" sz="1800" dirty="0"/>
              <a:t> </a:t>
            </a:r>
            <a:r>
              <a:rPr lang="fr-FR" sz="2000" dirty="0"/>
              <a:t>+ traitement</a:t>
            </a:r>
            <a:endParaRPr lang="fr-FR" sz="1800" dirty="0"/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Abreuvement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Arrosage espace verts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(1 300 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de pelouse à raison de 0,5 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/m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/an)</a:t>
            </a:r>
            <a:endParaRPr lang="fr-FR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du forage 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3C23AC-753F-541A-32DC-1F0F67F2C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60" y="4182261"/>
            <a:ext cx="7154273" cy="2543530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EF1098-70D5-5C3B-524B-17EF24ACBB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588536"/>
              </p:ext>
            </p:extLst>
          </p:nvPr>
        </p:nvGraphicFramePr>
        <p:xfrm>
          <a:off x="7281999" y="4309010"/>
          <a:ext cx="1327842" cy="19288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27842">
                  <a:extLst>
                    <a:ext uri="{9D8B030D-6E8A-4147-A177-3AD203B41FA5}">
                      <a16:colId xmlns:a16="http://schemas.microsoft.com/office/drawing/2014/main" val="1861641916"/>
                    </a:ext>
                  </a:extLst>
                </a:gridCol>
              </a:tblGrid>
              <a:tr h="24488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2030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979249"/>
                  </a:ext>
                </a:extLst>
              </a:tr>
              <a:tr h="20823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2750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450922"/>
                  </a:ext>
                </a:extLst>
              </a:tr>
              <a:tr h="24444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2300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80055"/>
                  </a:ext>
                </a:extLst>
              </a:tr>
              <a:tr h="43456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??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592910"/>
                  </a:ext>
                </a:extLst>
              </a:tr>
              <a:tr h="407406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137796"/>
                  </a:ext>
                </a:extLst>
              </a:tr>
              <a:tr h="19736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650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1211"/>
                  </a:ext>
                </a:extLst>
              </a:tr>
              <a:tr h="191934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5 750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64990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1BA0D1A-2EAA-BD16-07C8-F0D64CED74F5}"/>
              </a:ext>
            </a:extLst>
          </p:cNvPr>
          <p:cNvSpPr txBox="1"/>
          <p:nvPr/>
        </p:nvSpPr>
        <p:spPr>
          <a:xfrm>
            <a:off x="5411575" y="3323162"/>
            <a:ext cx="3442714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Proposition : </a:t>
            </a:r>
            <a:br>
              <a:rPr lang="fr-FR" dirty="0"/>
            </a:br>
            <a:r>
              <a:rPr lang="fr-FR" dirty="0"/>
              <a:t>à partir de 2030 6 000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</p:txBody>
      </p:sp>
    </p:spTree>
    <p:extLst>
      <p:ext uri="{BB962C8B-B14F-4D97-AF65-F5344CB8AC3E}">
        <p14:creationId xmlns:p14="http://schemas.microsoft.com/office/powerpoint/2010/main" val="228158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Matériel d’irrigation hydro-économe (goutte-à-goutte, mousseurs)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Récupération d’eau pluviale au niveau du nouveau chai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Plantation de porte-greffes ou autres végétaux moins gourmands en eau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Choix des revêtements facile à nettoyer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u="sng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cours d’eau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ressources sus-jacentes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besoin de qualité conforme AEP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réseau d’eau potable situé à plus d’1 km (coût très élevé)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du forage 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5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294136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663064"/>
            <a:ext cx="8658098" cy="49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 à savoir l’Eocène Médoc-Estuaire à l’équilibre hors zone à risque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prédominance à horizon 2030 d’une eau de qualité potable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de l’absence de ressources alternatives mobilisables dans des conditions technico-économiques acceptables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que l’ouvrage soit réhabilité de sorte à occulter les percements identifiés, et à disposer d’une tête de puits conforme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de ce forage peut être jugée compatible avec le SAGE Nappes profondes de Gironde. Concernant le prélèvement il est proposé           	qu’il soit autorisé à hauteur de 10 000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jusqu’à 2029 puis à 	hauteur de 6 000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8E7A408-2FDC-4FAB-905B-0C0CF0AD5C6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devenir du forage à l'Eocène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</a:t>
            </a:r>
            <a:r>
              <a:rPr lang="fr-FR" sz="2200" b="1" dirty="0" err="1">
                <a:solidFill>
                  <a:srgbClr val="0077D4"/>
                </a:solidFill>
              </a:rPr>
              <a:t>Lanessan</a:t>
            </a:r>
            <a:r>
              <a:rPr lang="fr-FR" sz="2200" b="1" dirty="0">
                <a:solidFill>
                  <a:srgbClr val="0077D4"/>
                </a:solidFill>
              </a:rPr>
              <a:t> à Cussac-Fort-Médoc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1530</TotalTime>
  <Words>575</Words>
  <Application>Microsoft Office PowerPoint</Application>
  <PresentationFormat>Affichage à l'écran (4:3)</PresentationFormat>
  <Paragraphs>82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82</cp:revision>
  <dcterms:created xsi:type="dcterms:W3CDTF">2018-06-11T08:02:18Z</dcterms:created>
  <dcterms:modified xsi:type="dcterms:W3CDTF">2024-05-06T08:42:42Z</dcterms:modified>
</cp:coreProperties>
</file>