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2" r:id="rId3"/>
    <p:sldId id="286" r:id="rId4"/>
    <p:sldId id="284" r:id="rId5"/>
    <p:sldId id="283" r:id="rId6"/>
    <p:sldId id="263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6600"/>
    <a:srgbClr val="006C31"/>
    <a:srgbClr val="00642D"/>
    <a:srgbClr val="0000FF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013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85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649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Clarke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 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régularisation de 2 forages à l'Eocène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pétitionnaire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le 22 avril 2024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régularisation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 forages historiques captant l’Eocène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7"/>
            <a:ext cx="3057148" cy="3597183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521798" y="1625599"/>
            <a:ext cx="3820562" cy="1018013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4311" h="8875913">
                <a:moveTo>
                  <a:pt x="0" y="1056135"/>
                </a:moveTo>
                <a:cubicBezTo>
                  <a:pt x="395894" y="507773"/>
                  <a:pt x="374948" y="175430"/>
                  <a:pt x="808134" y="5880"/>
                </a:cubicBezTo>
                <a:cubicBezTo>
                  <a:pt x="1303713" y="-130323"/>
                  <a:pt x="1747451" y="2078801"/>
                  <a:pt x="1487583" y="8875913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BC54381-6051-4791-AA96-287CF79C43D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Clarke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BSS :</a:t>
            </a:r>
            <a:r>
              <a:rPr lang="fr-FR" sz="2000" dirty="0"/>
              <a:t> BSS001WVVK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Date de création :</a:t>
            </a:r>
            <a:r>
              <a:rPr lang="fr-FR" sz="2000" dirty="0"/>
              <a:t> 1982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Profondeur :</a:t>
            </a:r>
            <a:r>
              <a:rPr lang="fr-FR" sz="2000" dirty="0"/>
              <a:t> 60 m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Etat (diagnostic 2023)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perforations et encroutement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colmatage partiel des crépines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productivité modérée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tête non conforme </a:t>
            </a:r>
            <a:br>
              <a:rPr lang="fr-FR" sz="2000" dirty="0"/>
            </a:br>
            <a:r>
              <a:rPr lang="fr-FR" sz="2000" dirty="0"/>
              <a:t>(réhausse de quelques cm)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8672C8-4900-448E-EEC1-56E15F9F4AC7}"/>
              </a:ext>
            </a:extLst>
          </p:cNvPr>
          <p:cNvSpPr txBox="1"/>
          <p:nvPr/>
        </p:nvSpPr>
        <p:spPr>
          <a:xfrm>
            <a:off x="5320638" y="5449517"/>
            <a:ext cx="2683902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UG : </a:t>
            </a:r>
            <a:br>
              <a:rPr lang="fr-FR" dirty="0"/>
            </a:br>
            <a:r>
              <a:rPr lang="fr-FR" dirty="0"/>
              <a:t>Eocène Médoc-Estuaire à l’équilibre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49F1E23-A09E-DFDF-A736-67ECCA75E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818" y="1450491"/>
            <a:ext cx="3565543" cy="382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 err="1"/>
              <a:t>Peyrelebade</a:t>
            </a: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BSS :</a:t>
            </a:r>
            <a:r>
              <a:rPr lang="fr-FR" sz="2000" dirty="0"/>
              <a:t> BSS001WVVJ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Date de création :</a:t>
            </a:r>
            <a:r>
              <a:rPr lang="fr-FR" sz="2000" dirty="0"/>
              <a:t> 1987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Profondeur :</a:t>
            </a:r>
            <a:r>
              <a:rPr lang="fr-FR" sz="2000" dirty="0"/>
              <a:t> 52 m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Etat (diagnostic 2023)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mécanique satisfaisant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colmatage partiel des crépines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productivité faible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tête conforme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24C59B-8DD7-C12E-8AC6-AD8DA46EABE3}"/>
              </a:ext>
            </a:extLst>
          </p:cNvPr>
          <p:cNvSpPr txBox="1"/>
          <p:nvPr/>
        </p:nvSpPr>
        <p:spPr>
          <a:xfrm>
            <a:off x="5320638" y="5449517"/>
            <a:ext cx="2683902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UG : </a:t>
            </a:r>
            <a:br>
              <a:rPr lang="fr-FR" dirty="0"/>
            </a:br>
            <a:r>
              <a:rPr lang="fr-FR" dirty="0"/>
              <a:t>Eocène Médoc-Estuaire à l’équilibre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EE734E-F4F5-A7F2-8212-8250361D5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818" y="1450491"/>
            <a:ext cx="3565543" cy="382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7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711" y="1359961"/>
            <a:ext cx="8854288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Clarke : 25 m</a:t>
            </a:r>
            <a:r>
              <a:rPr lang="fr-FR" sz="2000" baseline="30000" dirty="0"/>
              <a:t>3</a:t>
            </a:r>
            <a:r>
              <a:rPr lang="fr-FR" sz="2000" dirty="0"/>
              <a:t>/h, 60 m</a:t>
            </a:r>
            <a:r>
              <a:rPr lang="fr-FR" sz="2000" baseline="30000" dirty="0"/>
              <a:t>3</a:t>
            </a:r>
            <a:r>
              <a:rPr lang="fr-FR" sz="2000" dirty="0"/>
              <a:t>/j, 4 000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 err="1"/>
              <a:t>Peyrelebade</a:t>
            </a:r>
            <a:r>
              <a:rPr lang="fr-FR" sz="2000" dirty="0"/>
              <a:t> : 25 m</a:t>
            </a:r>
            <a:r>
              <a:rPr lang="fr-FR" sz="2000" baseline="30000" dirty="0"/>
              <a:t>3</a:t>
            </a:r>
            <a:r>
              <a:rPr lang="fr-FR" sz="2000" dirty="0"/>
              <a:t>/h, 80 m</a:t>
            </a:r>
            <a:r>
              <a:rPr lang="fr-FR" sz="2000" baseline="30000" dirty="0"/>
              <a:t>3</a:t>
            </a:r>
            <a:r>
              <a:rPr lang="fr-FR" sz="2000" dirty="0"/>
              <a:t>/j, 3 000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Clarke : 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Arrosage espace verts : 3 000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  <a:r>
              <a:rPr lang="fr-FR" sz="1400" dirty="0"/>
              <a:t>(en moyenne 10 000 m</a:t>
            </a:r>
            <a:r>
              <a:rPr lang="fr-FR" sz="1400" baseline="30000" dirty="0"/>
              <a:t>3</a:t>
            </a:r>
            <a:r>
              <a:rPr lang="fr-FR" sz="1400" dirty="0"/>
              <a:t>/an, 16 000 m</a:t>
            </a:r>
            <a:r>
              <a:rPr lang="fr-FR" sz="1400" baseline="30000" dirty="0"/>
              <a:t>3</a:t>
            </a:r>
            <a:r>
              <a:rPr lang="fr-FR" sz="1400" dirty="0"/>
              <a:t> en 2023)</a:t>
            </a:r>
            <a:endParaRPr lang="fr-FR" sz="2000" dirty="0"/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	14 000 m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dont 10 000 m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de pelouse soit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0,21 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/an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latin typeface="Trebuchet MS"/>
              </a:rPr>
              <a:t>Viticoles : 200 m</a:t>
            </a:r>
            <a:r>
              <a:rPr lang="fr-FR" sz="2000" baseline="30000" dirty="0">
                <a:latin typeface="Trebuchet MS"/>
              </a:rPr>
              <a:t>3</a:t>
            </a:r>
            <a:r>
              <a:rPr lang="fr-FR" sz="2000" dirty="0">
                <a:latin typeface="Trebuchet MS"/>
              </a:rPr>
              <a:t>/an pour 30 000 plants/an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Nett</a:t>
            </a:r>
            <a:r>
              <a:rPr lang="fr-FR" sz="2000" dirty="0" err="1">
                <a:latin typeface="Trebuchet MS"/>
              </a:rPr>
              <a:t>oyage</a:t>
            </a:r>
            <a:r>
              <a:rPr lang="fr-FR" sz="2000" dirty="0">
                <a:latin typeface="Trebuchet MS"/>
              </a:rPr>
              <a:t> des chais : 500 m</a:t>
            </a:r>
            <a:r>
              <a:rPr lang="fr-FR" sz="2000" baseline="30000" dirty="0">
                <a:latin typeface="Trebuchet MS"/>
              </a:rPr>
              <a:t>3</a:t>
            </a:r>
            <a:r>
              <a:rPr lang="fr-FR" sz="2000" dirty="0">
                <a:latin typeface="Trebuchet MS"/>
              </a:rPr>
              <a:t>/an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Peyrelebade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Arrosage espace verts : 2 500 m</a:t>
            </a:r>
            <a:r>
              <a:rPr lang="fr-FR" sz="2000" baseline="30000" dirty="0"/>
              <a:t>3</a:t>
            </a:r>
            <a:r>
              <a:rPr lang="fr-FR" sz="2000" dirty="0"/>
              <a:t>/an</a:t>
            </a:r>
          </a:p>
          <a:p>
            <a:pPr marL="0" inden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	11 000 m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dont 9 000 m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de pelouse soit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0,23 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/an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1341A1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1341A1"/>
                </a:solidFill>
              </a:rPr>
              <a:t>Viticoles : 500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8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Matériel d’irrigation hydro-économe (goutte-à-goutte, mousseurs)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Fonctionnement de nuit (réflexion sur station météo)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Priorisation des espaces avec réseaux différentiés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Abandon de l’arrosage de 9 000 m</a:t>
            </a:r>
            <a:r>
              <a:rPr lang="fr-FR" sz="2000" baseline="30000" dirty="0"/>
              <a:t>2</a:t>
            </a:r>
            <a:r>
              <a:rPr lang="fr-FR" sz="2000" dirty="0"/>
              <a:t> de pelouse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Remplacement des essences d’herbes et plantes par des espèces moins gourmandes en eau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u="sng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cours d’eau à proximité immédiate</a:t>
            </a:r>
            <a:endParaRPr lang="fr-FR" sz="2000" dirty="0">
              <a:highlight>
                <a:srgbClr val="FFFF00"/>
              </a:highlight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ressources sus-jacentes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AD5F4-ED36-D1A2-419E-717B33F7DB4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85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294136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663064"/>
            <a:ext cx="8658098" cy="39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 à savoir l’Eocène Médoc-Estuaire à l’équilibre hors zone à risque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de l’absence de ressources alternatives mobilisables dans des conditions technico-économiques acceptables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que l’ouvrage Clarke soit réhabilité de sorte à occulter les percements identifiés, et à disposer d’une tête de puits conforme ;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de ces forages peut être jugée compatible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8E7A408-2FDC-4FAB-905B-0C0CF0AD5C6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sur l’exploitation de 2 forages du château Clarke à Listrac-Médoc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1631</TotalTime>
  <Words>502</Words>
  <Application>Microsoft Office PowerPoint</Application>
  <PresentationFormat>Affichage à l'écran (4:3)</PresentationFormat>
  <Paragraphs>72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85</cp:revision>
  <dcterms:created xsi:type="dcterms:W3CDTF">2018-06-11T08:02:18Z</dcterms:created>
  <dcterms:modified xsi:type="dcterms:W3CDTF">2024-05-06T14:59:21Z</dcterms:modified>
</cp:coreProperties>
</file>