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56" r:id="rId2"/>
    <p:sldId id="257" r:id="rId3"/>
    <p:sldId id="259" r:id="rId4"/>
    <p:sldId id="260" r:id="rId5"/>
    <p:sldId id="261" r:id="rId6"/>
    <p:sldId id="263" r:id="rId7"/>
    <p:sldId id="258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DC2DB"/>
    <a:srgbClr val="1341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2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57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1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B9FE7022-9392-EDC7-B663-226D8EE2372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5861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78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age 7" descr="SMEGREG EPTB logo Quad.jpg">
            <a:extLst>
              <a:ext uri="{FF2B5EF4-FFF2-40B4-BE49-F238E27FC236}">
                <a16:creationId xmlns:a16="http://schemas.microsoft.com/office/drawing/2014/main" id="{1812E441-733E-B719-35B0-B1BF7D86F0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43386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19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64F2A7D9-36AD-AF8D-0612-0D4845B90C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20877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736" y="0"/>
            <a:ext cx="1731264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6"/>
            <a:ext cx="12192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32AD444-F135-CEDA-6880-5DFAE5837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009946" cy="886945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26ADB32-5457-682B-085F-64E9C115EBBF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2560911D-F185-49F5-5BAB-88F0A67C9D47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SMEGREG EPTB logo Quad.jpg">
            <a:extLst>
              <a:ext uri="{FF2B5EF4-FFF2-40B4-BE49-F238E27FC236}">
                <a16:creationId xmlns:a16="http://schemas.microsoft.com/office/drawing/2014/main" id="{5EEF2DA5-772D-7CFE-1B28-0B9A27845D7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58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675BAB49-3601-85C0-36F0-D1DC0356A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8ED4229-D38E-E603-703A-07DDEF822FB8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 4" descr="SMEGREG EPTB logo Quad.jpg">
            <a:extLst>
              <a:ext uri="{FF2B5EF4-FFF2-40B4-BE49-F238E27FC236}">
                <a16:creationId xmlns:a16="http://schemas.microsoft.com/office/drawing/2014/main" id="{BE2D3641-1384-D449-522C-0D82AEF9A1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0937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57468803-D967-1A16-21CD-6EF23C8A53F4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3C95BB13-7F16-B82F-6780-631A93DBB250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SMEGREG EPTB logo Quad.jpg">
            <a:extLst>
              <a:ext uri="{FF2B5EF4-FFF2-40B4-BE49-F238E27FC236}">
                <a16:creationId xmlns:a16="http://schemas.microsoft.com/office/drawing/2014/main" id="{E07AECC4-ABFB-FD50-8652-D611ACA5CE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8863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12/03/2025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681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04701A-EEC6-9111-AA07-43067A7CB3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Révision du SAGE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063A27D-AC6D-9388-3A96-5AF02F06A1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Commission locale de l’eau </a:t>
            </a:r>
          </a:p>
          <a:p>
            <a:r>
              <a:rPr lang="fr-FR" dirty="0"/>
              <a:t>Réunion du 17 mars 2025</a:t>
            </a:r>
          </a:p>
        </p:txBody>
      </p:sp>
    </p:spTree>
    <p:extLst>
      <p:ext uri="{BB962C8B-B14F-4D97-AF65-F5344CB8AC3E}">
        <p14:creationId xmlns:p14="http://schemas.microsoft.com/office/powerpoint/2010/main" val="249098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8E035C2-AB1C-D3C3-A42B-86BA19EAA9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495" y="1224297"/>
            <a:ext cx="11549848" cy="3904751"/>
          </a:xfrm>
        </p:spPr>
        <p:txBody>
          <a:bodyPr>
            <a:noAutofit/>
          </a:bodyPr>
          <a:lstStyle/>
          <a:p>
            <a:pPr marL="342900" indent="-342900">
              <a:spcBef>
                <a:spcPts val="6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333399"/>
                </a:solidFill>
                <a:latin typeface="Trebuchet MS" panose="020B0603020202020204" pitchFamily="34" charset="0"/>
              </a:rPr>
              <a:t>Collecte des données finalisées dans sa globalité  </a:t>
            </a:r>
          </a:p>
          <a:p>
            <a:pPr marL="342900" indent="-342900">
              <a:spcBef>
                <a:spcPts val="12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333399"/>
                </a:solidFill>
                <a:latin typeface="Trebuchet MS" panose="020B0603020202020204" pitchFamily="34" charset="0"/>
              </a:rPr>
              <a:t>Etat des lieux-Diagnostic :</a:t>
            </a:r>
          </a:p>
          <a:p>
            <a:pPr marL="800100" lvl="1" indent="-342900">
              <a:spcBef>
                <a:spcPts val="600"/>
              </a:spcBef>
              <a:buClr>
                <a:srgbClr val="F78F04"/>
              </a:buClr>
              <a:buFont typeface="Courier New" panose="02070309020205020404" pitchFamily="49" charset="0"/>
              <a:buChar char="o"/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Rédaction en cours avec restructuration  </a:t>
            </a:r>
          </a:p>
          <a:p>
            <a:pPr marL="1257300" lvl="2" indent="-342900">
              <a:spcBef>
                <a:spcPts val="0"/>
              </a:spcBef>
              <a:buClr>
                <a:srgbClr val="F78F04"/>
              </a:buClr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mise à jour des données &amp; tableau de bord </a:t>
            </a:r>
          </a:p>
          <a:p>
            <a:pPr marL="1257300" lvl="2" indent="-342900">
              <a:spcBef>
                <a:spcPts val="0"/>
              </a:spcBef>
              <a:buClr>
                <a:srgbClr val="F78F04"/>
              </a:buClr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intégration des avancées (« bon état » des nappes captives)</a:t>
            </a:r>
          </a:p>
          <a:p>
            <a:pPr marL="1257300" lvl="2" indent="-342900">
              <a:spcBef>
                <a:spcPts val="0"/>
              </a:spcBef>
              <a:buClr>
                <a:srgbClr val="F78F04"/>
              </a:buClr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simplification pour le rendre plus accessible (</a:t>
            </a:r>
            <a:r>
              <a:rPr lang="fr-FR" sz="18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à l’image des documents de synthèse du SAGE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) </a:t>
            </a:r>
            <a:endParaRPr lang="fr-FR" sz="2000" b="1" dirty="0">
              <a:solidFill>
                <a:srgbClr val="333399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marL="342900" indent="-342900">
              <a:spcBef>
                <a:spcPts val="12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Prestation modernisation et harmonisation des illustrations :</a:t>
            </a:r>
          </a:p>
          <a:p>
            <a:pPr marL="857250" lvl="1" indent="-342900">
              <a:spcBef>
                <a:spcPts val="600"/>
              </a:spcBef>
              <a:buClr>
                <a:srgbClr val="F78F04"/>
              </a:buClr>
              <a:buFont typeface="Courier New" panose="02070309020205020404" pitchFamily="49" charset="0"/>
              <a:buChar char="o"/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Illustrations techniques/conceptuels bien avancées </a:t>
            </a:r>
          </a:p>
          <a:p>
            <a:pPr marL="857250" lvl="1" indent="-342900">
              <a:spcBef>
                <a:spcPts val="600"/>
              </a:spcBef>
              <a:buClr>
                <a:srgbClr val="F78F04"/>
              </a:buClr>
              <a:buFont typeface="Courier New" panose="02070309020205020404" pitchFamily="49" charset="0"/>
              <a:buChar char="o"/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Cartographies, graphiques, etc. en cours </a:t>
            </a:r>
          </a:p>
          <a:p>
            <a:pPr>
              <a:spcBef>
                <a:spcPts val="12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Dématérialisation du tableau de bord – en cours</a:t>
            </a:r>
            <a:endParaRPr lang="fr-FR" sz="2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endParaRPr lang="fr-FR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6ACA945-C1FB-926F-B0EF-CF62C841B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2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3D9279A-0C18-0B79-B6A9-6FE80F2B9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Mise à jour des documents d’élaboration</a:t>
            </a:r>
          </a:p>
        </p:txBody>
      </p:sp>
    </p:spTree>
    <p:extLst>
      <p:ext uri="{BB962C8B-B14F-4D97-AF65-F5344CB8AC3E}">
        <p14:creationId xmlns:p14="http://schemas.microsoft.com/office/powerpoint/2010/main" val="3214632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6A263550-15A0-5100-6000-7C1EBA3C1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C0B8F9B-9F62-E232-1A7D-2D2A581B9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 descr="Une image contenant texte, capture d’écran, diagramme, carte&#10;&#10;Le contenu généré par l’IA peut être incorrect.">
            <a:extLst>
              <a:ext uri="{FF2B5EF4-FFF2-40B4-BE49-F238E27FC236}">
                <a16:creationId xmlns:a16="http://schemas.microsoft.com/office/drawing/2014/main" id="{F3848B55-E0A3-8214-98E5-05BD7B12CC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259" y="0"/>
            <a:ext cx="112934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095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3AE1698-A695-FA04-463B-55D7C53A6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4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5BB1C10-B4D9-8076-ADEC-612E0FEBF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Evolution des illustrations</a:t>
            </a:r>
          </a:p>
        </p:txBody>
      </p:sp>
      <p:pic>
        <p:nvPicPr>
          <p:cNvPr id="16" name="Image 15" descr="Une image contenant texte, ligne, Tracé, diagramme&#10;&#10;Le contenu généré par l’IA peut être incorrect.">
            <a:extLst>
              <a:ext uri="{FF2B5EF4-FFF2-40B4-BE49-F238E27FC236}">
                <a16:creationId xmlns:a16="http://schemas.microsoft.com/office/drawing/2014/main" id="{F1C474CE-C3DF-F683-794B-57C9FC04A4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047" y="3233117"/>
            <a:ext cx="9055906" cy="317814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44197D11-9F4E-8C1F-526A-1BB51036EC9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4499" y="665039"/>
            <a:ext cx="10105539" cy="264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466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2EA96-3691-3771-17CE-C13221121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16DFF16-F4C7-45FD-D2B1-DD8862F1F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5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808DE73-98D0-398E-E9AF-44EEBE0D2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Evolution des illustrations</a:t>
            </a:r>
          </a:p>
        </p:txBody>
      </p:sp>
      <p:pic>
        <p:nvPicPr>
          <p:cNvPr id="10" name="Image 9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A5616561-C961-85F6-C6C9-ED81166EBC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056" y="1052466"/>
            <a:ext cx="4567859" cy="53038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63C8F29-61E7-C740-9436-078C01B952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645" y="1421670"/>
            <a:ext cx="5420211" cy="4145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4065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AF7EC-1B2F-0F48-49B8-D8FED6816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C1A710F-6804-F53F-804B-C5127E387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6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9A1FB77-BDA7-E62A-90D0-36E6719BA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Evolution des illustrations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3FEAE77-7603-944D-D4FE-F5620FB8B6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900" y="1012054"/>
            <a:ext cx="4778417" cy="5195468"/>
          </a:xfrm>
          <a:prstGeom prst="rect">
            <a:avLst/>
          </a:prstGeom>
        </p:spPr>
      </p:pic>
      <p:pic>
        <p:nvPicPr>
          <p:cNvPr id="8" name="Image 7" descr="Une image contenant texte, capture d’écran, diagramme&#10;&#10;Le contenu généré par l’IA peut être incorrect.">
            <a:extLst>
              <a:ext uri="{FF2B5EF4-FFF2-40B4-BE49-F238E27FC236}">
                <a16:creationId xmlns:a16="http://schemas.microsoft.com/office/drawing/2014/main" id="{1B0A383D-DC15-DBF1-604D-95660E3FFD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991" y="932539"/>
            <a:ext cx="4206771" cy="560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27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503F7-D327-78B5-5253-7183CA905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0CDBEA52-E6FE-B209-7365-9DA71AA795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560" y="1032029"/>
            <a:ext cx="11597518" cy="3904751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333399"/>
                </a:solidFill>
                <a:latin typeface="+mj-lt"/>
              </a:rPr>
              <a:t>Révision des VMPO de la Zone Littoral :</a:t>
            </a:r>
          </a:p>
          <a:p>
            <a:pPr marL="609600" lvl="1" indent="-342900" algn="just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ü"/>
              <a:tabLst>
                <a:tab pos="628650" algn="l"/>
              </a:tabLst>
            </a:pPr>
            <a:r>
              <a:rPr lang="fr-FR" sz="2200" dirty="0">
                <a:solidFill>
                  <a:srgbClr val="333399"/>
                </a:solidFill>
                <a:latin typeface="+mj-lt"/>
              </a:rPr>
              <a:t>UG Miocène Littoral, UG </a:t>
            </a:r>
            <a:r>
              <a:rPr lang="fr-FR" sz="2200" dirty="0" err="1">
                <a:solidFill>
                  <a:srgbClr val="333399"/>
                </a:solidFill>
                <a:latin typeface="+mj-lt"/>
              </a:rPr>
              <a:t>Campano</a:t>
            </a:r>
            <a:r>
              <a:rPr lang="fr-FR" sz="2200" dirty="0">
                <a:solidFill>
                  <a:srgbClr val="333399"/>
                </a:solidFill>
                <a:latin typeface="+mj-lt"/>
              </a:rPr>
              <a:t>-Maastrichtien Littoral, UG Cénomanien Littoral </a:t>
            </a:r>
            <a:r>
              <a:rPr lang="fr-FR" sz="2200" dirty="0">
                <a:solidFill>
                  <a:srgbClr val="333399"/>
                </a:solidFill>
                <a:latin typeface="+mj-lt"/>
                <a:sym typeface="Wingdings" panose="05000000000000000000" pitchFamily="2" charset="2"/>
              </a:rPr>
              <a:t></a:t>
            </a:r>
            <a:r>
              <a:rPr lang="fr-FR" sz="2200" dirty="0">
                <a:solidFill>
                  <a:srgbClr val="333399"/>
                </a:solidFill>
                <a:latin typeface="+mj-lt"/>
              </a:rPr>
              <a:t> </a:t>
            </a:r>
            <a:r>
              <a:rPr lang="fr-FR" sz="2200" b="1" u="sng" dirty="0">
                <a:solidFill>
                  <a:srgbClr val="333399"/>
                </a:solidFill>
                <a:latin typeface="+mj-lt"/>
              </a:rPr>
              <a:t>pas de révision </a:t>
            </a:r>
            <a:r>
              <a:rPr lang="fr-FR" sz="2200" dirty="0">
                <a:solidFill>
                  <a:srgbClr val="333399"/>
                </a:solidFill>
                <a:latin typeface="+mj-lt"/>
              </a:rPr>
              <a:t>des VMPO</a:t>
            </a:r>
          </a:p>
          <a:p>
            <a:pPr marL="609600" lvl="1" indent="-342900" algn="just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ü"/>
              <a:tabLst>
                <a:tab pos="628650" algn="l"/>
              </a:tabLst>
            </a:pPr>
            <a:r>
              <a:rPr lang="fr-FR" sz="2200" dirty="0">
                <a:solidFill>
                  <a:srgbClr val="333399"/>
                </a:solidFill>
                <a:latin typeface="+mj-lt"/>
              </a:rPr>
              <a:t>UG Oligocène Littoral, UG Eocène supérieur Littoral, UG Eocène inférieur et moyen Littoral </a:t>
            </a:r>
            <a:r>
              <a:rPr lang="fr-FR" sz="2200" dirty="0">
                <a:solidFill>
                  <a:srgbClr val="333399"/>
                </a:solidFill>
                <a:latin typeface="+mj-lt"/>
                <a:sym typeface="Wingdings" panose="05000000000000000000" pitchFamily="2" charset="2"/>
              </a:rPr>
              <a:t> </a:t>
            </a:r>
            <a:r>
              <a:rPr lang="fr-FR" sz="2200" b="1" dirty="0">
                <a:solidFill>
                  <a:srgbClr val="F78F04"/>
                </a:solidFill>
                <a:latin typeface="+mj-lt"/>
                <a:sym typeface="Wingdings" panose="05000000000000000000" pitchFamily="2" charset="2"/>
              </a:rPr>
              <a:t>c</a:t>
            </a:r>
            <a:r>
              <a:rPr lang="fr-FR" sz="2200" b="1" dirty="0">
                <a:solidFill>
                  <a:srgbClr val="F78F04"/>
                </a:solidFill>
                <a:latin typeface="+mj-lt"/>
              </a:rPr>
              <a:t>onsultation des services d’eau</a:t>
            </a:r>
            <a:endParaRPr lang="fr-FR" sz="2200" dirty="0">
              <a:solidFill>
                <a:srgbClr val="333399"/>
              </a:solidFill>
              <a:latin typeface="+mj-lt"/>
            </a:endParaRPr>
          </a:p>
          <a:p>
            <a:pPr>
              <a:spcBef>
                <a:spcPts val="1800"/>
              </a:spcBef>
              <a:buClr>
                <a:srgbClr val="F78F04"/>
              </a:buClr>
            </a:pPr>
            <a:r>
              <a:rPr lang="fr-FR" sz="2800" dirty="0">
                <a:solidFill>
                  <a:srgbClr val="333399"/>
                </a:solidFill>
                <a:latin typeface="+mj-lt"/>
              </a:rPr>
              <a:t>En cours : </a:t>
            </a:r>
            <a:endParaRPr lang="fr-FR" sz="2800" i="1" dirty="0">
              <a:solidFill>
                <a:srgbClr val="333399"/>
              </a:solidFill>
              <a:latin typeface="+mj-lt"/>
            </a:endParaRPr>
          </a:p>
          <a:p>
            <a:pPr marL="609600" lvl="1" indent="-342900" algn="just">
              <a:spcBef>
                <a:spcPts val="1200"/>
              </a:spcBef>
              <a:buClr>
                <a:srgbClr val="F78F04"/>
              </a:buClr>
              <a:buFont typeface="Wingdings" panose="05000000000000000000" pitchFamily="2" charset="2"/>
              <a:buChar char="ü"/>
              <a:tabLst>
                <a:tab pos="628650" algn="l"/>
              </a:tabLst>
            </a:pPr>
            <a:r>
              <a:rPr lang="fr-FR" sz="2200" dirty="0">
                <a:solidFill>
                  <a:srgbClr val="333399"/>
                </a:solidFill>
                <a:latin typeface="+mj-lt"/>
              </a:rPr>
              <a:t>Elaboration de nouveaux scénarios pour étudier les possibilités de réévaluation à la hausse des VMPO sur les UG Oligocène Littoral et Eocène Littoral </a:t>
            </a:r>
            <a:r>
              <a:rPr lang="fr-FR" sz="2200" dirty="0">
                <a:solidFill>
                  <a:srgbClr val="333399"/>
                </a:solidFill>
                <a:latin typeface="+mj-lt"/>
                <a:sym typeface="Wingdings" panose="05000000000000000000" pitchFamily="2" charset="2"/>
              </a:rPr>
              <a:t> simulation à l’été </a:t>
            </a:r>
            <a:r>
              <a:rPr lang="fr-FR" sz="2200" dirty="0">
                <a:solidFill>
                  <a:srgbClr val="333399"/>
                </a:solidFill>
                <a:latin typeface="+mj-lt"/>
              </a:rPr>
              <a:t> </a:t>
            </a:r>
          </a:p>
          <a:p>
            <a:pPr marL="609600" lvl="1" indent="-342900" algn="just">
              <a:spcBef>
                <a:spcPts val="1200"/>
              </a:spcBef>
              <a:buClr>
                <a:srgbClr val="F78F04"/>
              </a:buClr>
              <a:buFont typeface="Wingdings" panose="05000000000000000000" pitchFamily="2" charset="2"/>
              <a:buChar char="ü"/>
              <a:tabLst>
                <a:tab pos="628650" algn="l"/>
              </a:tabLst>
            </a:pPr>
            <a:r>
              <a:rPr lang="fr-FR" sz="2200" dirty="0">
                <a:solidFill>
                  <a:srgbClr val="333399"/>
                </a:solidFill>
                <a:latin typeface="+mj-lt"/>
              </a:rPr>
              <a:t>Cas spécifique des UG Eocène Nord </a:t>
            </a:r>
            <a:r>
              <a:rPr lang="fr-FR" sz="2200" dirty="0">
                <a:solidFill>
                  <a:srgbClr val="333399"/>
                </a:solidFill>
                <a:latin typeface="+mj-lt"/>
                <a:sym typeface="Wingdings" panose="05000000000000000000" pitchFamily="2" charset="2"/>
              </a:rPr>
              <a:t> b</a:t>
            </a:r>
            <a:r>
              <a:rPr lang="fr-FR" sz="2200" dirty="0">
                <a:solidFill>
                  <a:srgbClr val="333399"/>
                </a:solidFill>
                <a:latin typeface="+mj-lt"/>
              </a:rPr>
              <a:t>esoin de distinction nappe libre/nappe captive </a:t>
            </a:r>
            <a:r>
              <a:rPr lang="fr-FR" sz="2200" dirty="0">
                <a:solidFill>
                  <a:srgbClr val="333399"/>
                </a:solidFill>
                <a:latin typeface="+mj-lt"/>
                <a:sym typeface="Wingdings" panose="05000000000000000000" pitchFamily="2" charset="2"/>
              </a:rPr>
              <a:t> externalisation de l’étude</a:t>
            </a:r>
            <a:endParaRPr lang="fr-FR" sz="2200" dirty="0">
              <a:solidFill>
                <a:srgbClr val="333399"/>
              </a:solidFill>
              <a:latin typeface="+mj-lt"/>
            </a:endParaRPr>
          </a:p>
          <a:p>
            <a:pPr marL="609600" lvl="1" indent="-342900" algn="just">
              <a:spcBef>
                <a:spcPts val="1200"/>
              </a:spcBef>
              <a:buClr>
                <a:srgbClr val="F78F04"/>
              </a:buClr>
              <a:buFont typeface="Wingdings" panose="05000000000000000000" pitchFamily="2" charset="2"/>
              <a:buChar char="ü"/>
              <a:tabLst>
                <a:tab pos="628650" algn="l"/>
              </a:tabLst>
            </a:pPr>
            <a:r>
              <a:rPr lang="fr-FR" sz="2200" dirty="0">
                <a:solidFill>
                  <a:srgbClr val="333399"/>
                </a:solidFill>
                <a:latin typeface="+mj-lt"/>
              </a:rPr>
              <a:t>Evaluation </a:t>
            </a:r>
            <a:r>
              <a:rPr lang="fr-FR" sz="2000" dirty="0">
                <a:solidFill>
                  <a:srgbClr val="333399"/>
                </a:solidFill>
                <a:latin typeface="+mj-lt"/>
              </a:rPr>
              <a:t>des VMPO de la Zone Sud 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1CD1902-4AFF-6CE6-00E4-11B1E5846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7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62B32E74-06CB-CA23-1A6A-647EE52CC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Révision des VMPO</a:t>
            </a:r>
          </a:p>
        </p:txBody>
      </p:sp>
    </p:spTree>
    <p:extLst>
      <p:ext uri="{BB962C8B-B14F-4D97-AF65-F5344CB8AC3E}">
        <p14:creationId xmlns:p14="http://schemas.microsoft.com/office/powerpoint/2010/main" val="40000282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275</TotalTime>
  <Words>218</Words>
  <Application>Microsoft Office PowerPoint</Application>
  <PresentationFormat>Grand écran</PresentationFormat>
  <Paragraphs>31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Arial</vt:lpstr>
      <vt:lpstr>Courier New</vt:lpstr>
      <vt:lpstr>Trebuchet MS</vt:lpstr>
      <vt:lpstr>Wingdings</vt:lpstr>
      <vt:lpstr>Office Theme</vt:lpstr>
      <vt:lpstr>Révision du SAGE</vt:lpstr>
      <vt:lpstr>Mise à jour des documents d’élaboration</vt:lpstr>
      <vt:lpstr>Présentation PowerPoint</vt:lpstr>
      <vt:lpstr>Evolution des illustrations</vt:lpstr>
      <vt:lpstr>Evolution des illustrations</vt:lpstr>
      <vt:lpstr>Evolution des illustrations</vt:lpstr>
      <vt:lpstr>Révision des VMPO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Emilie Laurent</dc:creator>
  <cp:lastModifiedBy>Bruno de Grissac</cp:lastModifiedBy>
  <cp:revision>26</cp:revision>
  <dcterms:created xsi:type="dcterms:W3CDTF">2023-11-09T14:53:53Z</dcterms:created>
  <dcterms:modified xsi:type="dcterms:W3CDTF">2025-03-12T09:06:38Z</dcterms:modified>
</cp:coreProperties>
</file>