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475" r:id="rId3"/>
    <p:sldId id="479" r:id="rId4"/>
    <p:sldId id="483" r:id="rId5"/>
    <p:sldId id="484" r:id="rId6"/>
    <p:sldId id="482" r:id="rId7"/>
    <p:sldId id="485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41A1"/>
    <a:srgbClr val="7CC8C8"/>
    <a:srgbClr val="1F2D39"/>
    <a:srgbClr val="CDC2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09946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2560911D-F185-49F5-5BAB-88F0A67C9D47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SMEGREG EPTB logo Quad.jpg">
            <a:extLst>
              <a:ext uri="{FF2B5EF4-FFF2-40B4-BE49-F238E27FC236}">
                <a16:creationId xmlns:a16="http://schemas.microsoft.com/office/drawing/2014/main" id="{5EEF2DA5-772D-7CFE-1B28-0B9A27845D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675BAB49-3601-85C0-36F0-D1DC0356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8ED4229-D38E-E603-703A-07DDEF822FB8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SMEGREG EPTB logo Quad.jpg">
            <a:extLst>
              <a:ext uri="{FF2B5EF4-FFF2-40B4-BE49-F238E27FC236}">
                <a16:creationId xmlns:a16="http://schemas.microsoft.com/office/drawing/2014/main" id="{BE2D3641-1384-D449-522C-0D82AEF9A1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MEGREG EPTB logo Quad.jpg">
            <a:extLst>
              <a:ext uri="{FF2B5EF4-FFF2-40B4-BE49-F238E27FC236}">
                <a16:creationId xmlns:a16="http://schemas.microsoft.com/office/drawing/2014/main" id="{E07AECC4-ABFB-FD50-8652-D611ACA5CE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17/03/2025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A3CC3-2106-D976-1E1A-A4242FC81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2053" y="2130426"/>
            <a:ext cx="10785986" cy="1470025"/>
          </a:xfrm>
        </p:spPr>
        <p:txBody>
          <a:bodyPr>
            <a:normAutofit/>
          </a:bodyPr>
          <a:lstStyle/>
          <a:p>
            <a:r>
              <a:rPr lang="fr-FR" sz="3600" dirty="0">
                <a:solidFill>
                  <a:srgbClr val="1341A1"/>
                </a:solidFill>
              </a:rPr>
              <a:t>Campagne de sensibilisation du grand public</a:t>
            </a:r>
            <a:br>
              <a:rPr lang="fr-FR" sz="3600" dirty="0">
                <a:solidFill>
                  <a:srgbClr val="1341A1"/>
                </a:solidFill>
              </a:rPr>
            </a:br>
            <a:r>
              <a:rPr lang="fr-FR" sz="3600" dirty="0">
                <a:solidFill>
                  <a:srgbClr val="1341A1"/>
                </a:solidFill>
              </a:rPr>
              <a:t>à partir de l'âge de l'eau du robinet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388FAEB-F14C-61DB-9E3A-940D4C3D2D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l’eau </a:t>
            </a:r>
          </a:p>
          <a:p>
            <a:r>
              <a:rPr lang="fr-FR" dirty="0"/>
              <a:t>Réunion du 17 mars 2025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2212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7F8D5-0640-8FC3-4B10-015AF760D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77DCF3-CDFF-F057-D5A3-32FB79007717}"/>
              </a:ext>
            </a:extLst>
          </p:cNvPr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4ED8D7F-BE25-2FCF-6A76-4C99F1E65733}"/>
              </a:ext>
            </a:extLst>
          </p:cNvPr>
          <p:cNvGrpSpPr/>
          <p:nvPr/>
        </p:nvGrpSpPr>
        <p:grpSpPr>
          <a:xfrm>
            <a:off x="300697" y="1255821"/>
            <a:ext cx="11288792" cy="4539704"/>
            <a:chOff x="-1144" y="1974912"/>
            <a:chExt cx="11288792" cy="4539704"/>
          </a:xfrm>
        </p:grpSpPr>
        <p:sp>
          <p:nvSpPr>
            <p:cNvPr id="3" name="Text Box 15">
              <a:extLst>
                <a:ext uri="{FF2B5EF4-FFF2-40B4-BE49-F238E27FC236}">
                  <a16:creationId xmlns:a16="http://schemas.microsoft.com/office/drawing/2014/main" id="{C2DB5E3A-3AA2-FCAA-8E56-8A2197988F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643" y="1974912"/>
              <a:ext cx="10231005" cy="453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  <a:buClr>
                  <a:srgbClr val="F78F04"/>
                </a:buClr>
              </a:pPr>
              <a:r>
                <a:rPr lang="fr-FR" sz="2400" b="1" u="sng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Développement graphique </a:t>
              </a:r>
              <a:r>
                <a:rPr lang="fr-FR" sz="24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: </a:t>
              </a:r>
              <a:r>
                <a:rPr lang="fr-FR" sz="2400" dirty="0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propositions de concepts de communication par l’agence </a:t>
              </a:r>
              <a:r>
                <a:rPr lang="fr-FR" sz="2400" dirty="0" err="1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Zookeeper</a:t>
              </a:r>
              <a:endParaRPr lang="fr-FR" sz="2400" dirty="0">
                <a:solidFill>
                  <a:srgbClr val="338DCD"/>
                </a:solidFill>
                <a:latin typeface="Trebuchet MS" panose="020B0603020202020204" pitchFamily="34" charset="0"/>
                <a:cs typeface="Times New Roman" panose="02020603050405020304" pitchFamily="18" charset="0"/>
              </a:endParaRPr>
            </a:p>
            <a:p>
              <a:pPr>
                <a:spcBef>
                  <a:spcPts val="600"/>
                </a:spcBef>
                <a:buClr>
                  <a:srgbClr val="F78F04"/>
                </a:buClr>
              </a:pPr>
              <a:endParaRPr lang="fr-FR" sz="2400" dirty="0">
                <a:solidFill>
                  <a:srgbClr val="338DCD"/>
                </a:solidFill>
                <a:latin typeface="Trebuchet MS" panose="020B0603020202020204" pitchFamily="34" charset="0"/>
                <a:cs typeface="Times New Roman" panose="02020603050405020304" pitchFamily="18" charset="0"/>
              </a:endParaRPr>
            </a:p>
            <a:p>
              <a:pPr>
                <a:spcBef>
                  <a:spcPts val="600"/>
                </a:spcBef>
                <a:buClr>
                  <a:srgbClr val="F78F04"/>
                </a:buClr>
              </a:pPr>
              <a:r>
                <a:rPr lang="fr-FR" sz="24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Priorisation des objectifs : entre transmission des connaissances, engagement émotionnel et passage à l’action</a:t>
              </a:r>
            </a:p>
            <a:p>
              <a:pPr lvl="1">
                <a:spcBef>
                  <a:spcPts val="600"/>
                </a:spcBef>
                <a:buClr>
                  <a:srgbClr val="F78F04"/>
                </a:buClr>
              </a:pPr>
              <a:r>
                <a:rPr lang="fr-FR" sz="24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☛ objectifs cognitifs (</a:t>
              </a:r>
              <a:r>
                <a:rPr lang="fr-FR" sz="2400" i="0" dirty="0">
                  <a:solidFill>
                    <a:schemeClr val="accent6">
                      <a:lumMod val="75000"/>
                    </a:schemeClr>
                  </a:solidFill>
                  <a:effectLst/>
                  <a:latin typeface="Google Sans"/>
                </a:rPr>
                <a:t>faire connaître)</a:t>
              </a:r>
              <a:r>
                <a:rPr lang="fr-FR" sz="24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 ➜ </a:t>
              </a:r>
              <a:r>
                <a:rPr lang="fr-FR" sz="2400" dirty="0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Informer et faire comprendre la valeur et la vulnérabilité des nappes souterraines.</a:t>
              </a:r>
            </a:p>
            <a:p>
              <a:pPr lvl="1">
                <a:spcBef>
                  <a:spcPts val="600"/>
                </a:spcBef>
                <a:buClr>
                  <a:srgbClr val="F78F04"/>
                </a:buClr>
              </a:pPr>
              <a:r>
                <a:rPr lang="fr-FR" sz="24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☛ objectifs affectifs (</a:t>
              </a:r>
              <a:r>
                <a:rPr lang="fr-FR" sz="2400" i="0" dirty="0">
                  <a:solidFill>
                    <a:schemeClr val="accent6">
                      <a:lumMod val="75000"/>
                    </a:schemeClr>
                  </a:solidFill>
                  <a:effectLst/>
                  <a:latin typeface="Google Sans"/>
                </a:rPr>
                <a:t>faire aimer)</a:t>
              </a:r>
              <a:r>
                <a:rPr lang="fr-FR" sz="24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 ➜</a:t>
              </a:r>
              <a:r>
                <a:rPr lang="fr-FR" sz="2400" dirty="0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 Créer une connexion émotionnelle entre le public et cette ressource invisible. </a:t>
              </a:r>
            </a:p>
            <a:p>
              <a:pPr lvl="1">
                <a:spcBef>
                  <a:spcPts val="600"/>
                </a:spcBef>
                <a:buClr>
                  <a:srgbClr val="F78F04"/>
                </a:buClr>
              </a:pPr>
              <a:r>
                <a:rPr lang="fr-FR" sz="24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☛ objectifs conatifs (</a:t>
              </a:r>
              <a:r>
                <a:rPr lang="fr-FR" sz="2400" i="0" dirty="0">
                  <a:solidFill>
                    <a:schemeClr val="accent6">
                      <a:lumMod val="75000"/>
                    </a:schemeClr>
                  </a:solidFill>
                  <a:effectLst/>
                  <a:latin typeface="Google Sans"/>
                </a:rPr>
                <a:t>faire agir)</a:t>
              </a:r>
              <a:r>
                <a:rPr lang="fr-FR" sz="24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 ➜</a:t>
              </a:r>
              <a:r>
                <a:rPr lang="fr-FR" sz="2400" dirty="0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 Inciter les citoyens à des comportements concrets en faveur de la préservation de l’eau.</a:t>
              </a:r>
            </a:p>
          </p:txBody>
        </p:sp>
        <p:pic>
          <p:nvPicPr>
            <p:cNvPr id="7" name="Graphique 6" descr="Chevalet avec un remplissage uni">
              <a:extLst>
                <a:ext uri="{FF2B5EF4-FFF2-40B4-BE49-F238E27FC236}">
                  <a16:creationId xmlns:a16="http://schemas.microsoft.com/office/drawing/2014/main" id="{463D782D-EDAF-CFE2-0EDC-CC87B0515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1144" y="2214610"/>
              <a:ext cx="963596" cy="963596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BFC6EE79-E7BF-8335-6E9B-9554C1FA9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374204" cy="886945"/>
          </a:xfrm>
        </p:spPr>
        <p:txBody>
          <a:bodyPr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Campagne de sensibilisation à partir de l'âge de l'eau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04756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A19A4-702B-BF65-56DF-7E69AB640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5D8639-57AB-B821-84C1-6EC8E5BF39E9}"/>
              </a:ext>
            </a:extLst>
          </p:cNvPr>
          <p:cNvSpPr txBox="1">
            <a:spLocks/>
          </p:cNvSpPr>
          <p:nvPr/>
        </p:nvSpPr>
        <p:spPr>
          <a:xfrm>
            <a:off x="1701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D36EAD1-2DB9-6E3C-21A6-55AF4DA5906F}"/>
              </a:ext>
            </a:extLst>
          </p:cNvPr>
          <p:cNvGrpSpPr/>
          <p:nvPr/>
        </p:nvGrpSpPr>
        <p:grpSpPr>
          <a:xfrm>
            <a:off x="297057" y="1054586"/>
            <a:ext cx="10551191" cy="369332"/>
            <a:chOff x="696118" y="1189604"/>
            <a:chExt cx="10551191" cy="369332"/>
          </a:xfrm>
        </p:grpSpPr>
        <p:sp>
          <p:nvSpPr>
            <p:cNvPr id="3" name="Text Box 15">
              <a:extLst>
                <a:ext uri="{FF2B5EF4-FFF2-40B4-BE49-F238E27FC236}">
                  <a16:creationId xmlns:a16="http://schemas.microsoft.com/office/drawing/2014/main" id="{E638254B-79E0-BAB2-FC71-94908BE5F1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6304" y="1189604"/>
              <a:ext cx="1023100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  <a:buClr>
                  <a:srgbClr val="F78F04"/>
                </a:buClr>
              </a:pPr>
              <a:r>
                <a:rPr lang="fr-FR" b="1" u="sng" dirty="0">
                  <a:solidFill>
                    <a:srgbClr val="FF000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Les pistes non retenues </a:t>
              </a:r>
              <a:r>
                <a:rPr lang="fr-FR" dirty="0">
                  <a:solidFill>
                    <a:srgbClr val="FF000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:</a:t>
              </a:r>
              <a:endParaRPr lang="fr-FR" sz="1600" dirty="0">
                <a:solidFill>
                  <a:srgbClr val="FF0000"/>
                </a:solidFill>
                <a:latin typeface="Trebuchet MS" panose="020B060302020202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5" name="Graphique 4" descr="Panneau d’interdiction avec un remplissage uni">
              <a:extLst>
                <a:ext uri="{FF2B5EF4-FFF2-40B4-BE49-F238E27FC236}">
                  <a16:creationId xmlns:a16="http://schemas.microsoft.com/office/drawing/2014/main" id="{4BA7F172-73D8-5AF8-B0CF-A9442992C8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96118" y="1238750"/>
              <a:ext cx="320186" cy="320186"/>
            </a:xfrm>
            <a:prstGeom prst="rect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2397BA62-F9D3-5F6B-5467-C6AD3759B6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4711" y="2046583"/>
            <a:ext cx="3903931" cy="232365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54B088-2F7C-A7EF-EF2C-F92E5E1932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67" y="1638203"/>
            <a:ext cx="3800863" cy="213001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504B836-994F-C4D8-2B01-1908D01FA0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163" y="2571822"/>
            <a:ext cx="4095837" cy="2323651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149ED1F2-E460-D30A-BBCA-330C3A50BE9C}"/>
              </a:ext>
            </a:extLst>
          </p:cNvPr>
          <p:cNvSpPr txBox="1"/>
          <p:nvPr/>
        </p:nvSpPr>
        <p:spPr>
          <a:xfrm>
            <a:off x="172866" y="3987532"/>
            <a:ext cx="341824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i="0" dirty="0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Axe 1 : bouteille sculptée </a:t>
            </a:r>
            <a:r>
              <a:rPr lang="fr-FR" sz="1400" b="0" i="0" dirty="0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: </a:t>
            </a:r>
          </a:p>
          <a:p>
            <a:pPr marL="285750" indent="-285750">
              <a:buFontTx/>
              <a:buChar char="-"/>
            </a:pPr>
            <a:r>
              <a:rPr lang="fr-FR" sz="1400" b="0" i="0" dirty="0">
                <a:solidFill>
                  <a:srgbClr val="0070C0"/>
                </a:solidFill>
                <a:effectLst/>
                <a:latin typeface="Aptos" panose="020B0004020202020204" pitchFamily="34" charset="0"/>
              </a:rPr>
              <a:t>complexe à appréhender</a:t>
            </a:r>
          </a:p>
          <a:p>
            <a:pPr marL="285750" indent="-285750">
              <a:buFontTx/>
              <a:buChar char="-"/>
            </a:pPr>
            <a:r>
              <a:rPr lang="fr-FR" sz="1400" b="0" i="0" dirty="0">
                <a:solidFill>
                  <a:srgbClr val="0070C0"/>
                </a:solidFill>
                <a:effectLst/>
                <a:latin typeface="Aptos" panose="020B0004020202020204" pitchFamily="34" charset="0"/>
              </a:rPr>
              <a:t>risqué notamment concernant l'emploi d'une bouteille (de vin ou d’eau</a:t>
            </a:r>
            <a:r>
              <a:rPr lang="fr-FR" sz="1400" dirty="0">
                <a:solidFill>
                  <a:srgbClr val="0070C0"/>
                </a:solidFill>
                <a:latin typeface="Aptos" panose="020B0004020202020204" pitchFamily="34" charset="0"/>
              </a:rPr>
              <a:t>) + </a:t>
            </a:r>
            <a:r>
              <a:rPr lang="fr-FR" sz="1400" b="0" i="0" dirty="0">
                <a:solidFill>
                  <a:srgbClr val="0070C0"/>
                </a:solidFill>
                <a:effectLst/>
                <a:latin typeface="Aptos" panose="020B0004020202020204" pitchFamily="34" charset="0"/>
              </a:rPr>
              <a:t>crise viticole qui s'installe</a:t>
            </a:r>
          </a:p>
          <a:p>
            <a:pPr marL="285750" indent="-285750">
              <a:buFontTx/>
              <a:buChar char="-"/>
            </a:pPr>
            <a:r>
              <a:rPr lang="fr-FR" sz="1400" b="0" i="0" dirty="0">
                <a:solidFill>
                  <a:srgbClr val="0070C0"/>
                </a:solidFill>
                <a:effectLst/>
                <a:latin typeface="Aptos" panose="020B0004020202020204" pitchFamily="34" charset="0"/>
              </a:rPr>
              <a:t>esthétiquement un peu froid</a:t>
            </a:r>
            <a:endParaRPr lang="fr-FR" sz="1400" dirty="0">
              <a:solidFill>
                <a:srgbClr val="0070C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A299058-1678-CF84-8505-A3CF325D3314}"/>
              </a:ext>
            </a:extLst>
          </p:cNvPr>
          <p:cNvSpPr txBox="1"/>
          <p:nvPr/>
        </p:nvSpPr>
        <p:spPr>
          <a:xfrm>
            <a:off x="4174507" y="4531599"/>
            <a:ext cx="356653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i="0" dirty="0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Axe 2 / Art pariétal</a:t>
            </a:r>
            <a:r>
              <a:rPr lang="fr-FR" sz="1400" b="0" i="0" dirty="0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 : </a:t>
            </a:r>
            <a:endParaRPr lang="fr-FR" sz="1400" b="0" i="0" dirty="0">
              <a:solidFill>
                <a:srgbClr val="0070C0"/>
              </a:solidFill>
              <a:effectLst/>
              <a:latin typeface="Aptos" panose="020B00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1400" dirty="0">
                <a:solidFill>
                  <a:srgbClr val="0070C0"/>
                </a:solidFill>
                <a:latin typeface="Aptos" panose="020B0004020202020204" pitchFamily="34" charset="0"/>
              </a:rPr>
              <a:t>forte </a:t>
            </a:r>
            <a:r>
              <a:rPr lang="fr-FR" sz="1400" b="0" i="0" dirty="0">
                <a:solidFill>
                  <a:srgbClr val="0070C0"/>
                </a:solidFill>
                <a:effectLst/>
                <a:latin typeface="Aptos" panose="020B0004020202020204" pitchFamily="34" charset="0"/>
              </a:rPr>
              <a:t>connotation associée à la Dordogne (communication basée sur l’art rupestre et l’homme préhistorique) </a:t>
            </a:r>
          </a:p>
          <a:p>
            <a:pPr marL="285750" indent="-285750">
              <a:buFontTx/>
              <a:buChar char="-"/>
            </a:pPr>
            <a:r>
              <a:rPr lang="fr-FR" sz="1400" dirty="0">
                <a:solidFill>
                  <a:srgbClr val="0070C0"/>
                </a:solidFill>
                <a:latin typeface="Aptos" panose="020B0004020202020204" pitchFamily="34" charset="0"/>
              </a:rPr>
              <a:t>d</a:t>
            </a:r>
            <a:r>
              <a:rPr lang="fr-FR" sz="1400" b="0" i="0" dirty="0">
                <a:solidFill>
                  <a:srgbClr val="0070C0"/>
                </a:solidFill>
                <a:effectLst/>
                <a:latin typeface="Aptos" panose="020B0004020202020204" pitchFamily="34" charset="0"/>
              </a:rPr>
              <a:t>ifficile à appréhender par un large public</a:t>
            </a:r>
            <a:endParaRPr lang="fr-FR" sz="1400" dirty="0">
              <a:solidFill>
                <a:srgbClr val="0070C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7FB7570-2D97-692C-A288-6A1D3831B5E5}"/>
              </a:ext>
            </a:extLst>
          </p:cNvPr>
          <p:cNvSpPr txBox="1"/>
          <p:nvPr/>
        </p:nvSpPr>
        <p:spPr>
          <a:xfrm>
            <a:off x="8664542" y="5068341"/>
            <a:ext cx="335459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i="0" dirty="0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Axe 2 / Typo </a:t>
            </a:r>
            <a:r>
              <a:rPr lang="fr-FR" sz="1400" b="1" i="0" dirty="0" err="1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bold</a:t>
            </a:r>
            <a:r>
              <a:rPr lang="fr-FR" sz="1400" b="1" i="0" dirty="0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 sur fond roche : </a:t>
            </a:r>
            <a:endParaRPr lang="fr-FR" sz="1400" b="0" i="0" dirty="0">
              <a:solidFill>
                <a:srgbClr val="0070C0"/>
              </a:solidFill>
              <a:effectLst/>
              <a:latin typeface="Aptos" panose="020B0004020202020204" pitchFamily="34" charset="0"/>
            </a:endParaRPr>
          </a:p>
          <a:p>
            <a:r>
              <a:rPr lang="fr-FR" sz="1400" dirty="0">
                <a:solidFill>
                  <a:srgbClr val="0070C0"/>
                </a:solidFill>
                <a:latin typeface="Aptos" panose="020B0004020202020204" pitchFamily="34" charset="0"/>
              </a:rPr>
              <a:t>- concept </a:t>
            </a:r>
            <a:r>
              <a:rPr lang="fr-FR" sz="1400" b="0" i="0" dirty="0">
                <a:solidFill>
                  <a:srgbClr val="0070C0"/>
                </a:solidFill>
                <a:effectLst/>
                <a:latin typeface="Aptos" panose="020B0004020202020204" pitchFamily="34" charset="0"/>
              </a:rPr>
              <a:t>moins abouti et plus long à développer car il doit s'appuyer sur une accroche très impactante qu'il resterait encore à développer</a:t>
            </a:r>
            <a:endParaRPr lang="fr-FR" sz="1400" dirty="0">
              <a:solidFill>
                <a:srgbClr val="0070C0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78F5D80-7E13-864D-A11A-C8AB028E2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374204" cy="886945"/>
          </a:xfrm>
        </p:spPr>
        <p:txBody>
          <a:bodyPr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Campagne de sensibilisation à partir de l'âge de l'eau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20925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5B774-AC84-F601-5AF8-158A8DD0E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0268DFD1-1871-8F87-D802-684F9DBAA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58" y="1483057"/>
            <a:ext cx="5855739" cy="4003344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D0114C65-2666-938E-FE1C-5434876F6498}"/>
              </a:ext>
            </a:extLst>
          </p:cNvPr>
          <p:cNvGrpSpPr/>
          <p:nvPr/>
        </p:nvGrpSpPr>
        <p:grpSpPr>
          <a:xfrm>
            <a:off x="244455" y="998169"/>
            <a:ext cx="6468317" cy="369332"/>
            <a:chOff x="244455" y="998169"/>
            <a:chExt cx="6468317" cy="369332"/>
          </a:xfrm>
        </p:grpSpPr>
        <p:sp>
          <p:nvSpPr>
            <p:cNvPr id="3" name="Text Box 15">
              <a:extLst>
                <a:ext uri="{FF2B5EF4-FFF2-40B4-BE49-F238E27FC236}">
                  <a16:creationId xmlns:a16="http://schemas.microsoft.com/office/drawing/2014/main" id="{24E136E3-71CE-3AB8-EF46-951AC1C4EE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918" y="998169"/>
              <a:ext cx="62088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  <a:buClr>
                  <a:srgbClr val="F78F04"/>
                </a:buClr>
              </a:pPr>
              <a:r>
                <a:rPr lang="fr-FR" b="1" u="sng" dirty="0">
                  <a:solidFill>
                    <a:srgbClr val="00B05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PISTES RETENUES &amp; POUSSEE</a:t>
              </a:r>
              <a:r>
                <a:rPr lang="fr-FR" dirty="0">
                  <a:solidFill>
                    <a:srgbClr val="00B05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:</a:t>
              </a:r>
              <a:endParaRPr lang="fr-FR" sz="1600" dirty="0">
                <a:solidFill>
                  <a:srgbClr val="00B050"/>
                </a:solidFill>
                <a:latin typeface="Trebuchet MS" panose="020B060302020202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5" name="Graphique 14" descr="Coche avec un remplissage uni">
              <a:extLst>
                <a:ext uri="{FF2B5EF4-FFF2-40B4-BE49-F238E27FC236}">
                  <a16:creationId xmlns:a16="http://schemas.microsoft.com/office/drawing/2014/main" id="{C899446D-FF16-3AF3-5DD8-7021D245B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4455" y="1053103"/>
              <a:ext cx="259463" cy="259463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6F2CC8CF-A4BD-3D4D-963D-323DE24C1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374204" cy="886945"/>
          </a:xfrm>
        </p:spPr>
        <p:txBody>
          <a:bodyPr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Campagne de sensibilisation à partir de l'âge de l'eau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E9BDF3-27B7-BE92-0881-F1ADC3E1AA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3658" y="1483057"/>
            <a:ext cx="5958342" cy="363347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E1D5503-BDAA-63BF-B84F-50197B3733A2}"/>
              </a:ext>
            </a:extLst>
          </p:cNvPr>
          <p:cNvSpPr txBox="1"/>
          <p:nvPr/>
        </p:nvSpPr>
        <p:spPr>
          <a:xfrm>
            <a:off x="0" y="5780782"/>
            <a:ext cx="599339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solidFill>
                  <a:srgbClr val="0070C0"/>
                </a:solidFill>
              </a:rPr>
              <a:t>1/ la mascotte </a:t>
            </a:r>
            <a:r>
              <a:rPr lang="fr-FR" sz="1800" dirty="0">
                <a:solidFill>
                  <a:schemeClr val="accent6">
                    <a:lumMod val="75000"/>
                  </a:schemeClr>
                </a:solidFill>
              </a:rPr>
              <a:t>mammouth</a:t>
            </a:r>
          </a:p>
          <a:p>
            <a:pPr algn="ctr"/>
            <a:r>
              <a:rPr lang="fr-FR" sz="1400" dirty="0">
                <a:solidFill>
                  <a:srgbClr val="1341A1"/>
                </a:solidFill>
              </a:rPr>
              <a:t>symbole de la préhistoire </a:t>
            </a:r>
          </a:p>
          <a:p>
            <a:pPr algn="ctr"/>
            <a:r>
              <a:rPr lang="fr-FR" sz="1400" dirty="0">
                <a:solidFill>
                  <a:srgbClr val="1341A1"/>
                </a:solidFill>
              </a:rPr>
              <a:t>lié à l’histoire des eaux souterraines</a:t>
            </a:r>
            <a:r>
              <a:rPr lang="fr-FR" sz="1400" dirty="0">
                <a:solidFill>
                  <a:srgbClr val="0070C0"/>
                </a:solidFill>
              </a:rPr>
              <a:t>.</a:t>
            </a:r>
          </a:p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868EE73-93D7-299E-CE5D-131001FBFE6F}"/>
              </a:ext>
            </a:extLst>
          </p:cNvPr>
          <p:cNvSpPr txBox="1"/>
          <p:nvPr/>
        </p:nvSpPr>
        <p:spPr>
          <a:xfrm>
            <a:off x="6096000" y="5780782"/>
            <a:ext cx="59933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solidFill>
                  <a:srgbClr val="0070C0"/>
                </a:solidFill>
              </a:rPr>
              <a:t>2/ le biface </a:t>
            </a:r>
            <a:r>
              <a:rPr lang="fr-FR" sz="1800" dirty="0">
                <a:solidFill>
                  <a:schemeClr val="accent6">
                    <a:lumMod val="75000"/>
                  </a:schemeClr>
                </a:solidFill>
              </a:rPr>
              <a:t>goutte</a:t>
            </a:r>
          </a:p>
          <a:p>
            <a:pPr algn="ctr"/>
            <a:r>
              <a:rPr lang="fr-FR" sz="1400" b="1" dirty="0">
                <a:solidFill>
                  <a:srgbClr val="1341A1"/>
                </a:solidFill>
              </a:rPr>
              <a:t>Lien subtil et intelligent entre l’eau et la préhistoire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17786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03BC4-C25A-253A-3E52-47F3796A5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BD7973F8-7E9A-2DCC-484A-931F5A9E2145}"/>
              </a:ext>
            </a:extLst>
          </p:cNvPr>
          <p:cNvGrpSpPr/>
          <p:nvPr/>
        </p:nvGrpSpPr>
        <p:grpSpPr>
          <a:xfrm>
            <a:off x="244455" y="998169"/>
            <a:ext cx="6468317" cy="369332"/>
            <a:chOff x="244455" y="998169"/>
            <a:chExt cx="6468317" cy="369332"/>
          </a:xfrm>
        </p:grpSpPr>
        <p:sp>
          <p:nvSpPr>
            <p:cNvPr id="3" name="Text Box 15">
              <a:extLst>
                <a:ext uri="{FF2B5EF4-FFF2-40B4-BE49-F238E27FC236}">
                  <a16:creationId xmlns:a16="http://schemas.microsoft.com/office/drawing/2014/main" id="{6FE7DFE4-3332-AD7C-4139-841A302791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918" y="998169"/>
              <a:ext cx="62088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  <a:buClr>
                  <a:srgbClr val="F78F04"/>
                </a:buClr>
              </a:pPr>
              <a:r>
                <a:rPr lang="fr-FR" b="1" u="sng" dirty="0">
                  <a:solidFill>
                    <a:srgbClr val="00B05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PISTE DEVELOPPEE </a:t>
              </a:r>
              <a:r>
                <a:rPr lang="fr-FR" dirty="0">
                  <a:solidFill>
                    <a:srgbClr val="00B05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:</a:t>
              </a:r>
              <a:endParaRPr lang="fr-FR" sz="1600" dirty="0">
                <a:solidFill>
                  <a:srgbClr val="00B050"/>
                </a:solidFill>
                <a:latin typeface="Trebuchet MS" panose="020B060302020202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5" name="Graphique 14" descr="Coche avec un remplissage uni">
              <a:extLst>
                <a:ext uri="{FF2B5EF4-FFF2-40B4-BE49-F238E27FC236}">
                  <a16:creationId xmlns:a16="http://schemas.microsoft.com/office/drawing/2014/main" id="{53707FBE-6F46-D40E-B03D-035563047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44455" y="1053103"/>
              <a:ext cx="259463" cy="259463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60718834-C89D-DA08-FA6C-D82C2FFF8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374204" cy="886945"/>
          </a:xfrm>
        </p:spPr>
        <p:txBody>
          <a:bodyPr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Campagne de sensibilisation à partir de l'âge de l'eau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Image 6" descr="Une image contenant texte, affiche, graphisme, livre&#10;&#10;Le contenu généré par l’IA peut être incorrect.">
            <a:extLst>
              <a:ext uri="{FF2B5EF4-FFF2-40B4-BE49-F238E27FC236}">
                <a16:creationId xmlns:a16="http://schemas.microsoft.com/office/drawing/2014/main" id="{1065643C-AD16-EA8F-C8F3-E034E93609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402" y="965540"/>
            <a:ext cx="3613265" cy="51149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41EADFA-5B87-BD3A-7410-3313B9894A71}"/>
              </a:ext>
            </a:extLst>
          </p:cNvPr>
          <p:cNvSpPr txBox="1"/>
          <p:nvPr/>
        </p:nvSpPr>
        <p:spPr>
          <a:xfrm>
            <a:off x="778711" y="1802401"/>
            <a:ext cx="4762051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chemeClr val="accent6">
                    <a:lumMod val="75000"/>
                  </a:schemeClr>
                </a:solidFill>
              </a:rPr>
              <a:t>Idée centrale : </a:t>
            </a:r>
            <a:r>
              <a:rPr lang="fr-FR" sz="1600" dirty="0">
                <a:solidFill>
                  <a:srgbClr val="0070C0"/>
                </a:solidFill>
              </a:rPr>
              <a:t>Rendre l’eau ludique et accessible grâce à une mascotte, le </a:t>
            </a:r>
            <a:r>
              <a:rPr lang="fr-FR" sz="1600" dirty="0">
                <a:solidFill>
                  <a:schemeClr val="accent6">
                    <a:lumMod val="75000"/>
                  </a:schemeClr>
                </a:solidFill>
              </a:rPr>
              <a:t>mammouth</a:t>
            </a:r>
            <a:r>
              <a:rPr lang="fr-FR" sz="1600" dirty="0">
                <a:solidFill>
                  <a:srgbClr val="0070C0"/>
                </a:solidFill>
              </a:rPr>
              <a:t>, symbole de la préhistoire et l’associer à l’histoire des eaux souterraines.</a:t>
            </a:r>
          </a:p>
          <a:p>
            <a:endParaRPr lang="fr-FR" sz="1600" dirty="0">
              <a:solidFill>
                <a:srgbClr val="0070C0"/>
              </a:solidFill>
            </a:endParaRPr>
          </a:p>
          <a:p>
            <a:r>
              <a:rPr lang="fr-FR" sz="1600" b="1" dirty="0">
                <a:solidFill>
                  <a:srgbClr val="1341A1"/>
                </a:solidFill>
              </a:rPr>
              <a:t>●  Facilité d’identification et d’appropriation </a:t>
            </a:r>
            <a:r>
              <a:rPr lang="fr-FR" sz="1600" dirty="0">
                <a:solidFill>
                  <a:srgbClr val="0070C0"/>
                </a:solidFill>
              </a:rPr>
              <a:t>lien</a:t>
            </a:r>
            <a:r>
              <a:rPr lang="fr-FR" sz="1600" b="1" dirty="0">
                <a:solidFill>
                  <a:srgbClr val="0070C0"/>
                </a:solidFill>
              </a:rPr>
              <a:t> </a:t>
            </a:r>
            <a:r>
              <a:rPr lang="fr-FR" sz="1600" dirty="0">
                <a:solidFill>
                  <a:srgbClr val="0070C0"/>
                </a:solidFill>
              </a:rPr>
              <a:t>affectif immédiat, facilitation de la mémorisation / adhésion / pas « identitaire » d’un autre territoire </a:t>
            </a:r>
          </a:p>
          <a:p>
            <a:endParaRPr lang="fr-FR" sz="1600" dirty="0">
              <a:solidFill>
                <a:srgbClr val="0070C0"/>
              </a:solidFill>
            </a:endParaRPr>
          </a:p>
          <a:p>
            <a:r>
              <a:rPr lang="fr-FR" sz="1600" b="1" dirty="0">
                <a:solidFill>
                  <a:srgbClr val="1341A1"/>
                </a:solidFill>
              </a:rPr>
              <a:t>●  Symbolique temporelle forte </a:t>
            </a:r>
            <a:r>
              <a:rPr lang="fr-FR" sz="1600" dirty="0">
                <a:solidFill>
                  <a:srgbClr val="0070C0"/>
                </a:solidFill>
              </a:rPr>
              <a:t>: mammouth évoque une époque révolue / l’eau souterraine provient d’un autre temps</a:t>
            </a:r>
          </a:p>
          <a:p>
            <a:endParaRPr lang="fr-FR" sz="1600" dirty="0">
              <a:solidFill>
                <a:srgbClr val="0070C0"/>
              </a:solidFill>
            </a:endParaRPr>
          </a:p>
          <a:p>
            <a:r>
              <a:rPr lang="fr-FR" sz="1600" dirty="0">
                <a:solidFill>
                  <a:srgbClr val="1341A1"/>
                </a:solidFill>
              </a:rPr>
              <a:t>●  </a:t>
            </a:r>
            <a:r>
              <a:rPr lang="fr-FR" sz="1600" b="1" dirty="0">
                <a:solidFill>
                  <a:srgbClr val="1341A1"/>
                </a:solidFill>
              </a:rPr>
              <a:t>Potentiel de déclinaison digitale </a:t>
            </a:r>
            <a:r>
              <a:rPr lang="fr-FR" sz="1600" dirty="0">
                <a:solidFill>
                  <a:srgbClr val="1341A1"/>
                </a:solidFill>
              </a:rPr>
              <a:t>: </a:t>
            </a:r>
            <a:r>
              <a:rPr lang="fr-FR" sz="1600" dirty="0">
                <a:solidFill>
                  <a:srgbClr val="0070C0"/>
                </a:solidFill>
              </a:rPr>
              <a:t>déclinaison pour contenu pédagogique et interactif.</a:t>
            </a:r>
          </a:p>
          <a:p>
            <a:endParaRPr lang="fr-FR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412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B61CF-8F44-9E69-9B6A-4DE512A01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AF64AF1B-1B99-9FF7-18CC-2E8120A4401A}"/>
              </a:ext>
            </a:extLst>
          </p:cNvPr>
          <p:cNvGrpSpPr/>
          <p:nvPr/>
        </p:nvGrpSpPr>
        <p:grpSpPr>
          <a:xfrm>
            <a:off x="244455" y="998169"/>
            <a:ext cx="6468317" cy="369332"/>
            <a:chOff x="244455" y="998169"/>
            <a:chExt cx="6468317" cy="369332"/>
          </a:xfrm>
        </p:grpSpPr>
        <p:sp>
          <p:nvSpPr>
            <p:cNvPr id="3" name="Text Box 15">
              <a:extLst>
                <a:ext uri="{FF2B5EF4-FFF2-40B4-BE49-F238E27FC236}">
                  <a16:creationId xmlns:a16="http://schemas.microsoft.com/office/drawing/2014/main" id="{A5454413-FB7C-179A-6D4C-E643BE5061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918" y="998169"/>
              <a:ext cx="62088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  <a:buClr>
                  <a:srgbClr val="F78F04"/>
                </a:buClr>
              </a:pPr>
              <a:r>
                <a:rPr lang="fr-FR" b="1" u="sng" dirty="0">
                  <a:solidFill>
                    <a:srgbClr val="00B05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PISTE DEVELOPPEE </a:t>
              </a:r>
              <a:r>
                <a:rPr lang="fr-FR" dirty="0">
                  <a:solidFill>
                    <a:srgbClr val="00B05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:</a:t>
              </a:r>
              <a:endParaRPr lang="fr-FR" sz="1600" dirty="0">
                <a:solidFill>
                  <a:srgbClr val="00B050"/>
                </a:solidFill>
                <a:latin typeface="Trebuchet MS" panose="020B060302020202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5" name="Graphique 14" descr="Coche avec un remplissage uni">
              <a:extLst>
                <a:ext uri="{FF2B5EF4-FFF2-40B4-BE49-F238E27FC236}">
                  <a16:creationId xmlns:a16="http://schemas.microsoft.com/office/drawing/2014/main" id="{875B200F-0AC4-69A1-54C1-62DBB3460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44455" y="1053103"/>
              <a:ext cx="259463" cy="259463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6A76DEAA-82B3-5FAD-3D61-19E4587D5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374204" cy="886945"/>
          </a:xfrm>
        </p:spPr>
        <p:txBody>
          <a:bodyPr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Campagne de sensibilisation à partir de l'âge de l'eau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Image 6" descr="Une image contenant texte, affiche, graphisme, livre&#10;&#10;Le contenu généré par l’IA peut être incorrect.">
            <a:extLst>
              <a:ext uri="{FF2B5EF4-FFF2-40B4-BE49-F238E27FC236}">
                <a16:creationId xmlns:a16="http://schemas.microsoft.com/office/drawing/2014/main" id="{4B853F3B-596C-B695-CF05-E0F17C5F21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169" y="1044135"/>
            <a:ext cx="3613265" cy="5114955"/>
          </a:xfrm>
          <a:prstGeom prst="rect">
            <a:avLst/>
          </a:prstGeom>
        </p:spPr>
      </p:pic>
      <p:pic>
        <p:nvPicPr>
          <p:cNvPr id="10" name="Image 9" descr="Une image contenant texte, affiche, Visage humain, gâteau d’anniversaire&#10;&#10;Le contenu généré par l’IA peut être incorrect.">
            <a:extLst>
              <a:ext uri="{FF2B5EF4-FFF2-40B4-BE49-F238E27FC236}">
                <a16:creationId xmlns:a16="http://schemas.microsoft.com/office/drawing/2014/main" id="{CE7F3D6F-D676-DADA-F37D-0E52C8441F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434" y="973530"/>
            <a:ext cx="3713016" cy="5256164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5D14405B-076A-03EB-86DA-86B7FD934527}"/>
              </a:ext>
            </a:extLst>
          </p:cNvPr>
          <p:cNvGrpSpPr/>
          <p:nvPr/>
        </p:nvGrpSpPr>
        <p:grpSpPr>
          <a:xfrm>
            <a:off x="503918" y="2096514"/>
            <a:ext cx="2680700" cy="3069768"/>
            <a:chOff x="7097445" y="5257403"/>
            <a:chExt cx="4866042" cy="1204856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358AB34-C397-A493-420F-FE8E7A178DD2}"/>
                </a:ext>
              </a:extLst>
            </p:cNvPr>
            <p:cNvSpPr txBox="1"/>
            <p:nvPr/>
          </p:nvSpPr>
          <p:spPr>
            <a:xfrm>
              <a:off x="7201436" y="5321222"/>
              <a:ext cx="4658057" cy="9508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fontAlgn="base"/>
              <a:r>
                <a:rPr lang="fr-FR" sz="1600" dirty="0">
                  <a:solidFill>
                    <a:srgbClr val="00B050"/>
                  </a:solidFill>
                  <a:latin typeface="+mj-lt"/>
                </a:rPr>
                <a:t>Travail en cours </a:t>
              </a:r>
              <a:r>
                <a:rPr lang="fr-FR" sz="1600" b="0" i="0" dirty="0">
                  <a:solidFill>
                    <a:srgbClr val="00B050"/>
                  </a:solidFill>
                  <a:effectLst/>
                  <a:latin typeface="+mj-lt"/>
                </a:rPr>
                <a:t>: </a:t>
              </a:r>
            </a:p>
            <a:p>
              <a:pPr algn="l" fontAlgn="base"/>
              <a:endParaRPr lang="fr-FR" sz="1600" dirty="0">
                <a:solidFill>
                  <a:srgbClr val="00B050"/>
                </a:solidFill>
                <a:latin typeface="+mj-lt"/>
              </a:endParaRPr>
            </a:p>
            <a:p>
              <a:pPr marL="285750" indent="-285750" algn="l" fontAlgn="base">
                <a:buFont typeface="Arial" panose="020B0604020202020204" pitchFamily="34" charset="0"/>
                <a:buChar char="•"/>
              </a:pPr>
              <a:r>
                <a:rPr lang="fr-FR" sz="1600" b="0" i="0" dirty="0">
                  <a:solidFill>
                    <a:srgbClr val="0070C0"/>
                  </a:solidFill>
                  <a:effectLst/>
                  <a:latin typeface="+mj-lt"/>
                </a:rPr>
                <a:t>modification de certaines formulations</a:t>
              </a:r>
            </a:p>
            <a:p>
              <a:pPr algn="l" fontAlgn="base"/>
              <a:endParaRPr lang="fr-FR" sz="1600" b="0" i="0" dirty="0">
                <a:solidFill>
                  <a:srgbClr val="0070C0"/>
                </a:solidFill>
                <a:effectLst/>
                <a:latin typeface="+mj-lt"/>
              </a:endParaRPr>
            </a:p>
            <a:p>
              <a:pPr marL="285750" indent="-285750" algn="l" fontAlgn="base"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rgbClr val="0070C0"/>
                  </a:solidFill>
                  <a:latin typeface="+mj-lt"/>
                </a:rPr>
                <a:t>légères évolutions graphiques et typographiques</a:t>
              </a:r>
            </a:p>
            <a:p>
              <a:pPr algn="l" fontAlgn="base"/>
              <a:endParaRPr lang="fr-FR" sz="1600" dirty="0">
                <a:solidFill>
                  <a:srgbClr val="0070C0"/>
                </a:solidFill>
                <a:latin typeface="+mj-lt"/>
              </a:endParaRPr>
            </a:p>
            <a:p>
              <a:pPr marL="285750" indent="-285750" algn="l" fontAlgn="base">
                <a:buFont typeface="Arial" panose="020B0604020202020204" pitchFamily="34" charset="0"/>
                <a:buChar char="•"/>
              </a:pPr>
              <a:r>
                <a:rPr lang="fr-FR" sz="1600" b="0" i="0" dirty="0">
                  <a:solidFill>
                    <a:srgbClr val="0070C0"/>
                  </a:solidFill>
                  <a:effectLst/>
                  <a:latin typeface="+mj-lt"/>
                </a:rPr>
                <a:t>retravail du logo de la campagne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E901AAF-4180-B25E-A8F4-24B16F1FC50A}"/>
                </a:ext>
              </a:extLst>
            </p:cNvPr>
            <p:cNvSpPr/>
            <p:nvPr/>
          </p:nvSpPr>
          <p:spPr>
            <a:xfrm>
              <a:off x="7097445" y="5257403"/>
              <a:ext cx="4866042" cy="1204856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2E808CB4-E204-C21A-3640-52390C7D391C}"/>
              </a:ext>
            </a:extLst>
          </p:cNvPr>
          <p:cNvSpPr txBox="1"/>
          <p:nvPr/>
        </p:nvSpPr>
        <p:spPr>
          <a:xfrm>
            <a:off x="4940492" y="6159091"/>
            <a:ext cx="1772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1F2D39"/>
                </a:solidFill>
              </a:rPr>
              <a:t>Visuel principal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8890C3B-DDAE-9D04-F559-BD1C4ADC1607}"/>
              </a:ext>
            </a:extLst>
          </p:cNvPr>
          <p:cNvSpPr txBox="1"/>
          <p:nvPr/>
        </p:nvSpPr>
        <p:spPr>
          <a:xfrm>
            <a:off x="8653508" y="6159091"/>
            <a:ext cx="2045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7CC8C8"/>
                </a:solidFill>
              </a:rPr>
              <a:t>Déclinaison locale</a:t>
            </a:r>
          </a:p>
        </p:txBody>
      </p:sp>
    </p:spTree>
    <p:extLst>
      <p:ext uri="{BB962C8B-B14F-4D97-AF65-F5344CB8AC3E}">
        <p14:creationId xmlns:p14="http://schemas.microsoft.com/office/powerpoint/2010/main" val="3867888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0F01A-8F67-EC4C-82EA-1C3E2344F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5D0585C4-F7B3-A554-3F1D-5039AB0E141B}"/>
              </a:ext>
            </a:extLst>
          </p:cNvPr>
          <p:cNvGrpSpPr/>
          <p:nvPr/>
        </p:nvGrpSpPr>
        <p:grpSpPr>
          <a:xfrm>
            <a:off x="244455" y="998169"/>
            <a:ext cx="6468317" cy="369332"/>
            <a:chOff x="244455" y="998169"/>
            <a:chExt cx="6468317" cy="369332"/>
          </a:xfrm>
        </p:grpSpPr>
        <p:sp>
          <p:nvSpPr>
            <p:cNvPr id="3" name="Text Box 15">
              <a:extLst>
                <a:ext uri="{FF2B5EF4-FFF2-40B4-BE49-F238E27FC236}">
                  <a16:creationId xmlns:a16="http://schemas.microsoft.com/office/drawing/2014/main" id="{25B06C7B-8584-32F5-019F-3A30F2E8D3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918" y="998169"/>
              <a:ext cx="62088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  <a:buClr>
                  <a:srgbClr val="F78F04"/>
                </a:buClr>
              </a:pPr>
              <a:r>
                <a:rPr lang="fr-FR" b="1" u="sng" dirty="0">
                  <a:solidFill>
                    <a:srgbClr val="00B05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DIFFUSIONS PREVUES</a:t>
              </a:r>
              <a:r>
                <a:rPr lang="fr-FR" dirty="0">
                  <a:solidFill>
                    <a:srgbClr val="00B05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:</a:t>
              </a:r>
              <a:endParaRPr lang="fr-FR" sz="1600" dirty="0">
                <a:solidFill>
                  <a:srgbClr val="00B050"/>
                </a:solidFill>
                <a:latin typeface="Trebuchet MS" panose="020B060302020202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5" name="Graphique 14" descr="Coche avec un remplissage uni">
              <a:extLst>
                <a:ext uri="{FF2B5EF4-FFF2-40B4-BE49-F238E27FC236}">
                  <a16:creationId xmlns:a16="http://schemas.microsoft.com/office/drawing/2014/main" id="{DECC20E2-6CC7-5FE3-29BA-84A00B7D06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44455" y="1053103"/>
              <a:ext cx="259463" cy="259463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81F76552-95B3-64CB-1E8E-517F19564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374204" cy="886945"/>
          </a:xfrm>
        </p:spPr>
        <p:txBody>
          <a:bodyPr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Campagne de sensibilisation à partir de l'âge de l'eau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Image 6" descr="Une image contenant texte, affiche, graphisme, livre&#10;&#10;Le contenu généré par l’IA peut être incorrect.">
            <a:extLst>
              <a:ext uri="{FF2B5EF4-FFF2-40B4-BE49-F238E27FC236}">
                <a16:creationId xmlns:a16="http://schemas.microsoft.com/office/drawing/2014/main" id="{D89F61A8-1B50-FD0D-2BB2-854293E3D9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040" y="2182482"/>
            <a:ext cx="2809122" cy="3976607"/>
          </a:xfrm>
          <a:prstGeom prst="rect">
            <a:avLst/>
          </a:prstGeom>
        </p:spPr>
      </p:pic>
      <p:pic>
        <p:nvPicPr>
          <p:cNvPr id="10" name="Image 9" descr="Une image contenant texte, affiche, Visage humain, gâteau d’anniversaire&#10;&#10;Le contenu généré par l’IA peut être incorrect.">
            <a:extLst>
              <a:ext uri="{FF2B5EF4-FFF2-40B4-BE49-F238E27FC236}">
                <a16:creationId xmlns:a16="http://schemas.microsoft.com/office/drawing/2014/main" id="{FD5948A4-8510-1C89-0F6B-712805D17E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452" y="2125468"/>
            <a:ext cx="2899273" cy="4104226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22994E9-476B-1E36-E3AD-27F322E3EB09}"/>
              </a:ext>
            </a:extLst>
          </p:cNvPr>
          <p:cNvGrpSpPr/>
          <p:nvPr/>
        </p:nvGrpSpPr>
        <p:grpSpPr>
          <a:xfrm>
            <a:off x="503918" y="2096515"/>
            <a:ext cx="4542535" cy="3925433"/>
            <a:chOff x="7097445" y="5257403"/>
            <a:chExt cx="4866042" cy="1204856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DE71BF53-110A-609D-509C-90E9D17A2264}"/>
                </a:ext>
              </a:extLst>
            </p:cNvPr>
            <p:cNvSpPr txBox="1"/>
            <p:nvPr/>
          </p:nvSpPr>
          <p:spPr>
            <a:xfrm>
              <a:off x="7201437" y="5321222"/>
              <a:ext cx="4658057" cy="10108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fontAlgn="base"/>
              <a:endParaRPr lang="fr-FR" sz="1600" dirty="0">
                <a:solidFill>
                  <a:srgbClr val="00B050"/>
                </a:solidFill>
                <a:latin typeface="+mj-lt"/>
              </a:endParaRPr>
            </a:p>
            <a:p>
              <a:pPr marL="285750" indent="-285750" algn="l" fontAlgn="base">
                <a:buFont typeface="Arial" panose="020B0604020202020204" pitchFamily="34" charset="0"/>
                <a:buChar char="•"/>
              </a:pPr>
              <a:r>
                <a:rPr lang="fr-FR" sz="1600" b="1" dirty="0">
                  <a:solidFill>
                    <a:srgbClr val="0070C0"/>
                  </a:solidFill>
                  <a:latin typeface="+mj-lt"/>
                </a:rPr>
                <a:t>Mobilier urbain </a:t>
              </a:r>
              <a:r>
                <a:rPr lang="fr-FR" sz="1600" dirty="0">
                  <a:solidFill>
                    <a:srgbClr val="0070C0"/>
                  </a:solidFill>
                  <a:latin typeface="+mj-lt"/>
                </a:rPr>
                <a:t>(sucette / abris bus) de la Métropole, du Département et de la Région (en cours)</a:t>
              </a:r>
            </a:p>
            <a:p>
              <a:pPr algn="l" fontAlgn="base"/>
              <a:endParaRPr lang="fr-FR" sz="1600" dirty="0">
                <a:solidFill>
                  <a:srgbClr val="0070C0"/>
                </a:solidFill>
                <a:latin typeface="+mj-lt"/>
              </a:endParaRPr>
            </a:p>
            <a:p>
              <a:pPr marL="285750" indent="-285750" algn="l" fontAlgn="base">
                <a:buFont typeface="Arial" panose="020B0604020202020204" pitchFamily="34" charset="0"/>
                <a:buChar char="•"/>
              </a:pPr>
              <a:r>
                <a:rPr lang="fr-FR" sz="1600" b="0" i="0" dirty="0">
                  <a:solidFill>
                    <a:srgbClr val="0070C0"/>
                  </a:solidFill>
                  <a:effectLst/>
                  <a:latin typeface="+mj-lt"/>
                </a:rPr>
                <a:t>Une </a:t>
              </a:r>
              <a:r>
                <a:rPr lang="fr-FR" sz="1600" b="1" i="0" dirty="0">
                  <a:solidFill>
                    <a:srgbClr val="0070C0"/>
                  </a:solidFill>
                  <a:effectLst/>
                  <a:latin typeface="+mj-lt"/>
                </a:rPr>
                <a:t>page internet dédiée</a:t>
              </a:r>
            </a:p>
            <a:p>
              <a:pPr algn="l" fontAlgn="base"/>
              <a:endParaRPr lang="fr-FR" sz="1600" b="0" i="0" dirty="0">
                <a:solidFill>
                  <a:srgbClr val="0070C0"/>
                </a:solidFill>
                <a:effectLst/>
                <a:latin typeface="+mj-lt"/>
              </a:endParaRPr>
            </a:p>
            <a:p>
              <a:pPr marL="285750" indent="-285750" fontAlgn="base"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rgbClr val="0070C0"/>
                  </a:solidFill>
                  <a:latin typeface="+mj-lt"/>
                </a:rPr>
                <a:t>Pour les syndicats participants, </a:t>
              </a:r>
              <a:r>
                <a:rPr lang="fr-FR" sz="1600" b="1" dirty="0">
                  <a:solidFill>
                    <a:srgbClr val="0070C0"/>
                  </a:solidFill>
                  <a:latin typeface="+mj-lt"/>
                </a:rPr>
                <a:t>une boîte à outils personnalisée</a:t>
              </a:r>
              <a:r>
                <a:rPr lang="fr-FR" sz="1600" dirty="0">
                  <a:solidFill>
                    <a:srgbClr val="0070C0"/>
                  </a:solidFill>
                  <a:latin typeface="+mj-lt"/>
                </a:rPr>
                <a:t> contenant des formats A3, A4, bandeaux site web, bandeaux mail, encarts presse pour les gazettes, panneaux </a:t>
              </a:r>
              <a:r>
                <a:rPr lang="fr-FR" sz="1600" dirty="0" err="1">
                  <a:solidFill>
                    <a:srgbClr val="0070C0"/>
                  </a:solidFill>
                  <a:latin typeface="+mj-lt"/>
                </a:rPr>
                <a:t>pocket</a:t>
              </a:r>
              <a:r>
                <a:rPr lang="fr-FR" sz="1600" dirty="0">
                  <a:solidFill>
                    <a:srgbClr val="0070C0"/>
                  </a:solidFill>
                  <a:latin typeface="+mj-lt"/>
                </a:rPr>
                <a:t>, et autres formats à la demande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AEC29D4-2BF9-3907-189F-62D87FDBC345}"/>
                </a:ext>
              </a:extLst>
            </p:cNvPr>
            <p:cNvSpPr/>
            <p:nvPr/>
          </p:nvSpPr>
          <p:spPr>
            <a:xfrm>
              <a:off x="7097445" y="5257403"/>
              <a:ext cx="4866042" cy="1204856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733012AA-B413-FA34-06FB-E3714CFAF285}"/>
              </a:ext>
            </a:extLst>
          </p:cNvPr>
          <p:cNvSpPr txBox="1"/>
          <p:nvPr/>
        </p:nvSpPr>
        <p:spPr>
          <a:xfrm>
            <a:off x="4940492" y="6159091"/>
            <a:ext cx="1772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1F2D39"/>
                </a:solidFill>
              </a:rPr>
              <a:t>Visuel principal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60C5626-DCD1-6CC5-D50A-A7A61A2F2561}"/>
              </a:ext>
            </a:extLst>
          </p:cNvPr>
          <p:cNvSpPr txBox="1"/>
          <p:nvPr/>
        </p:nvSpPr>
        <p:spPr>
          <a:xfrm>
            <a:off x="8653508" y="6159091"/>
            <a:ext cx="2045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7CC8C8"/>
                </a:solidFill>
              </a:rPr>
              <a:t>Déclinaison locale</a:t>
            </a:r>
          </a:p>
        </p:txBody>
      </p:sp>
    </p:spTree>
    <p:extLst>
      <p:ext uri="{BB962C8B-B14F-4D97-AF65-F5344CB8AC3E}">
        <p14:creationId xmlns:p14="http://schemas.microsoft.com/office/powerpoint/2010/main" val="2991988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411</TotalTime>
  <Words>483</Words>
  <Application>Microsoft Office PowerPoint</Application>
  <PresentationFormat>Grand écran</PresentationFormat>
  <Paragraphs>60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Aptos</vt:lpstr>
      <vt:lpstr>Arial</vt:lpstr>
      <vt:lpstr>Google Sans</vt:lpstr>
      <vt:lpstr>Trebuchet MS</vt:lpstr>
      <vt:lpstr>Office Theme</vt:lpstr>
      <vt:lpstr>Campagne de sensibilisation du grand public à partir de l'âge de l'eau du robinet</vt:lpstr>
      <vt:lpstr>Campagne de sensibilisation à partir de l'âge de l'eau</vt:lpstr>
      <vt:lpstr>Campagne de sensibilisation à partir de l'âge de l'eau</vt:lpstr>
      <vt:lpstr>Campagne de sensibilisation à partir de l'âge de l'eau</vt:lpstr>
      <vt:lpstr>Campagne de sensibilisation à partir de l'âge de l'eau</vt:lpstr>
      <vt:lpstr>Campagne de sensibilisation à partir de l'âge de l'eau</vt:lpstr>
      <vt:lpstr>Campagne de sensibilisation à partir de l'âge de l'eau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Emilie Laurent</cp:lastModifiedBy>
  <cp:revision>34</cp:revision>
  <dcterms:created xsi:type="dcterms:W3CDTF">2023-11-09T14:53:53Z</dcterms:created>
  <dcterms:modified xsi:type="dcterms:W3CDTF">2025-03-17T08:39:05Z</dcterms:modified>
</cp:coreProperties>
</file>