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6"/>
  </p:notesMasterIdLst>
  <p:sldIdLst>
    <p:sldId id="256" r:id="rId2"/>
    <p:sldId id="449" r:id="rId3"/>
    <p:sldId id="454" r:id="rId4"/>
    <p:sldId id="455" r:id="rId5"/>
    <p:sldId id="461" r:id="rId6"/>
    <p:sldId id="462" r:id="rId7"/>
    <p:sldId id="465" r:id="rId8"/>
    <p:sldId id="464" r:id="rId9"/>
    <p:sldId id="463" r:id="rId10"/>
    <p:sldId id="456" r:id="rId11"/>
    <p:sldId id="457" r:id="rId12"/>
    <p:sldId id="458" r:id="rId13"/>
    <p:sldId id="459" r:id="rId14"/>
    <p:sldId id="46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88D6"/>
    <a:srgbClr val="CDC2DB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6B2F5-276B-4B13-A8BA-1BAE31B19F14}" type="datetimeFigureOut">
              <a:rPr lang="fr-FR" smtClean="0"/>
              <a:t>07/03/2025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61036-637D-4789-9B17-E68DED3538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89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61036-637D-4789-9B17-E68DED35384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97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07/03/2025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rgbClr val="1341A1"/>
                </a:solidFill>
              </a:rPr>
              <a:t>Contractualisation</a:t>
            </a:r>
            <a:br>
              <a:rPr lang="fr-FR" sz="3600">
                <a:solidFill>
                  <a:srgbClr val="1341A1"/>
                </a:solidFill>
              </a:rPr>
            </a:br>
            <a:r>
              <a:rPr lang="fr-FR" sz="3600">
                <a:solidFill>
                  <a:srgbClr val="1341A1"/>
                </a:solidFill>
              </a:rPr>
              <a:t>avec </a:t>
            </a:r>
            <a:r>
              <a:rPr lang="fr-FR" sz="3600" dirty="0">
                <a:solidFill>
                  <a:srgbClr val="1341A1"/>
                </a:solidFill>
              </a:rPr>
              <a:t>l'Agence de l'eau Adour Garonne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12 mars 2025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A53B5588-DA2D-B1E4-D387-2491F8B6C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79" y="905232"/>
            <a:ext cx="11274641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i="1" u="sng" dirty="0">
                <a:solidFill>
                  <a:srgbClr val="0077D4"/>
                </a:solidFill>
                <a:latin typeface="Trebuchet MS" panose="020B0603020202020204" pitchFamily="34" charset="0"/>
              </a:rPr>
              <a:t>Objet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contrat eau et climat à signer entre un EPTB, l’Etat et l’Agence de l’Eau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outil du 12</a:t>
            </a:r>
            <a:r>
              <a:rPr lang="fr-FR" altLang="fr-FR" sz="24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ème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programme d'intervention l'Agence de l'eau Adour-Garonne qui vise renforcer ses partenariats avec les acteurs des territoires 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encadrer la mise en œuvre de l’ensemble des actions liées à la feuille de route "Gestion quantitative de la ressource" élaborée par les EPTB et aller au-delà de cette seule thématique. 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Contrat eau et climat de l'Agence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B21407C-9506-B447-E071-0D37F706A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640" y="4046290"/>
            <a:ext cx="1047597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400" i="1" dirty="0">
                <a:solidFill>
                  <a:srgbClr val="0077D4"/>
                </a:solidFill>
                <a:latin typeface="Trebuchet MS" panose="020B0603020202020204" pitchFamily="34" charset="0"/>
              </a:rPr>
              <a:t>Proposition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400" i="1" dirty="0">
                <a:solidFill>
                  <a:srgbClr val="0077D4"/>
                </a:solidFill>
                <a:latin typeface="Trebuchet MS" panose="020B0603020202020204" pitchFamily="34" charset="0"/>
              </a:rPr>
              <a:t>Contenu a minima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les éléments présents dans la  feuille de route (à actualiser)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i="1" dirty="0">
                <a:solidFill>
                  <a:srgbClr val="0077D4"/>
                </a:solidFill>
                <a:latin typeface="Trebuchet MS" panose="020B0603020202020204" pitchFamily="34" charset="0"/>
              </a:rPr>
              <a:t>complété d'éléments nécessaires à la gestion équilibrée et durable des nappes profondes de Gironde ou qui y concourent.</a:t>
            </a: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93CF7-1CB2-AF9D-3656-9B0553CD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73BC39B-377D-B806-59AE-B8EA3F59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377C5D5-CDC0-EDFA-7919-F58046ACDEF4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Le contrat, </a:t>
            </a:r>
            <a:r>
              <a:rPr lang="fr-FR" altLang="fr-FR" sz="2400" b="1">
                <a:solidFill>
                  <a:srgbClr val="0077D4"/>
                </a:solidFill>
              </a:rPr>
              <a:t>son contenu </a:t>
            </a:r>
            <a:r>
              <a:rPr lang="fr-FR" altLang="fr-FR" sz="2400" b="1" dirty="0">
                <a:solidFill>
                  <a:srgbClr val="0077D4"/>
                </a:solidFill>
              </a:rPr>
              <a:t>et ses effets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E56E1D-19B6-31EF-3C49-92B685B850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4" r="3227" b="51327"/>
          <a:stretch/>
        </p:blipFill>
        <p:spPr>
          <a:xfrm>
            <a:off x="1110640" y="1107024"/>
            <a:ext cx="3403428" cy="52493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5EFE8D9-18E7-02FC-DE91-71B1CD640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3" t="65067" r="574" b="773"/>
          <a:stretch/>
        </p:blipFill>
        <p:spPr>
          <a:xfrm>
            <a:off x="5442012" y="1146206"/>
            <a:ext cx="3583942" cy="3895809"/>
          </a:xfrm>
          <a:prstGeom prst="rect">
            <a:avLst/>
          </a:prstGeom>
        </p:spPr>
      </p:pic>
      <p:sp>
        <p:nvSpPr>
          <p:cNvPr id="11" name="Text Box 15">
            <a:extLst>
              <a:ext uri="{FF2B5EF4-FFF2-40B4-BE49-F238E27FC236}">
                <a16:creationId xmlns:a16="http://schemas.microsoft.com/office/drawing/2014/main" id="{FC542678-0631-E647-99DD-74CE01021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6492" y="3094110"/>
            <a:ext cx="266448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Majoration des redevances prélèvements pour un partage des coûts de réparation des nappes profondes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BA7C1AE-6F85-3CBE-70F8-59F790594F59}"/>
              </a:ext>
            </a:extLst>
          </p:cNvPr>
          <p:cNvGrpSpPr/>
          <p:nvPr/>
        </p:nvGrpSpPr>
        <p:grpSpPr>
          <a:xfrm>
            <a:off x="5442012" y="5280907"/>
            <a:ext cx="3450787" cy="430887"/>
            <a:chOff x="8356514" y="5181565"/>
            <a:chExt cx="3450787" cy="430887"/>
          </a:xfrm>
        </p:grpSpPr>
        <p:sp>
          <p:nvSpPr>
            <p:cNvPr id="9" name="Text Box 15">
              <a:extLst>
                <a:ext uri="{FF2B5EF4-FFF2-40B4-BE49-F238E27FC236}">
                  <a16:creationId xmlns:a16="http://schemas.microsoft.com/office/drawing/2014/main" id="{D14A964F-AC67-BF76-0D38-FB1A235B2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6514" y="5181565"/>
              <a:ext cx="3450787" cy="430887"/>
            </a:xfrm>
            <a:prstGeom prst="rect">
              <a:avLst/>
            </a:prstGeom>
            <a:solidFill>
              <a:srgbClr val="CDC2DB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ts val="2400"/>
                </a:spcBef>
                <a:buClr>
                  <a:schemeClr val="accent2"/>
                </a:buClr>
                <a:buSzPct val="100000"/>
              </a:pPr>
              <a:r>
                <a:rPr lang="fr-FR" altLang="fr-FR" sz="2200" dirty="0">
                  <a:latin typeface="Trebuchet MS" panose="020B0603020202020204" pitchFamily="34" charset="0"/>
                </a:rPr>
                <a:t>      </a:t>
              </a:r>
              <a:r>
                <a:rPr lang="fr-FR" altLang="fr-FR" sz="2000" dirty="0">
                  <a:latin typeface="Trebuchet MS" panose="020B0603020202020204" pitchFamily="34" charset="0"/>
                </a:rPr>
                <a:t>Majoration des taux</a:t>
              </a:r>
              <a:endParaRPr lang="fr-FR" altLang="fr-FR" sz="2200" dirty="0">
                <a:latin typeface="Trebuchet MS" panose="020B0603020202020204" pitchFamily="34" charset="0"/>
              </a:endParaRP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3F36334F-9912-4161-139C-EBFC2C53E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355" t="90223" r="84776" b="7052"/>
            <a:stretch/>
          </p:blipFill>
          <p:spPr>
            <a:xfrm>
              <a:off x="8487052" y="5241649"/>
              <a:ext cx="328473" cy="310718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1C53E68-6900-C339-E6B6-32EC67BFF105}"/>
              </a:ext>
            </a:extLst>
          </p:cNvPr>
          <p:cNvSpPr/>
          <p:nvPr/>
        </p:nvSpPr>
        <p:spPr>
          <a:xfrm>
            <a:off x="1855433" y="3524435"/>
            <a:ext cx="2210540" cy="1038687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EC2A2-F569-86B9-2915-EE1ABF7B94D9}"/>
              </a:ext>
            </a:extLst>
          </p:cNvPr>
          <p:cNvSpPr/>
          <p:nvPr/>
        </p:nvSpPr>
        <p:spPr>
          <a:xfrm>
            <a:off x="1827652" y="4769259"/>
            <a:ext cx="2210540" cy="785968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70AFE0-661E-2E14-10A4-FFB65305BDF5}"/>
              </a:ext>
            </a:extLst>
          </p:cNvPr>
          <p:cNvSpPr/>
          <p:nvPr/>
        </p:nvSpPr>
        <p:spPr>
          <a:xfrm>
            <a:off x="5901741" y="3303554"/>
            <a:ext cx="2664483" cy="62935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53EA9E-507E-9C20-067F-FCE985AB6704}"/>
              </a:ext>
            </a:extLst>
          </p:cNvPr>
          <p:cNvSpPr/>
          <p:nvPr/>
        </p:nvSpPr>
        <p:spPr>
          <a:xfrm>
            <a:off x="5901741" y="5181675"/>
            <a:ext cx="2664483" cy="62935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74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6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9BBD7-025E-37A3-C2DC-060BCCB90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A606EA3-A151-E72C-2546-61C3BF0D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4CDBAD79-9D7B-2B9D-2846-84AC8AE9D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79" y="1662316"/>
            <a:ext cx="1127464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i="1" u="sng" dirty="0">
                <a:solidFill>
                  <a:srgbClr val="0077D4"/>
                </a:solidFill>
                <a:latin typeface="Trebuchet MS" panose="020B0603020202020204" pitchFamily="34" charset="0"/>
              </a:rPr>
              <a:t>Proposition de 5 composantes :</a:t>
            </a:r>
          </a:p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principes et règles de gestion des nappes profondes</a:t>
            </a:r>
          </a:p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politique de sobriété, d'économies d'eau et de maîtrise des consommations</a:t>
            </a:r>
          </a:p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politique de substitution de ressources</a:t>
            </a:r>
          </a:p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coordination des actions, animation territoriale</a:t>
            </a:r>
          </a:p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encadrement réglementaire et partage équitable des coûts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36277BA-4D85-134D-EE07-EF33CDFFBA67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Proposition de contenu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922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8B713-E0FA-2CDF-3748-374C363C4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FF04DDE-DB09-B9BA-F803-74538898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7248AD7-4027-E4E2-8CC9-448517F49AF0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principes et règles de gestion des nappes profondes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37A1D2D-DCE9-DDFD-57B8-22B00EAD7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37549"/>
              </p:ext>
            </p:extLst>
          </p:nvPr>
        </p:nvGraphicFramePr>
        <p:xfrm>
          <a:off x="314996" y="2307591"/>
          <a:ext cx="11562008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Révision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VMPO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(prise en compte CC)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Règles de gestion Oligocène Centre et </a:t>
                      </a:r>
                      <a:r>
                        <a:rPr lang="fr-FR" sz="1800" b="1" i="0" u="none" strike="noStrike" baseline="0" dirty="0" err="1">
                          <a:solidFill>
                            <a:srgbClr val="3A88D6"/>
                          </a:solidFill>
                          <a:latin typeface="Aptos Narrow" panose="020B0004020202020204" pitchFamily="34" charset="0"/>
                        </a:rPr>
                        <a:t>Ecoène</a:t>
                      </a:r>
                      <a:r>
                        <a:rPr lang="fr-FR" sz="1800" b="1" i="0" u="none" strike="noStrike" baseline="0" dirty="0">
                          <a:solidFill>
                            <a:srgbClr val="3A88D6"/>
                          </a:solidFill>
                          <a:latin typeface="Aptos Narrow" panose="020B0004020202020204" pitchFamily="34" charset="0"/>
                        </a:rPr>
                        <a:t> Nord</a:t>
                      </a:r>
                      <a:endParaRPr lang="fr-FR" dirty="0">
                        <a:solidFill>
                          <a:srgbClr val="3A88D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Actualisation du besoin ressources - Prospective de la demande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usages domestiques de l'eau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A1-5/6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prélèvements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pr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tous les usages (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, agricoles, industriels et géothermie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Connaissance des usages agricoles et industriels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  <a:tr h="217424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Stratégie globale d'accès à la ressource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91918"/>
                  </a:ext>
                </a:extLst>
              </a:tr>
              <a:tr h="143256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Finalisation Atlas des zones à enjeux aval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94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A5-2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besoins activités spécifiques (filières ou industries spécialisées, géothermie…)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807866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3A88D6"/>
                          </a:solidFill>
                        </a:rPr>
                        <a:t>A1-8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Révision du SAGE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57258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06B61369-C4EF-06ED-327E-9E10D0607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995" y="961818"/>
            <a:ext cx="115620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Ce volet correspond aux actions liées à la gestion proprement dite, inscrites explicitement dans le SAGE ou découlant de demandes de la CLE, à l'exception des actions relevant de l'animation (cf. volet 4)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5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2A329-8E84-AC22-21E6-C558DE0BE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8F1C9EA-F016-5294-5757-A9933718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6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271C85D-A132-C470-D4C7-6F593DFB9F9B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820138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sobriété économies d'eau maîtrise des consommations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5EB07C0-56E1-64C2-E4BF-0231EFE74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66562"/>
              </p:ext>
            </p:extLst>
          </p:nvPr>
        </p:nvGraphicFramePr>
        <p:xfrm>
          <a:off x="298560" y="2957769"/>
          <a:ext cx="11562008" cy="258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du gisement d'économie d'eau, de sa part mobilisable, réexamen de la politique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Actualisation des exigences en matière de performance des réseaux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services d'eau potable privés et analyse de leurs performances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et maîtrise des consommations dans les bâtiments et usages publics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Origine et usage de l'eau dans les activités économiques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Accompagnement services d'eau potable (</a:t>
                      </a:r>
                      <a:r>
                        <a:rPr lang="fr-FR" sz="1800" b="1" i="0" u="none" strike="noStrike" baseline="0" dirty="0" err="1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diag</a:t>
                      </a: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., sectorisation, recherche de fuites…)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FC389B1B-40DF-B6E1-80C4-806B19DA0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996" y="1351009"/>
            <a:ext cx="115620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Figurent ici les actions identifiées comme nécessaire pour donner un second souffle à la politique prioritaire d'économie d'eau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0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9199-8EAB-7696-7E97-84F049A4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108BE88-C36D-7D27-4B8B-D6D68F65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7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529C0A4-91E2-897E-ACF1-9DC371F34120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3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politique de substitution de ressources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8D441EB-32EA-1039-CCAB-D1AE01415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418035"/>
              </p:ext>
            </p:extLst>
          </p:nvPr>
        </p:nvGraphicFramePr>
        <p:xfrm>
          <a:off x="314996" y="2493466"/>
          <a:ext cx="11562008" cy="295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Organiser l'accès à la ressource pour consolider à moindre coût bon état des nappes et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Mettre en œuvre la Champ captant des Landes du Médoc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BM</a:t>
                      </a:r>
                      <a:r>
                        <a:rPr lang="fr-FR" dirty="0"/>
                        <a:t> + tiers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Recherche et mise en œuvre de  projets de substitution d'intérêt 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Elaborer et mettre en œuvre un ou plusieurs projets structurants pour l'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(10 Mm</a:t>
                      </a:r>
                      <a:r>
                        <a:rPr lang="fr-FR" sz="1800" b="0" i="0" u="none" strike="noStrike" baseline="3000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3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/an)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BM</a:t>
                      </a:r>
                      <a:r>
                        <a:rPr lang="fr-FR" dirty="0"/>
                        <a:t> +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efficacité micro-substitutions et identification quantification des projets potentiels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A4-2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Sécurisation et développement services d'eau industrielle de Bordeaux Métropole</a:t>
                      </a:r>
                      <a:endParaRPr lang="fr-FR" sz="1800" b="1" i="0" u="none" strike="noStrike" baseline="0" dirty="0">
                        <a:solidFill>
                          <a:srgbClr val="0066CC"/>
                        </a:solidFill>
                        <a:latin typeface="Aptos Narrow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BM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  <a:tr h="217424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A4-3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Sécurisation et développement prise d'eau de Galgon et conduite du Blayais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91918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8AAEC24B-3F1F-CC0B-D6D1-0C6BF6687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996" y="1138734"/>
            <a:ext cx="115620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Sont ici regroupées les projets de substitutions qu'il s'agisse de micro-substitutions, de projets de substitution pour l'</a:t>
            </a:r>
            <a:r>
              <a:rPr lang="fr-FR" altLang="fr-FR" sz="24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AEP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d'intérêt local ou structurant, de projets, d'optimisation d'infrastructures de substitution existante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CC962-EFC1-889D-37A2-460865ABB7DA}"/>
              </a:ext>
            </a:extLst>
          </p:cNvPr>
          <p:cNvSpPr/>
          <p:nvPr/>
        </p:nvSpPr>
        <p:spPr>
          <a:xfrm>
            <a:off x="1757779" y="3223655"/>
            <a:ext cx="8752655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DCAF9D-39F9-2259-77DD-C52510AFFB68}"/>
              </a:ext>
            </a:extLst>
          </p:cNvPr>
          <p:cNvSpPr/>
          <p:nvPr/>
        </p:nvSpPr>
        <p:spPr>
          <a:xfrm>
            <a:off x="1757779" y="3973079"/>
            <a:ext cx="8752655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D11196C2-D6D8-6E93-26C8-F15B753D1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979" y="5894686"/>
            <a:ext cx="875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taux majorés (redistribution produit majorations redevances)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628225-F976-BEC1-7C11-7E30E621C16D}"/>
              </a:ext>
            </a:extLst>
          </p:cNvPr>
          <p:cNvSpPr/>
          <p:nvPr/>
        </p:nvSpPr>
        <p:spPr>
          <a:xfrm>
            <a:off x="3133979" y="5899866"/>
            <a:ext cx="8596571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AC262F-D484-CC1E-0B06-CC8650B86EF1}"/>
              </a:ext>
            </a:extLst>
          </p:cNvPr>
          <p:cNvSpPr/>
          <p:nvPr/>
        </p:nvSpPr>
        <p:spPr>
          <a:xfrm>
            <a:off x="1757779" y="3982372"/>
            <a:ext cx="8752655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F04A94DB-033A-8C51-DE68-70E8E7D9F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979" y="5903979"/>
            <a:ext cx="875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taux majorés (redistribution produit majorations redevances)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0FF526-8C03-0DC6-D9C9-0CAF2577DE1F}"/>
              </a:ext>
            </a:extLst>
          </p:cNvPr>
          <p:cNvSpPr/>
          <p:nvPr/>
        </p:nvSpPr>
        <p:spPr>
          <a:xfrm>
            <a:off x="3133979" y="5909159"/>
            <a:ext cx="8596571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13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/>
      <p:bldP spid="9" grpId="0" animBg="1"/>
      <p:bldP spid="11" grpId="0" animBg="1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95DD-FE42-DB05-5C90-D80FBAB02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0DA4B21-82C9-F46A-15F1-A44F3BF5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8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EBEB97E-760D-A06A-9318-BA65FB2D9233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4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coordination des actions, animation territoriale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EAE78F2-5107-42E5-F825-BF81D975E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49775"/>
              </p:ext>
            </p:extLst>
          </p:nvPr>
        </p:nvGraphicFramePr>
        <p:xfrm>
          <a:off x="314996" y="2285499"/>
          <a:ext cx="1156200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Secrétariat technique de la CLE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Secrétariat administratif de la CLE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Animation de la feuille de route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Prise en compte de la gestion des nappes profondes dans documents d'urbanisme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 +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Politique de formation, information sensibilisation à la valeur patrimoniale de la ressource et aux économies d'eau	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 + </a:t>
                      </a:r>
                      <a:r>
                        <a:rPr lang="fr-FR" dirty="0" err="1"/>
                        <a:t>BM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F186BFEB-1BC1-B3E9-D125-E919C2091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60" y="993029"/>
            <a:ext cx="115620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Ne figurant pas explicitement dans la feuille de route, les actions de coordination et d'animation territoriales, pourtant indispensables pour une déclinaison opérationnelle de la gestion, sont regroupées ici.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84B16F-3A90-4928-71F1-9412EB2EF853}"/>
              </a:ext>
            </a:extLst>
          </p:cNvPr>
          <p:cNvSpPr/>
          <p:nvPr/>
        </p:nvSpPr>
        <p:spPr>
          <a:xfrm>
            <a:off x="1757780" y="4150429"/>
            <a:ext cx="8770410" cy="62935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EAC2C0C2-E01B-99FC-CE49-2E75E233D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619" y="6013558"/>
            <a:ext cx="98338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taux majorés (redistribution ou non produit majorations redevances)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4FF470-F3BF-A895-B5E2-35D03E9581E1}"/>
              </a:ext>
            </a:extLst>
          </p:cNvPr>
          <p:cNvSpPr/>
          <p:nvPr/>
        </p:nvSpPr>
        <p:spPr>
          <a:xfrm>
            <a:off x="2139518" y="6013558"/>
            <a:ext cx="9608787" cy="461665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05D89-CA20-3288-15B6-3079672DC342}"/>
              </a:ext>
            </a:extLst>
          </p:cNvPr>
          <p:cNvSpPr/>
          <p:nvPr/>
        </p:nvSpPr>
        <p:spPr>
          <a:xfrm>
            <a:off x="1757780" y="2988770"/>
            <a:ext cx="8770410" cy="411480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4B06B5-5C07-1DCB-52AE-2EC7130BB749}"/>
              </a:ext>
            </a:extLst>
          </p:cNvPr>
          <p:cNvSpPr/>
          <p:nvPr/>
        </p:nvSpPr>
        <p:spPr>
          <a:xfrm>
            <a:off x="2139518" y="4862908"/>
            <a:ext cx="6355258" cy="486982"/>
          </a:xfrm>
          <a:prstGeom prst="rect">
            <a:avLst/>
          </a:prstGeom>
          <a:noFill/>
          <a:ln w="571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9673EA1D-A37E-9E0F-92CE-417B3E7AD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9117" y="4862908"/>
            <a:ext cx="56286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nouveau, non subventionné à ce jour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252BCE-42E8-8FF0-256C-AA62F1723379}"/>
              </a:ext>
            </a:extLst>
          </p:cNvPr>
          <p:cNvSpPr/>
          <p:nvPr/>
        </p:nvSpPr>
        <p:spPr>
          <a:xfrm>
            <a:off x="1757780" y="2707571"/>
            <a:ext cx="8770410" cy="103232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A3323C-BB54-A82E-627F-EC2EDE7AEE59}"/>
              </a:ext>
            </a:extLst>
          </p:cNvPr>
          <p:cNvSpPr/>
          <p:nvPr/>
        </p:nvSpPr>
        <p:spPr>
          <a:xfrm>
            <a:off x="2139518" y="5407702"/>
            <a:ext cx="6355258" cy="50512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79443182-94FE-09C3-57BC-2B624FA55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214" y="5420444"/>
            <a:ext cx="3636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taux majoré</a:t>
            </a:r>
          </a:p>
        </p:txBody>
      </p:sp>
    </p:spTree>
    <p:extLst>
      <p:ext uri="{BB962C8B-B14F-4D97-AF65-F5344CB8AC3E}">
        <p14:creationId xmlns:p14="http://schemas.microsoft.com/office/powerpoint/2010/main" val="343635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 animBg="1"/>
      <p:bldP spid="9" grpId="0" animBg="1"/>
      <p:bldP spid="11" grpId="0" animBg="1"/>
      <p:bldP spid="14" grpId="0"/>
      <p:bldP spid="15" grpId="0" animBg="1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BD114-E3BC-EC53-67C4-A54FD4C3D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80F804E-EC1E-3250-4E03-458C464D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9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AA65F69-D994-4F2B-B4DA-4B9F14AE5A05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encadrement réglementaire et partage des coûts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1466665-15B0-EE53-D44C-CE6575DA3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684908"/>
              </p:ext>
            </p:extLst>
          </p:nvPr>
        </p:nvGraphicFramePr>
        <p:xfrm>
          <a:off x="314994" y="2595757"/>
          <a:ext cx="11723125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72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1000913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09127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544713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Encadrer l'accès à la ressource pour la restauration et le maintien du bon état des nappes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Etat +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Actualisation des autorisations de prélèvement en cumul des services </a:t>
                      </a:r>
                      <a:r>
                        <a:rPr lang="fr-FR" sz="1800" b="1" i="0" u="none" strike="noStrike" baseline="0" dirty="0" err="1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Etat +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Suivi des mises en demeure des services d'eau potable et rappel le cas échéant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Etat +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Suivi urbanisation et respect des engagements et obligations faites dans les doc </a:t>
                      </a:r>
                      <a:r>
                        <a:rPr lang="fr-FR" sz="1800" b="1" i="0" u="none" strike="noStrike" baseline="0" dirty="0" err="1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d'urba</a:t>
                      </a: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.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Etat+CD33+S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Garantir partage équitable coûts gestion et réparation des ressources et de mobilisation de ressources nouvelles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CLE 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Etudier la possibilité de créer un organisme unique de gestion collective des nappes profondes ou de toutes les eaux souterraines de Gironde</a:t>
                      </a:r>
                      <a:endParaRPr lang="fr-FR" sz="1800" b="1" i="0" u="none" strike="noStrike" baseline="0" dirty="0">
                        <a:solidFill>
                          <a:srgbClr val="0066CC"/>
                        </a:solidFill>
                        <a:latin typeface="Aptos Narrow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CA33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</a:tbl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12EC8395-0292-05C8-D3DB-5E44BD11B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997" y="1148158"/>
            <a:ext cx="115620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Le 5</a:t>
            </a:r>
            <a:r>
              <a:rPr lang="fr-FR" altLang="fr-FR" sz="24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e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et dernier volet regroupe les actions relatives à l'encadrement réglementaire de l'accès à la ressource, de l'aménagement du territoire et au partage équitable des coûts de gestion et de réparation de la ressource.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54D87-EF2C-DC6D-311C-E9336D3126E5}"/>
              </a:ext>
            </a:extLst>
          </p:cNvPr>
          <p:cNvSpPr/>
          <p:nvPr/>
        </p:nvSpPr>
        <p:spPr>
          <a:xfrm>
            <a:off x="1800228" y="4457860"/>
            <a:ext cx="8752655" cy="653636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9FB4D0CE-A7BC-5D83-17AE-4C048758A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979" y="5903979"/>
            <a:ext cx="56076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majorations redevances prélèvement</a:t>
            </a:r>
            <a:endParaRPr lang="fr-FR" altLang="fr-FR" sz="2400" i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36F63-1B4D-F28C-292B-D3476E604CC0}"/>
              </a:ext>
            </a:extLst>
          </p:cNvPr>
          <p:cNvSpPr/>
          <p:nvPr/>
        </p:nvSpPr>
        <p:spPr>
          <a:xfrm>
            <a:off x="3133979" y="5903979"/>
            <a:ext cx="5680837" cy="4161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80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D0C4B18-DCFC-7FA6-BA60-A1EBC3928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1DCD29-A3E3-AA28-D9DF-B183BE1DC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10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8BF9E2B-2CD8-E7CA-462F-786DF755C3D3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principes et règles de gestion des nappes profondes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C4D480-EB57-3371-EA69-A6E33710BCE9}"/>
              </a:ext>
            </a:extLst>
          </p:cNvPr>
          <p:cNvSpPr txBox="1"/>
          <p:nvPr/>
        </p:nvSpPr>
        <p:spPr>
          <a:xfrm>
            <a:off x="306596" y="1023642"/>
            <a:ext cx="1157880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	A1-1	Révision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VMPO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 (prise en compte CC)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2	A1-2	Règles de gestion Oligocène Centre et </a:t>
            </a:r>
            <a:r>
              <a:rPr lang="fr-FR" sz="1800" b="1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Ecoène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 Nord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3	A1-3	Actualisation du besoin ressources - Prospective de la demande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R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4	A1-4	Connaissance des usages domestiques de l'eau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5	A1-5/ 6	Connaissance des prélèvements pour tous les usages (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AEP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, agricoles, industriels et géothermie)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6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Connaissance des usages agricoles et industriels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7	A1-7	Stratégie globale d'accès à la ressource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8	A5-1	Finalisation Atlas des zones à enjeux aval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9	A5-2	Evaluation des besoins d'activités spécifiques (filières ou industries spécialisées, géothermie…)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10	A1-8	Révision du SAGE	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57CED4B-850A-49D3-1813-29A9B9042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85920"/>
              </p:ext>
            </p:extLst>
          </p:nvPr>
        </p:nvGraphicFramePr>
        <p:xfrm>
          <a:off x="298560" y="1849756"/>
          <a:ext cx="11285642" cy="487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893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63561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439271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431917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Révision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VMPO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(prise en compte CC)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Règles de gestion Oligocène Centre et </a:t>
                      </a:r>
                      <a:r>
                        <a:rPr lang="fr-FR" sz="1800" b="1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Ecoène</a:t>
                      </a:r>
                      <a:r>
                        <a:rPr lang="fr-FR" sz="1800" b="1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Nord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Actualisation du besoin ressources - Prospective de la demande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usages domestiques de l'eau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A1-5/6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prélèvements pour tous les usages (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, agricoles, industriels et géothermie)	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Connaissance des usages agricoles et industriels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  <a:tr h="217424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Stratégie globale d'accès à la ressource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91918"/>
                  </a:ext>
                </a:extLst>
              </a:tr>
              <a:tr h="143256">
                <a:tc>
                  <a:txBody>
                    <a:bodyPr/>
                    <a:lstStyle/>
                    <a:p>
                      <a:r>
                        <a:rPr lang="fr-F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Finalisation Atlas des zones à enjeux aval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94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A5-2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des besoins d'activités spécifiques (filières ou industries spécialisées, géothermie…)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807866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A1-8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Révision du SAGE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57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49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1FA0662-CB6A-FCD1-7317-2FCA25D7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B2C87C00-C3F2-57A2-525D-F7E3579EC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11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CEF0598-C90F-DE85-74A3-D65F69AB2566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820138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2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sobriété économies d'eau maîtrise des consommations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41392E-59ED-D62E-D04D-5F02E099DF66}"/>
              </a:ext>
            </a:extLst>
          </p:cNvPr>
          <p:cNvSpPr txBox="1"/>
          <p:nvPr/>
        </p:nvSpPr>
        <p:spPr>
          <a:xfrm>
            <a:off x="350478" y="1096527"/>
            <a:ext cx="1154931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	A2-1	Evaluation du gisement d'économie d'eau, de sa part mobilisable, réexamen de la politique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2	A2-2	Actualisation des exigences en matière de performance des réseaux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AEP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R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3	A2-3	Connaissance des services d'eau potable privés et analyse de leurs performances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4	A2-4	Connaissance et maîtrise des consommations dans les bâtiments publics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5	A2-6	Origine et usage de l'eau dans les activités économiques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6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Actions engagées par les services d'eau potable (diagnostics, sectorisation, recherche de fuites, renouvellement…)	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309C53F-349C-F3A0-FB46-7D728A119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93739"/>
              </p:ext>
            </p:extLst>
          </p:nvPr>
        </p:nvGraphicFramePr>
        <p:xfrm>
          <a:off x="344130" y="3496311"/>
          <a:ext cx="11562008" cy="286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du gisement d'économie d'eau, de sa part mobilisable, réexamen de la politique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Actualisation des exigences en matière de performance des réseaux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des services d'eau potable privés et analyse de leurs performances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Connaissance et maîtrise des consommations dans les bâtiments publics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Origine et usage de l'eau dans les activités économiques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Actions engagées par les services d'eau potable (diagnostics, sectorisation, recherche de fuites, renouvellement…)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CD33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311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5FCD79-1433-261F-5A4C-D88488AF4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585F4D7-6066-B2D2-D85A-4CD90A70A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12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51E5E77-7931-A51B-12BF-D6C9A47215FE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3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politique de substitution de ressources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2BBDC0D-2971-08AD-E8B4-5DE862639057}"/>
              </a:ext>
            </a:extLst>
          </p:cNvPr>
          <p:cNvSpPr txBox="1"/>
          <p:nvPr/>
        </p:nvSpPr>
        <p:spPr>
          <a:xfrm>
            <a:off x="336093" y="1032592"/>
            <a:ext cx="11519814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	A3-2	Organiser l'accès à la ressource pour consolider à moindre coût bon état des nappes et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AEP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2	A3-3	Mettre en œuvre la Champ captant des Landes du Médoc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3	A3-4	Recherche et mise en œuvre de  projets de substitution d'intérêt local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4	A3-5	Elaborer et mettre en œuvre un ou plusieurs projets structurants pour l'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Aptos Narrow" panose="020B0004020202020204" pitchFamily="34" charset="0"/>
              </a:rPr>
              <a:t>AEP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 (10Mm</a:t>
            </a:r>
            <a:r>
              <a:rPr lang="fr-FR" sz="1800" b="0" i="0" u="none" strike="noStrike" baseline="30000" dirty="0">
                <a:solidFill>
                  <a:srgbClr val="000000"/>
                </a:solidFill>
                <a:latin typeface="Aptos Narrow" panose="020B0004020202020204" pitchFamily="34" charset="0"/>
              </a:rPr>
              <a:t>3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/an)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5	A2-5	Evaluation de l'efficacité des micro-substitutions et identification quantification des projets potentiels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6	A4-2	Sécurisation et développement services d'eau industrielle de Bordeaux Métropole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7	A4-3	Sécurisation et développement prise d'eau de Galgon et conduite du Blayais	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C05E059-7DED-2435-44B1-B29D4AE4C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284698"/>
              </p:ext>
            </p:extLst>
          </p:nvPr>
        </p:nvGraphicFramePr>
        <p:xfrm>
          <a:off x="314996" y="3130551"/>
          <a:ext cx="11562008" cy="322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Organiser l'accès à la ressource pour consolider à moindre coût bon état des nappes et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Mettre en œuvre la Champ captant des Landes du Médoc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BM</a:t>
                      </a:r>
                      <a:r>
                        <a:rPr lang="fr-FR" dirty="0"/>
                        <a:t> + tiers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Recherche et mise en œuvre de  projets de substitution d'intérêt 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Elaborer et mettre en œuvre un ou plusieurs projets structurants pour l'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 (10Mm</a:t>
                      </a:r>
                      <a:r>
                        <a:rPr lang="fr-FR" sz="1800" b="0" i="0" u="none" strike="noStrike" baseline="3000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3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/an)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Evaluation de l'efficacité des micro-substitutions et identification quantification des projets potentiels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A4-2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Sécurisation et développement services d'eau industrielle de Bordeaux Métropole</a:t>
                      </a:r>
                      <a:endParaRPr lang="fr-FR" sz="1800" b="1" i="0" u="none" strike="noStrike" baseline="0" dirty="0">
                        <a:solidFill>
                          <a:srgbClr val="0066CC"/>
                        </a:solidFill>
                        <a:latin typeface="Aptos Narrow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BM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  <a:tr h="217424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A4-3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Sécurisation et développement prise d'eau de Galgon et conduite du Blayais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91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8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D023A3-4171-2016-868A-CC873D254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BA53E151-C44E-76C6-6F82-8EF941E6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165266-F27D-2A8E-E19A-B74165C27DCF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4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coordination des actions, animation territoriale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EC5214-5CEC-6485-9188-015CBFF9441D}"/>
              </a:ext>
            </a:extLst>
          </p:cNvPr>
          <p:cNvSpPr txBox="1"/>
          <p:nvPr/>
        </p:nvSpPr>
        <p:spPr>
          <a:xfrm>
            <a:off x="316428" y="1025288"/>
            <a:ext cx="1155914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Secrétariat technique de la CLE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2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Secrétariat administratif de la CLE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3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Animation de la feuille de route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4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Prise en compte de la gestion des nappes profondes dans documents d'urbanisme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5	A2-7	Politique de formation, information sensibilisation à la valeur patrimoniale de la ressource et aux économies d'eau	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1A92DCD-F3EB-48CC-FF22-6C3883FE74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81556"/>
              </p:ext>
            </p:extLst>
          </p:nvPr>
        </p:nvGraphicFramePr>
        <p:xfrm>
          <a:off x="316428" y="3462833"/>
          <a:ext cx="1156200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Secrétariat technique de la CLE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Secrétariat administratif de la CLE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Animation de la feuille de route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Prise en compte de la gestion des nappes profondes dans documents d'urbanisme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A2-7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Politique de formation, information sensibilisation à la valeur patrimoniale de la ressource et aux économies d'eau	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89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798A116-F47E-9A54-DFFD-36B26E404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8C743FE-3667-00E0-CA97-726AC0FC8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14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24A7978-5F94-E524-0694-58498CEB5773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24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encadrement réglementaire et partage des coûts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C31C5F-D5AA-6EA0-D6F7-344EDCCC438F}"/>
              </a:ext>
            </a:extLst>
          </p:cNvPr>
          <p:cNvSpPr txBox="1"/>
          <p:nvPr/>
        </p:nvSpPr>
        <p:spPr>
          <a:xfrm>
            <a:off x="298560" y="1006127"/>
            <a:ext cx="1152964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1	A3-1	Encadrer l'accès à la ressource pour garantir la restauration et le maintien du bon état des nappes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2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Actualisation des autorisations de prélèvement en cumul des services </a:t>
            </a:r>
            <a:r>
              <a:rPr lang="fr-FR" sz="1800" b="1" i="0" u="none" strike="noStrike" baseline="0" dirty="0" err="1">
                <a:solidFill>
                  <a:srgbClr val="0066CC"/>
                </a:solidFill>
                <a:latin typeface="Aptos Narrow" panose="020B0004020202020204" pitchFamily="34" charset="0"/>
              </a:rPr>
              <a:t>AEP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3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Suivi des mises en demeure des services d'eau potable et rappel le cas échéant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4	nouveau	</a:t>
            </a:r>
            <a:r>
              <a:rPr lang="fr-FR" sz="1800" b="1" i="0" u="none" strike="noStrike" baseline="0" dirty="0">
                <a:solidFill>
                  <a:srgbClr val="0066CC"/>
                </a:solidFill>
                <a:latin typeface="Aptos Narrow" panose="020B0004020202020204" pitchFamily="34" charset="0"/>
              </a:rPr>
              <a:t>Suivi de l'urbanisation et du respect des engagements pris et obligations faites dans les doc d'urbanisme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5	A3-6	Garantir un partage équitable des coûts de gestion de la ressource, de réparation des ressources trop sollicitées et de mobilisation de ressources nouvelles	</a:t>
            </a:r>
          </a:p>
          <a:p>
            <a:pPr>
              <a:spcBef>
                <a:spcPts val="1200"/>
              </a:spcBef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6	A3-7	Etudier la possibilité de créer un organisme unique de gestion collective des nappes profondes ou de toutes les eaux souterraines de Gironde	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A370770-E56C-D755-CA1C-8EFB42AB0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297934"/>
              </p:ext>
            </p:extLst>
          </p:nvPr>
        </p:nvGraphicFramePr>
        <p:xfrm>
          <a:off x="266198" y="2866073"/>
          <a:ext cx="11562008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935">
                  <a:extLst>
                    <a:ext uri="{9D8B030D-6E8A-4147-A177-3AD203B41FA5}">
                      <a16:colId xmlns:a16="http://schemas.microsoft.com/office/drawing/2014/main" val="1707651759"/>
                    </a:ext>
                  </a:extLst>
                </a:gridCol>
                <a:gridCol w="987157">
                  <a:extLst>
                    <a:ext uri="{9D8B030D-6E8A-4147-A177-3AD203B41FA5}">
                      <a16:colId xmlns:a16="http://schemas.microsoft.com/office/drawing/2014/main" val="731574740"/>
                    </a:ext>
                  </a:extLst>
                </a:gridCol>
                <a:gridCol w="8745755">
                  <a:extLst>
                    <a:ext uri="{9D8B030D-6E8A-4147-A177-3AD203B41FA5}">
                      <a16:colId xmlns:a16="http://schemas.microsoft.com/office/drawing/2014/main" val="1999769079"/>
                    </a:ext>
                  </a:extLst>
                </a:gridCol>
                <a:gridCol w="1367161">
                  <a:extLst>
                    <a:ext uri="{9D8B030D-6E8A-4147-A177-3AD203B41FA5}">
                      <a16:colId xmlns:a16="http://schemas.microsoft.com/office/drawing/2014/main" val="39211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FdR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Encadrer l'accès à la ressource pour garantir la restauration et le maintien du bon état des nappes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Actualisation des autorisations de prélèvement en cumul des services </a:t>
                      </a:r>
                      <a:r>
                        <a:rPr lang="fr-FR" sz="1800" b="1" i="0" u="none" strike="noStrike" baseline="0" dirty="0" err="1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AEP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1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Suivi des mises en demeure des services d'eau potable et rappel le cas échéant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1" i="0" u="none" strike="noStrike" baseline="0" dirty="0">
                          <a:solidFill>
                            <a:srgbClr val="0066CC"/>
                          </a:solidFill>
                          <a:latin typeface="Aptos Narrow" panose="020B0004020202020204" pitchFamily="34" charset="0"/>
                        </a:rPr>
                        <a:t>Suivi de l'urbanisation et du respect des engagements pris et obligations faites dans les doc d'urbanisme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40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Garantir un partage équitable des coûts de gestion de la ressource, de réparation des ressources trop sollicitées et de mobilisation de ressources nouvelles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CD33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54229"/>
                  </a:ext>
                </a:extLst>
              </a:tr>
              <a:tr h="291592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A3-7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Etudier la possibilité de créer un organisme unique de gestion collective des nappes profondes ou de toutes les eaux souterraines de Gironde</a:t>
                      </a:r>
                      <a:endParaRPr lang="fr-FR" sz="1800" b="1" i="0" u="none" strike="noStrike" baseline="0" dirty="0">
                        <a:solidFill>
                          <a:srgbClr val="0066CC"/>
                        </a:solidFill>
                        <a:latin typeface="Aptos Narrow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10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515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</TotalTime>
  <Words>2012</Words>
  <Application>Microsoft Office PowerPoint</Application>
  <PresentationFormat>Grand écran</PresentationFormat>
  <Paragraphs>346</Paragraphs>
  <Slides>14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Aptos</vt:lpstr>
      <vt:lpstr>Aptos Narrow</vt:lpstr>
      <vt:lpstr>Arial</vt:lpstr>
      <vt:lpstr>Trebuchet MS</vt:lpstr>
      <vt:lpstr>Office Theme</vt:lpstr>
      <vt:lpstr>Contractualisation avec l'Agence de l'eau Adour Garonne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26</cp:revision>
  <dcterms:created xsi:type="dcterms:W3CDTF">2023-11-09T14:53:53Z</dcterms:created>
  <dcterms:modified xsi:type="dcterms:W3CDTF">2025-03-07T14:44:10Z</dcterms:modified>
</cp:coreProperties>
</file>