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93" r:id="rId3"/>
    <p:sldId id="475" r:id="rId4"/>
    <p:sldId id="482" r:id="rId5"/>
    <p:sldId id="486" r:id="rId6"/>
    <p:sldId id="485" r:id="rId7"/>
    <p:sldId id="487" r:id="rId8"/>
    <p:sldId id="491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6497"/>
    <a:srgbClr val="1341A1"/>
    <a:srgbClr val="8AA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F922D62F-F4B4-715C-10B0-580223B43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SAGE logo Quad.jpg">
            <a:extLst>
              <a:ext uri="{FF2B5EF4-FFF2-40B4-BE49-F238E27FC236}">
                <a16:creationId xmlns:a16="http://schemas.microsoft.com/office/drawing/2014/main" id="{8A46E56E-54D0-4B2E-4A51-2B9770CDBA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41F29F16-56D2-BF46-B65D-09C388B2BD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980" y="0"/>
            <a:ext cx="8641935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09B0C8C-F768-E29A-7BD2-7A99E17D2543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9B2F5DD4-866A-8AE2-61EB-6CA1D3AFE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74980" y="-1"/>
            <a:ext cx="8641935" cy="89476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9812EA78-6355-A080-3ED2-3A4048E64F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80555" y="0"/>
            <a:ext cx="8641935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40A625C2-225D-8F68-869F-33F3B76E54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29/09/2025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293" y="1543888"/>
            <a:ext cx="10363200" cy="2887354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20 000 ans sous terre, </a:t>
            </a:r>
            <a:r>
              <a:rPr lang="fr-FR" b="1" dirty="0">
                <a:solidFill>
                  <a:srgbClr val="00B0F0"/>
                </a:solidFill>
              </a:rPr>
              <a:t>aujourd’hui dans votre verre</a:t>
            </a:r>
            <a:br>
              <a:rPr lang="fr-FR" b="1" dirty="0">
                <a:solidFill>
                  <a:srgbClr val="00B0F0"/>
                </a:solidFill>
              </a:rPr>
            </a:br>
            <a:br>
              <a:rPr lang="fr-FR" dirty="0"/>
            </a:br>
            <a:r>
              <a:rPr lang="fr-FR" dirty="0"/>
              <a:t>L’eau du robinet révèle son âge </a:t>
            </a:r>
            <a:br>
              <a:rPr lang="fr-FR" dirty="0"/>
            </a:br>
            <a:r>
              <a:rPr lang="fr-FR" dirty="0"/>
              <a:t>pour inciter les Girondins à la préserver</a:t>
            </a:r>
            <a:br>
              <a:rPr lang="fr-FR" dirty="0"/>
            </a:br>
            <a:r>
              <a:rPr lang="fr-FR" b="1" dirty="0"/>
              <a:t> </a:t>
            </a:r>
            <a:br>
              <a:rPr lang="fr-FR" dirty="0"/>
            </a:br>
            <a:r>
              <a:rPr lang="fr-FR" sz="2700" i="1" dirty="0">
                <a:solidFill>
                  <a:schemeClr val="bg1">
                    <a:lumMod val="50000"/>
                  </a:schemeClr>
                </a:solidFill>
              </a:rPr>
              <a:t>Commission locale de l'eau</a:t>
            </a:r>
            <a:br>
              <a:rPr lang="fr-FR" sz="27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2700" i="1" dirty="0">
                <a:solidFill>
                  <a:schemeClr val="bg1">
                    <a:lumMod val="50000"/>
                  </a:schemeClr>
                </a:solidFill>
              </a:rPr>
              <a:t>Réunion du 29 septembre 2025</a:t>
            </a:r>
            <a:endParaRPr lang="fr-F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6199A-44D9-FFB9-D9F0-816C3198A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68F61E-1096-899E-7820-D7B6EAF2E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1605" y="907722"/>
            <a:ext cx="7441834" cy="4702212"/>
          </a:xfrm>
        </p:spPr>
        <p:txBody>
          <a:bodyPr>
            <a:noAutofit/>
          </a:bodyPr>
          <a:lstStyle/>
          <a:p>
            <a:pPr marL="0" indent="0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/>
              <a:t>Un sujet relayé dans l'émission Sur le Front </a:t>
            </a:r>
            <a:br>
              <a:rPr lang="fr-FR" sz="2400" dirty="0"/>
            </a:br>
            <a:r>
              <a:rPr lang="fr-FR" sz="2400" dirty="0"/>
              <a:t>en novembre 2024.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E50CE8-9643-AB75-DDC1-E89E37C26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pic>
        <p:nvPicPr>
          <p:cNvPr id="8" name="Sur le front 2024 11">
            <a:hlinkClick r:id="" action="ppaction://media"/>
            <a:extLst>
              <a:ext uri="{FF2B5EF4-FFF2-40B4-BE49-F238E27FC236}">
                <a16:creationId xmlns:a16="http://schemas.microsoft.com/office/drawing/2014/main" id="{AF45F8DB-1748-1401-FECD-0A94DFB8FD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0828" y="1737392"/>
            <a:ext cx="7363389" cy="4161352"/>
          </a:xfrm>
          <a:prstGeom prst="rect">
            <a:avLst/>
          </a:prstGeom>
        </p:spPr>
      </p:pic>
      <p:sp>
        <p:nvSpPr>
          <p:cNvPr id="9" name="Titre 3">
            <a:extLst>
              <a:ext uri="{FF2B5EF4-FFF2-40B4-BE49-F238E27FC236}">
                <a16:creationId xmlns:a16="http://schemas.microsoft.com/office/drawing/2014/main" id="{8BC8E56D-E2D7-EF18-6C5B-15D47FD90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980" y="-1"/>
            <a:ext cx="8641935" cy="894765"/>
          </a:xfrm>
        </p:spPr>
        <p:txBody>
          <a:bodyPr anchor="ctr">
            <a:normAutofit/>
          </a:bodyPr>
          <a:lstStyle/>
          <a:p>
            <a:pPr algn="ctr"/>
            <a:r>
              <a:rPr lang="fr-FR" sz="2800" b="1" dirty="0">
                <a:solidFill>
                  <a:srgbClr val="1F6497"/>
                </a:solidFill>
              </a:rPr>
              <a:t>Une eau millénaire et de qualité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9FFC8CB-E01C-9FF4-B4DC-51FE02B3967D}"/>
              </a:ext>
            </a:extLst>
          </p:cNvPr>
          <p:cNvSpPr txBox="1">
            <a:spLocks/>
          </p:cNvSpPr>
          <p:nvPr/>
        </p:nvSpPr>
        <p:spPr>
          <a:xfrm>
            <a:off x="282711" y="894764"/>
            <a:ext cx="4184538" cy="34685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spcBef>
                <a:spcPts val="600"/>
              </a:spcBef>
              <a:buClr>
                <a:srgbClr val="F78F04"/>
              </a:buClr>
              <a:buFont typeface="Arial"/>
              <a:buNone/>
            </a:pPr>
            <a:endParaRPr lang="fr-FR" sz="2600" dirty="0">
              <a:solidFill>
                <a:srgbClr val="333399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600" dirty="0"/>
              <a:t>Une détermination </a:t>
            </a:r>
            <a:br>
              <a:rPr lang="fr-FR" sz="2600" dirty="0"/>
            </a:br>
            <a:r>
              <a:rPr lang="fr-FR" sz="2600" dirty="0"/>
              <a:t>des âges de l’eau au </a:t>
            </a:r>
            <a:r>
              <a:rPr lang="fr-FR" sz="2600" dirty="0">
                <a:solidFill>
                  <a:schemeClr val="accent6">
                    <a:lumMod val="75000"/>
                  </a:schemeClr>
                </a:solidFill>
              </a:rPr>
              <a:t>Carbone 14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fr-FR" sz="26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600" dirty="0"/>
              <a:t>Des </a:t>
            </a:r>
            <a:r>
              <a:rPr lang="fr-FR" sz="2600" dirty="0">
                <a:solidFill>
                  <a:schemeClr val="accent6">
                    <a:lumMod val="75000"/>
                  </a:schemeClr>
                </a:solidFill>
              </a:rPr>
              <a:t>résultats</a:t>
            </a:r>
            <a:r>
              <a:rPr lang="fr-FR" sz="2600" dirty="0"/>
              <a:t> en cours d’interprétation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endParaRPr lang="fr-FR" sz="2600" dirty="0"/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600" dirty="0"/>
              <a:t>Les datations comme </a:t>
            </a:r>
            <a:r>
              <a:rPr lang="fr-FR" sz="2600" dirty="0">
                <a:solidFill>
                  <a:schemeClr val="accent6">
                    <a:lumMod val="75000"/>
                  </a:schemeClr>
                </a:solidFill>
              </a:rPr>
              <a:t>levier</a:t>
            </a:r>
            <a:r>
              <a:rPr lang="fr-FR" sz="2600" dirty="0"/>
              <a:t>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98667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7F8D5-0640-8FC3-4B10-015AF760D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F4ED8D7F-BE25-2FCF-6A76-4C99F1E65733}"/>
              </a:ext>
            </a:extLst>
          </p:cNvPr>
          <p:cNvGrpSpPr/>
          <p:nvPr/>
        </p:nvGrpSpPr>
        <p:grpSpPr>
          <a:xfrm>
            <a:off x="289074" y="1046886"/>
            <a:ext cx="11308043" cy="4959742"/>
            <a:chOff x="-3142" y="2404613"/>
            <a:chExt cx="11308043" cy="495974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C2DB5E3A-3AA2-FCAA-8E56-8A2197988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3896" y="2470708"/>
              <a:ext cx="10231005" cy="4893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Objectifs : </a:t>
              </a:r>
            </a:p>
            <a:p>
              <a:pPr>
                <a:spcBef>
                  <a:spcPts val="1800"/>
                </a:spcBef>
                <a:buClr>
                  <a:srgbClr val="F78F04"/>
                </a:buClr>
              </a:pP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faire découvrir </a:t>
              </a:r>
              <a:r>
                <a:rPr lang="fr-FR" sz="2800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aux Girondins l’âge et l’histoire de l’eau distribuée à leur robinet</a:t>
              </a:r>
            </a:p>
            <a:p>
              <a:pPr>
                <a:spcBef>
                  <a:spcPts val="1800"/>
                </a:spcBef>
                <a:buClr>
                  <a:srgbClr val="F78F04"/>
                </a:buClr>
              </a:pP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</a:t>
              </a:r>
              <a:r>
                <a:rPr lang="fr-FR" sz="2800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renforcer la prise de conscience de la </a:t>
              </a: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valeur patrimoniale </a:t>
              </a:r>
              <a:r>
                <a:rPr lang="fr-FR" sz="2800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des ressources et de </a:t>
              </a: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la qualité de l’eau potable</a:t>
              </a:r>
            </a:p>
            <a:p>
              <a:pPr>
                <a:spcBef>
                  <a:spcPts val="1800"/>
                </a:spcBef>
                <a:buClr>
                  <a:srgbClr val="F78F04"/>
                </a:buClr>
              </a:pP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</a:t>
              </a:r>
              <a:r>
                <a:rPr lang="fr-FR" sz="2800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créer une </a:t>
              </a: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connexion émotionnelle </a:t>
              </a:r>
              <a:r>
                <a:rPr lang="fr-FR" sz="2800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entre le public et cette ressource invisible</a:t>
              </a:r>
            </a:p>
            <a:p>
              <a:pPr>
                <a:spcBef>
                  <a:spcPts val="1800"/>
                </a:spcBef>
                <a:buClr>
                  <a:srgbClr val="F78F04"/>
                </a:buClr>
              </a:pP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</a:t>
              </a:r>
              <a:r>
                <a:rPr lang="fr-FR" sz="2800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inciter les citoyens aux </a:t>
              </a:r>
              <a:r>
                <a:rPr lang="fr-FR" sz="28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économies d’eau </a:t>
              </a:r>
              <a:r>
                <a:rPr lang="fr-FR" sz="2800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et aux bonnes pratiques.</a:t>
              </a:r>
            </a:p>
          </p:txBody>
        </p:sp>
        <p:pic>
          <p:nvPicPr>
            <p:cNvPr id="7" name="Graphique 6" descr="Chevalet avec un remplissage uni">
              <a:extLst>
                <a:ext uri="{FF2B5EF4-FFF2-40B4-BE49-F238E27FC236}">
                  <a16:creationId xmlns:a16="http://schemas.microsoft.com/office/drawing/2014/main" id="{463D782D-EDAF-CFE2-0EDC-CC87B0515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3142" y="2404613"/>
              <a:ext cx="894267" cy="894267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BFC6EE79-E7BF-8335-6E9B-9554C1FA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688" y="0"/>
            <a:ext cx="9061485" cy="886945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1F6497"/>
                </a:solidFill>
              </a:rPr>
              <a:t>La campagne de sensibilisation</a:t>
            </a:r>
            <a:endParaRPr lang="en-US" sz="2800" b="1" dirty="0">
              <a:solidFill>
                <a:srgbClr val="1F64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56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61CF-8F44-9E69-9B6A-4DE512A0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5">
            <a:extLst>
              <a:ext uri="{FF2B5EF4-FFF2-40B4-BE49-F238E27FC236}">
                <a16:creationId xmlns:a16="http://schemas.microsoft.com/office/drawing/2014/main" id="{A5454413-FB7C-179A-6D4C-E643BE506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09" y="1020616"/>
            <a:ext cx="10966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400" b="1" u="sng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DIFFUSION :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une campagne d’affichage départementale</a:t>
            </a:r>
            <a:endParaRPr lang="fr-FR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5" descr="Une image contenant texte, plein air, bâtiment, Panneau d’affichage&#10;&#10;Le contenu généré par l’IA peut être incorrect.">
            <a:extLst>
              <a:ext uri="{FF2B5EF4-FFF2-40B4-BE49-F238E27FC236}">
                <a16:creationId xmlns:a16="http://schemas.microsoft.com/office/drawing/2014/main" id="{DF6C49AC-86FE-1295-6CB0-55B76BEA8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97"/>
          <a:stretch>
            <a:fillRect/>
          </a:stretch>
        </p:blipFill>
        <p:spPr>
          <a:xfrm>
            <a:off x="865150" y="1685783"/>
            <a:ext cx="4107818" cy="456415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4D6140-3A62-95D2-2C99-D3CFCB76EF1B}"/>
              </a:ext>
            </a:extLst>
          </p:cNvPr>
          <p:cNvSpPr txBox="1"/>
          <p:nvPr/>
        </p:nvSpPr>
        <p:spPr>
          <a:xfrm>
            <a:off x="5056094" y="1685783"/>
            <a:ext cx="6974541" cy="4516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Campagne d’affichage multi réseaux</a:t>
            </a:r>
          </a:p>
          <a:p>
            <a:pPr algn="r"/>
            <a:r>
              <a:rPr lang="fr-FR" sz="2400" dirty="0">
                <a:solidFill>
                  <a:schemeClr val="accent6">
                    <a:lumMod val="75000"/>
                  </a:schemeClr>
                </a:solidFill>
              </a:rPr>
              <a:t> avec des mises à disposition : </a:t>
            </a:r>
          </a:p>
          <a:p>
            <a:pPr marL="285750" indent="-28575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0C0"/>
                </a:solidFill>
              </a:rPr>
              <a:t>réseau d’affichage Bordeaux Métropole : 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1341A1"/>
                </a:solidFill>
              </a:rPr>
              <a:t>44 faces du 6 au 18 août 2025</a:t>
            </a:r>
          </a:p>
          <a:p>
            <a:pPr marL="285750" indent="-28575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0C0"/>
                </a:solidFill>
              </a:rPr>
              <a:t>réseau d’abribus Région Nouvelle Aquitaine : 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1341A1"/>
                </a:solidFill>
              </a:rPr>
              <a:t>50 faces tout le mois d’octobre 2025</a:t>
            </a:r>
          </a:p>
          <a:p>
            <a:pPr lvl="1">
              <a:spcBef>
                <a:spcPts val="300"/>
              </a:spcBef>
            </a:pPr>
            <a:r>
              <a:rPr lang="fr-FR" sz="2200" dirty="0">
                <a:solidFill>
                  <a:srgbClr val="1341A1"/>
                </a:solidFill>
              </a:rPr>
              <a:t>50 faces en février 2026</a:t>
            </a:r>
          </a:p>
          <a:p>
            <a:pPr lvl="1">
              <a:spcBef>
                <a:spcPts val="300"/>
              </a:spcBef>
            </a:pPr>
            <a:r>
              <a:rPr lang="fr-FR" sz="2200" dirty="0">
                <a:solidFill>
                  <a:srgbClr val="1341A1"/>
                </a:solidFill>
              </a:rPr>
              <a:t>50 faces en octobre 2026</a:t>
            </a:r>
          </a:p>
          <a:p>
            <a:pPr marL="285750" indent="-28575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0C0"/>
                </a:solidFill>
              </a:rPr>
              <a:t>réseau abribus du Département de la Gironde : 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1341A1"/>
                </a:solidFill>
              </a:rPr>
              <a:t>150 faces durant tout le mois de novembre 2025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79310E8-996F-F18F-8BBC-730F77C2918C}"/>
              </a:ext>
            </a:extLst>
          </p:cNvPr>
          <p:cNvSpPr txBox="1">
            <a:spLocks/>
          </p:cNvSpPr>
          <p:nvPr/>
        </p:nvSpPr>
        <p:spPr>
          <a:xfrm>
            <a:off x="2346104" y="0"/>
            <a:ext cx="9013358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1F6497"/>
                </a:solidFill>
              </a:rPr>
              <a:t>La campagne de sensibilisation</a:t>
            </a:r>
            <a:endParaRPr lang="en-US" sz="2800" b="1" dirty="0">
              <a:solidFill>
                <a:srgbClr val="1F64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8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E5B83A1-C4E3-448E-92C1-716992C0F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fld id="{A69E00E3-DEE3-4217-B4F6-3EC050798811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4" name="Image 3" descr="Une image contenant texte, affiche, mammifère, Prospectus&#10;&#10;Le contenu généré par l’IA peut être incorrect.">
            <a:extLst>
              <a:ext uri="{FF2B5EF4-FFF2-40B4-BE49-F238E27FC236}">
                <a16:creationId xmlns:a16="http://schemas.microsoft.com/office/drawing/2014/main" id="{EC41B465-0306-A81B-7D9C-9609FA3C7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6" y="0"/>
            <a:ext cx="4828102" cy="6858000"/>
          </a:xfrm>
          <a:prstGeom prst="rect">
            <a:avLst/>
          </a:prstGeom>
        </p:spPr>
      </p:pic>
      <p:sp>
        <p:nvSpPr>
          <p:cNvPr id="5" name="Text Box 15">
            <a:extLst>
              <a:ext uri="{FF2B5EF4-FFF2-40B4-BE49-F238E27FC236}">
                <a16:creationId xmlns:a16="http://schemas.microsoft.com/office/drawing/2014/main" id="{5375775A-001D-6C5A-BB5E-C8B0EAB9F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8" y="552009"/>
            <a:ext cx="37176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400" b="1" u="sng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DIFFUSION :</a:t>
            </a:r>
            <a:r>
              <a:rPr lang="fr-FR" sz="24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une vidéo en animation graphique</a:t>
            </a:r>
            <a:endParaRPr lang="fr-FR" sz="2000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SMEGREG Maquette_v17_1">
            <a:hlinkClick r:id="" action="ppaction://media"/>
            <a:extLst>
              <a:ext uri="{FF2B5EF4-FFF2-40B4-BE49-F238E27FC236}">
                <a16:creationId xmlns:a16="http://schemas.microsoft.com/office/drawing/2014/main" id="{EC461002-93D2-6C97-4465-0619891F1A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3822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9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0F01A-8F67-EC4C-82EA-1C3E2344F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5">
            <a:extLst>
              <a:ext uri="{FF2B5EF4-FFF2-40B4-BE49-F238E27FC236}">
                <a16:creationId xmlns:a16="http://schemas.microsoft.com/office/drawing/2014/main" id="{9E43E376-0278-FD0E-BC92-F60D448E7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588" y="998169"/>
            <a:ext cx="115959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400" b="1" u="sng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DIFFUSION :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une page web dédiée liée au QR Code présent sur tous les supports </a:t>
            </a:r>
            <a:endParaRPr lang="fr-FR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 8" descr="Une image contenant texte, capture d’écran, mammifère&#10;&#10;Le contenu généré par l’IA peut être incorrect.">
            <a:extLst>
              <a:ext uri="{FF2B5EF4-FFF2-40B4-BE49-F238E27FC236}">
                <a16:creationId xmlns:a16="http://schemas.microsoft.com/office/drawing/2014/main" id="{E4EBBC7B-B307-3287-1ABC-B45A9E028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9"/>
          <a:stretch>
            <a:fillRect/>
          </a:stretch>
        </p:blipFill>
        <p:spPr>
          <a:xfrm>
            <a:off x="1" y="1459834"/>
            <a:ext cx="3989294" cy="3148025"/>
          </a:xfrm>
          <a:prstGeom prst="rect">
            <a:avLst/>
          </a:prstGeom>
        </p:spPr>
      </p:pic>
      <p:pic>
        <p:nvPicPr>
          <p:cNvPr id="19" name="Image 1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7162836-2906-307F-A2ED-6741705AA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9"/>
          <a:stretch>
            <a:fillRect/>
          </a:stretch>
        </p:blipFill>
        <p:spPr>
          <a:xfrm>
            <a:off x="3693537" y="3204977"/>
            <a:ext cx="3882426" cy="3253422"/>
          </a:xfrm>
          <a:prstGeom prst="rect">
            <a:avLst/>
          </a:prstGeom>
        </p:spPr>
      </p:pic>
      <p:pic>
        <p:nvPicPr>
          <p:cNvPr id="21" name="Image 20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3C0780C6-03A2-1540-EF5A-019FBD32F1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62" y="1404660"/>
            <a:ext cx="4378615" cy="2834988"/>
          </a:xfrm>
          <a:prstGeom prst="rect">
            <a:avLst/>
          </a:prstGeom>
        </p:spPr>
      </p:pic>
      <p:pic>
        <p:nvPicPr>
          <p:cNvPr id="23" name="Image 22" descr="Une image contenant texte, affiche, Prospectus, Visage humain&#10;&#10;Le contenu généré par l’IA peut être incorrect.">
            <a:extLst>
              <a:ext uri="{FF2B5EF4-FFF2-40B4-BE49-F238E27FC236}">
                <a16:creationId xmlns:a16="http://schemas.microsoft.com/office/drawing/2014/main" id="{34398283-F05D-A1F8-FECA-5C05A662C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62" y="3555906"/>
            <a:ext cx="4208643" cy="2805762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7332399-F770-225D-C3B1-6263DC3F1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15" y="0"/>
            <a:ext cx="9013358" cy="886945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1F6497"/>
                </a:solidFill>
              </a:rPr>
              <a:t>La campagne de sensibilisation</a:t>
            </a:r>
            <a:endParaRPr lang="en-US" sz="2800" b="1" dirty="0">
              <a:solidFill>
                <a:srgbClr val="1F64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988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7F104-7EF0-9E8C-382E-E40FA02D7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BC1E51DE-6001-D5D7-76DA-D11AF3B8F1B4}"/>
              </a:ext>
            </a:extLst>
          </p:cNvPr>
          <p:cNvSpPr txBox="1"/>
          <p:nvPr/>
        </p:nvSpPr>
        <p:spPr>
          <a:xfrm>
            <a:off x="194984" y="1371891"/>
            <a:ext cx="115118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1341A1"/>
                </a:solidFill>
              </a:rPr>
              <a:t>Une campagne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2000" dirty="0">
                <a:solidFill>
                  <a:srgbClr val="1341A1"/>
                </a:solidFill>
              </a:rPr>
              <a:t>emblématique, complétée de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déclinaisons</a:t>
            </a:r>
            <a:r>
              <a:rPr lang="fr-FR" sz="2000" dirty="0">
                <a:solidFill>
                  <a:srgbClr val="1341A1"/>
                </a:solidFill>
              </a:rPr>
              <a:t> territoriales et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adaptées</a:t>
            </a:r>
            <a:r>
              <a:rPr lang="fr-FR" sz="2000" dirty="0">
                <a:solidFill>
                  <a:srgbClr val="1341A1"/>
                </a:solidFill>
              </a:rPr>
              <a:t>, illustrées par d’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autres marqueurs de temps </a:t>
            </a:r>
            <a:r>
              <a:rPr lang="fr-FR" sz="2000" dirty="0">
                <a:solidFill>
                  <a:srgbClr val="1341A1"/>
                </a:solidFill>
              </a:rPr>
              <a:t>correspondant à l’âge de l’eau déterminée localement</a:t>
            </a: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0AC0F5ED-7BA7-3FBB-B4F8-F34ABE9A2A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081649"/>
              </p:ext>
            </p:extLst>
          </p:nvPr>
        </p:nvGraphicFramePr>
        <p:xfrm>
          <a:off x="1937258" y="2141272"/>
          <a:ext cx="3071432" cy="435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2" imgW="8037720" imgH="11394720" progId="PowerPDF.Document">
                  <p:embed/>
                </p:oleObj>
              </mc:Choice>
              <mc:Fallback>
                <p:oleObj name="PDF Document" r:id="rId2" imgW="8037720" imgH="11394720" progId="PowerPDF.Document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0AC0F5ED-7BA7-3FBB-B4F8-F34ABE9A2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37258" y="2141272"/>
                        <a:ext cx="3071432" cy="435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D37A48EE-F3C4-3E89-3924-7739BA8EFF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890470"/>
              </p:ext>
            </p:extLst>
          </p:nvPr>
        </p:nvGraphicFramePr>
        <p:xfrm>
          <a:off x="8671450" y="2141271"/>
          <a:ext cx="3071433" cy="435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4" imgW="8037720" imgH="11394720" progId="PowerPDF.Document">
                  <p:embed/>
                </p:oleObj>
              </mc:Choice>
              <mc:Fallback>
                <p:oleObj name="PDF Document" r:id="rId4" imgW="8037720" imgH="11394720" progId="PowerPDF.Document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D37A48EE-F3C4-3E89-3924-7739BA8EF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71450" y="2141271"/>
                        <a:ext cx="3071433" cy="435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0DDE67D9-544D-5178-4892-325D465EA5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04913"/>
              </p:ext>
            </p:extLst>
          </p:nvPr>
        </p:nvGraphicFramePr>
        <p:xfrm>
          <a:off x="5304354" y="2141272"/>
          <a:ext cx="3071432" cy="435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6" imgW="8037720" imgH="11394720" progId="PowerPDF.Document">
                  <p:embed/>
                </p:oleObj>
              </mc:Choice>
              <mc:Fallback>
                <p:oleObj name="PDF Document" r:id="rId6" imgW="8037720" imgH="11394720" progId="PowerPDF.Document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0DDE67D9-544D-5178-4892-325D465EA5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04354" y="2141272"/>
                        <a:ext cx="3071432" cy="435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15">
            <a:extLst>
              <a:ext uri="{FF2B5EF4-FFF2-40B4-BE49-F238E27FC236}">
                <a16:creationId xmlns:a16="http://schemas.microsoft.com/office/drawing/2014/main" id="{F496B17A-4767-DDA6-3AB2-99FD91FD7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84" y="886945"/>
            <a:ext cx="74367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400" b="1" u="sng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Une campagne territoriale</a:t>
            </a:r>
            <a:endParaRPr lang="fr-FR" sz="2000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D1E885A-817E-2FA2-9511-8059D4790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15" y="0"/>
            <a:ext cx="9013358" cy="886945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1F6497"/>
                </a:solidFill>
              </a:rPr>
              <a:t>La campagne de sensibilisation</a:t>
            </a:r>
            <a:endParaRPr lang="en-US" sz="2800" b="1" dirty="0">
              <a:solidFill>
                <a:srgbClr val="1F64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998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ABBDE-0A9E-D138-B9DD-AAFA6E50C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2B153C5F-10D1-F829-97A4-410C7546D5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818306"/>
              </p:ext>
            </p:extLst>
          </p:nvPr>
        </p:nvGraphicFramePr>
        <p:xfrm>
          <a:off x="123065" y="1058600"/>
          <a:ext cx="1793241" cy="2542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2" imgW="8037720" imgH="11394720" progId="PowerPDF.Document">
                  <p:embed/>
                </p:oleObj>
              </mc:Choice>
              <mc:Fallback>
                <p:oleObj name="PDF Document" r:id="rId2" imgW="8037720" imgH="11394720" progId="PowerPDF.Document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0AC0F5ED-7BA7-3FBB-B4F8-F34ABE9A2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065" y="1058600"/>
                        <a:ext cx="1793241" cy="25427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A50C85E6-8CE7-7423-B313-BBFAD53AAF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92901"/>
              </p:ext>
            </p:extLst>
          </p:nvPr>
        </p:nvGraphicFramePr>
        <p:xfrm>
          <a:off x="1111783" y="2576709"/>
          <a:ext cx="1793241" cy="2542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4" imgW="8037720" imgH="11394720" progId="PowerPDF.Document">
                  <p:embed/>
                </p:oleObj>
              </mc:Choice>
              <mc:Fallback>
                <p:oleObj name="PDF Document" r:id="rId4" imgW="8037720" imgH="11394720" progId="PowerPDF.Document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D37A48EE-F3C4-3E89-3924-7739BA8EF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1783" y="2576709"/>
                        <a:ext cx="1793241" cy="2542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1142D88B-4F94-B23E-292B-2EA8A63693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508875"/>
              </p:ext>
            </p:extLst>
          </p:nvPr>
        </p:nvGraphicFramePr>
        <p:xfrm>
          <a:off x="2100501" y="3974195"/>
          <a:ext cx="1793241" cy="25427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6" imgW="8037720" imgH="11394720" progId="PowerPDF.Document">
                  <p:embed/>
                </p:oleObj>
              </mc:Choice>
              <mc:Fallback>
                <p:oleObj name="PDF Document" r:id="rId6" imgW="8037720" imgH="11394720" progId="PowerPDF.Document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0DDE67D9-544D-5178-4892-325D465EA5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00501" y="3974195"/>
                        <a:ext cx="1793241" cy="25427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3894B5E-FDF2-86A6-E53C-5B2418D01055}"/>
              </a:ext>
            </a:extLst>
          </p:cNvPr>
          <p:cNvSpPr/>
          <p:nvPr/>
        </p:nvSpPr>
        <p:spPr>
          <a:xfrm>
            <a:off x="4118212" y="1263454"/>
            <a:ext cx="7695611" cy="5092522"/>
          </a:xfrm>
          <a:prstGeom prst="roundRect">
            <a:avLst/>
          </a:prstGeom>
          <a:solidFill>
            <a:srgbClr val="8AAFB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400" b="1" kern="100" dirty="0">
                <a:solidFill>
                  <a:srgbClr val="1341A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Des supports variés</a:t>
            </a:r>
            <a:endParaRPr lang="fr-FR" sz="2800" kern="100" dirty="0">
              <a:solidFill>
                <a:srgbClr val="1341A1"/>
              </a:solidFill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affichage (mobilier urbain municipaux)</a:t>
            </a:r>
            <a:endParaRPr lang="fr-FR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fr-FR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ffiches A3 et A4 pour mairies, écoles, associations</a:t>
            </a:r>
            <a:endParaRPr lang="fr-FR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fr-FR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rticles dans la presse locale et bulletins municipaux</a:t>
            </a:r>
            <a:endParaRPr lang="fr-FR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fr-FR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elai vidéo, contenus web et réseaux sociaux</a:t>
            </a:r>
            <a:endParaRPr lang="fr-FR" sz="28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fr-FR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fr-FR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ocuments joints aux factures d’eau</a:t>
            </a:r>
            <a:endParaRPr lang="fr-FR" sz="20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AA1A2C9-A4EC-1C34-5CE1-313077BA2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15" y="0"/>
            <a:ext cx="9013358" cy="886945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1F6497"/>
                </a:solidFill>
              </a:rPr>
              <a:t>La campagne de sensibilisation</a:t>
            </a:r>
            <a:endParaRPr lang="en-US" sz="2800" b="1" dirty="0">
              <a:solidFill>
                <a:srgbClr val="1F64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735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</TotalTime>
  <Words>319</Words>
  <Application>Microsoft Office PowerPoint</Application>
  <PresentationFormat>Grand écran</PresentationFormat>
  <Paragraphs>42</Paragraphs>
  <Slides>8</Slides>
  <Notes>0</Notes>
  <HiddenSlides>0</HiddenSlides>
  <MMClips>2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Symbol</vt:lpstr>
      <vt:lpstr>Trebuchet MS</vt:lpstr>
      <vt:lpstr>Wingdings</vt:lpstr>
      <vt:lpstr>Office Theme</vt:lpstr>
      <vt:lpstr>PDF Document</vt:lpstr>
      <vt:lpstr>20 000 ans sous terre, aujourd’hui dans votre verre  L’eau du robinet révèle son âge  pour inciter les Girondins à la préserver   Commission locale de l'eau Réunion du 29 septembre 2025</vt:lpstr>
      <vt:lpstr>Une eau millénaire et de qualité</vt:lpstr>
      <vt:lpstr>La campagne de sensibilisation</vt:lpstr>
      <vt:lpstr>Présentation PowerPoint</vt:lpstr>
      <vt:lpstr>Présentation PowerPoint</vt:lpstr>
      <vt:lpstr>La campagne de sensibilisation</vt:lpstr>
      <vt:lpstr>La campagne de sensibilisation</vt:lpstr>
      <vt:lpstr>La campagne de sensibilisation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15</cp:revision>
  <dcterms:created xsi:type="dcterms:W3CDTF">2023-11-09T14:53:53Z</dcterms:created>
  <dcterms:modified xsi:type="dcterms:W3CDTF">2025-09-29T08:11:34Z</dcterms:modified>
</cp:coreProperties>
</file>