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564" r:id="rId2"/>
    <p:sldId id="452" r:id="rId3"/>
    <p:sldId id="570" r:id="rId4"/>
    <p:sldId id="565" r:id="rId5"/>
    <p:sldId id="566" r:id="rId6"/>
    <p:sldId id="567" r:id="rId7"/>
    <p:sldId id="568" r:id="rId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59B"/>
    <a:srgbClr val="6DA4C3"/>
    <a:srgbClr val="E87640"/>
    <a:srgbClr val="7999BE"/>
    <a:srgbClr val="95ADCB"/>
    <a:srgbClr val="F08C26"/>
    <a:srgbClr val="9AB8DC"/>
    <a:srgbClr val="F78F04"/>
    <a:srgbClr val="FF963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6" d="100"/>
          <a:sy n="106" d="100"/>
        </p:scale>
        <p:origin x="92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04/02/2026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04/02/2026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62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C816C-9E55-5511-F7C4-B098A13F8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DF71B2-9E18-32F4-F4F0-F269A7C174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01D53B-5623-BFEA-FD57-3842947AFB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37A933-ABFE-A41B-81D5-BA7DA6265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5236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3B61C-EEF1-3BE0-9F1A-D4CA9F1C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C9106F-D600-A924-A534-B25FA0793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4334C1-7E95-B3EE-49E6-13D354936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F7B547-5134-3E6F-5D39-66C0E07FD3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05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34747-2CE8-1A1E-054F-DDEEF2CE4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B288E3-1367-DB89-0A49-D3AF564115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7F3BD-BD73-4AE7-8ECF-19A04B28C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6546C7-173A-F69F-737F-39C3DE0C9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1538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00A8A-2D16-45EF-FBCA-A6A580011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9F8A82-6BCE-931C-B19F-5293A3DC0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7DD422-5F6F-2455-E313-BDEC2A4C6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75FE5C-971C-C1C8-D7DC-247367FE9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4573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03CA8-26A5-030A-9B7C-08C163D60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B2AAA8-8BCC-94E6-19F1-D292D6D69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2B1241-0A19-F678-83CB-BE9CDC765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185322-0154-F7E8-CE98-880ABA73F8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652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00555120-F35A-A329-9E5F-6BD781520A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8" name="Image 7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85078D21-9576-138A-9FA2-8F74D3C109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0" name="Image 9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9C5C3237-0321-0E3C-AC9D-4711086720F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F9673343-C00E-7B28-A36A-B88D7DCB10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B4154FE8-723B-367E-182F-43F13E1ADB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4" name="Image 13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F52C7C11-2EE9-DBFC-6C39-7E013D74DA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773A738C-3F34-FA8D-A398-FAAFC68EAF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E947F551-7EC6-26FF-47A2-22ED0E6371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2" name="Image 1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744568C-9CB8-DE6F-5434-77860D3285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A2A9A49-BCF6-4976-C088-9698C6321F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11B04ABE-9EF2-078B-8AE2-FE6A0BC009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86E17E2C-20EB-707E-944D-D2C5A74210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04/02/2026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altLang="fr-FR" sz="3200" b="1" dirty="0">
                <a:solidFill>
                  <a:srgbClr val="6DA4C3"/>
                </a:solidFill>
                <a:cs typeface="Arial" pitchFamily="34" charset="0"/>
              </a:rPr>
              <a:t>Compte-rendu de l’exercice de la délégation donnée au SMEGREG</a:t>
            </a:r>
            <a:endParaRPr lang="fr-FR" sz="3300" dirty="0">
              <a:solidFill>
                <a:srgbClr val="6DA4C3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9 février 2026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Compte-rendu de l’exercice de la délégation donnée au SMEGREG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D251B8-1D8C-C1B4-7A88-71A9B4732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37111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8000" b="1" dirty="0">
                <a:solidFill>
                  <a:srgbClr val="6DA4C3"/>
                </a:solidFill>
              </a:rPr>
              <a:t>Article 8 des règles de fonctionnement de la CLE :</a:t>
            </a:r>
          </a:p>
          <a:p>
            <a:pPr marL="457200" lvl="1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6400" dirty="0"/>
              <a:t>Délégation est donnée au SMEGREG, en tant que secrétariat technique de la CLE et représenté par son Directeur pour :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6400" dirty="0"/>
              <a:t>Procéder au tri des sollicitations extérieures adressées à la CLE ou à son Président ;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6400" dirty="0"/>
              <a:t>Répondre directement au demandeur dès lors que le projet n’est pas concerné, à l’évidence, par le SAGE Nappes profondes ;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6400" dirty="0"/>
              <a:t>Répondre directement au demandeur dès lors que le projet est concerné par le SAGE mais qu’il n’y a pas de doute ou de réserve quant à la compatibilité du projet avec le SAGE ;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6400" dirty="0"/>
              <a:t>Lorsque la demande émane d’un service de l’Etat en tant qu’instructeur d’un dossier, lui répondre et lui fournir l’analyse du dossier qui sera présentée à la CLE pour sa prise de décision ;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6400" dirty="0"/>
              <a:t>Pour tous les autres dossiers, faire une réponse d’attente indiquant que l’avis de la CLE ou de son bureau sera sollicité lors de sa prochaine réunion.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fr-FR" sz="6400" dirty="0"/>
          </a:p>
          <a:p>
            <a:pPr marL="457200" lvl="1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6400" dirty="0"/>
              <a:t>L’exercice de cette délégation donnera lieu à un compte-rendu régulier devant la Commission sachant que les demandes rattachées aux deux derniers items donneront lieu dans tous les cas à une présentation pour avis devant la Commission ou son bureau.</a:t>
            </a:r>
          </a:p>
          <a:p>
            <a:pPr lvl="1" algn="just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52FD57-0F6B-8E75-12BA-8F19142014A0}"/>
              </a:ext>
            </a:extLst>
          </p:cNvPr>
          <p:cNvSpPr/>
          <p:nvPr/>
        </p:nvSpPr>
        <p:spPr>
          <a:xfrm>
            <a:off x="983431" y="5157192"/>
            <a:ext cx="10598967" cy="936104"/>
          </a:xfrm>
          <a:prstGeom prst="rect">
            <a:avLst/>
          </a:prstGeom>
          <a:noFill/>
          <a:ln w="38100">
            <a:solidFill>
              <a:srgbClr val="E87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80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F0AF3-3E44-5198-2FD7-FB4A01B1D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23D52-BCD1-FC82-1FF2-57BD9B34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Compte-rendu de l’exercice de la délégation donnée au SMEGREG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D7631E12-4B7E-998C-4B12-92B8FC2A9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440000"/>
            <a:ext cx="9444392" cy="2785638"/>
          </a:xfrm>
        </p:spPr>
        <p:txBody>
          <a:bodyPr>
            <a:noAutofit/>
          </a:bodyPr>
          <a:lstStyle/>
          <a:p>
            <a:pPr marL="0" lvl="1" indent="0" algn="just">
              <a:spcBef>
                <a:spcPts val="0"/>
              </a:spcBef>
              <a:buNone/>
            </a:pPr>
            <a:r>
              <a:rPr lang="fr-FR" sz="2400" b="1" u="sng" dirty="0">
                <a:solidFill>
                  <a:srgbClr val="40759B"/>
                </a:solidFill>
              </a:rPr>
              <a:t>Synthèse 2025 – 200 dossiers reçus dont :</a:t>
            </a:r>
          </a:p>
          <a:p>
            <a:pPr marL="285750" lvl="1" algn="just">
              <a:spcBef>
                <a:spcPts val="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145 pour information</a:t>
            </a:r>
          </a:p>
          <a:p>
            <a:pPr marL="285750" lvl="1" algn="just">
              <a:spcBef>
                <a:spcPts val="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55 ont donné lieu à des réponses :</a:t>
            </a:r>
          </a:p>
          <a:p>
            <a:pPr marL="742950" lvl="2" indent="-285750" algn="just">
              <a:spcBef>
                <a:spcPts val="0"/>
              </a:spcBef>
              <a:buClr>
                <a:srgbClr val="E8764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40759B"/>
                </a:solidFill>
              </a:rPr>
              <a:t>22 ne concernent pas le SAGE</a:t>
            </a:r>
          </a:p>
          <a:p>
            <a:pPr marL="742950" lvl="2" indent="-285750" algn="just">
              <a:spcBef>
                <a:spcPts val="0"/>
              </a:spcBef>
              <a:buClr>
                <a:srgbClr val="E8764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40759B"/>
                </a:solidFill>
              </a:rPr>
              <a:t>29 sont compatibles</a:t>
            </a:r>
          </a:p>
          <a:p>
            <a:pPr marL="742950" lvl="2" indent="-285750" algn="just">
              <a:spcBef>
                <a:spcPts val="0"/>
              </a:spcBef>
              <a:buClr>
                <a:srgbClr val="E8764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40759B"/>
                </a:solidFill>
              </a:rPr>
              <a:t>1 est incomplet</a:t>
            </a:r>
          </a:p>
          <a:p>
            <a:pPr marL="742950" lvl="2" indent="-285750" algn="just">
              <a:spcBef>
                <a:spcPts val="0"/>
              </a:spcBef>
              <a:buClr>
                <a:srgbClr val="E87640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40759B"/>
                </a:solidFill>
              </a:rPr>
              <a:t>3 ont fait l’objet d’une contribution du SMEGREG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5F2ADE-E515-8276-5C51-D94508FAE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4248000"/>
            <a:ext cx="11880000" cy="1779671"/>
          </a:xfrm>
          <a:prstGeom prst="rect">
            <a:avLst/>
          </a:prstGeom>
        </p:spPr>
      </p:pic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D297EC57-727B-A284-6AB9-B375750D12D5}"/>
              </a:ext>
            </a:extLst>
          </p:cNvPr>
          <p:cNvSpPr txBox="1">
            <a:spLocks/>
          </p:cNvSpPr>
          <p:nvPr/>
        </p:nvSpPr>
        <p:spPr>
          <a:xfrm>
            <a:off x="6312024" y="2276872"/>
            <a:ext cx="4752528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ts val="0"/>
              </a:spcBef>
              <a:buFont typeface="Arial"/>
              <a:buNone/>
            </a:pPr>
            <a:r>
              <a:rPr lang="fr-FR" sz="2400" dirty="0"/>
              <a:t>1 projet (5 sites) à examiner</a:t>
            </a:r>
          </a:p>
          <a:p>
            <a:pPr marL="0" lvl="1" indent="0" algn="ctr">
              <a:spcBef>
                <a:spcPts val="0"/>
              </a:spcBef>
              <a:buFont typeface="Arial"/>
              <a:buNone/>
            </a:pPr>
            <a:r>
              <a:rPr lang="fr-FR" sz="2400" dirty="0"/>
              <a:t> ce jour pour avis de principe</a:t>
            </a:r>
          </a:p>
          <a:p>
            <a:pPr lvl="1"/>
            <a:endParaRPr lang="fr-FR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D8B8A4-54DA-E5FE-1762-D584CBD1A542}"/>
              </a:ext>
            </a:extLst>
          </p:cNvPr>
          <p:cNvSpPr/>
          <p:nvPr/>
        </p:nvSpPr>
        <p:spPr>
          <a:xfrm>
            <a:off x="6282656" y="2146312"/>
            <a:ext cx="4853904" cy="106666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</p:spTree>
    <p:extLst>
      <p:ext uri="{BB962C8B-B14F-4D97-AF65-F5344CB8AC3E}">
        <p14:creationId xmlns:p14="http://schemas.microsoft.com/office/powerpoint/2010/main" val="1325307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38F56-3052-215E-2366-8E2C5AEF9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A84A96-E494-C95E-5AF5-28B12D18E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Compte-rendu de l’exercice de la délégation donnée au SMEGREG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686F5F-D3F2-103E-6785-49945E646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440000"/>
            <a:ext cx="11880000" cy="479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16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2A526-2D48-8366-BAB6-C6622A96C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F0819-3F2F-328D-4E16-6AE82C58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Compte-rendu de l’exercice de la délégation donnée au SMEGREG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ADDCD6-9483-572C-2250-57B5DF24B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440000"/>
            <a:ext cx="11880000" cy="505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4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50A7E-F80D-7C0E-FC2C-E2257B5D9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AE7928-AA4C-30CB-91A0-7211085B8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Compte-rendu de l’exercice de la délégation donnée au SMEGREG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714043-A633-9F79-027B-94EA592C9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440000"/>
            <a:ext cx="11880000" cy="479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5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FC6FD-5E90-C214-9F12-D67A9E5A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E43E39-3C31-E962-0070-D66F3BF7E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Compte-rendu de l’exercice de la délégation donnée au SMEGREG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D9C7C8-5ED4-9D05-7057-86D1948DE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440000"/>
            <a:ext cx="11880000" cy="479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38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8564</TotalTime>
  <Words>337</Words>
  <Application>Microsoft Office PowerPoint</Application>
  <PresentationFormat>Grand écran</PresentationFormat>
  <Paragraphs>34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</vt:lpstr>
      <vt:lpstr>Office Theme</vt:lpstr>
      <vt:lpstr>Compte-rendu de l’exercice de la délégation donnée au SMEGREG</vt:lpstr>
      <vt:lpstr>Compte-rendu de l’exercice de la délégation donnée au SMEGREG</vt:lpstr>
      <vt:lpstr>Compte-rendu de l’exercice de la délégation donnée au SMEGREG</vt:lpstr>
      <vt:lpstr>Compte-rendu de l’exercice de la délégation donnée au SMEGREG</vt:lpstr>
      <vt:lpstr>Compte-rendu de l’exercice de la délégation donnée au SMEGREG</vt:lpstr>
      <vt:lpstr>Compte-rendu de l’exercice de la délégation donnée au SMEGREG</vt:lpstr>
      <vt:lpstr>Compte-rendu de l’exercice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Guillaume GRELET</cp:lastModifiedBy>
  <cp:revision>403</cp:revision>
  <cp:lastPrinted>2016-10-18T07:35:07Z</cp:lastPrinted>
  <dcterms:created xsi:type="dcterms:W3CDTF">2015-09-15T19:44:09Z</dcterms:created>
  <dcterms:modified xsi:type="dcterms:W3CDTF">2026-02-04T10:27:19Z</dcterms:modified>
</cp:coreProperties>
</file>