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564" r:id="rId2"/>
    <p:sldId id="452" r:id="rId3"/>
    <p:sldId id="571" r:id="rId4"/>
    <p:sldId id="574" r:id="rId5"/>
    <p:sldId id="572" r:id="rId6"/>
    <p:sldId id="573" r:id="rId7"/>
    <p:sldId id="577" r:id="rId8"/>
    <p:sldId id="578" r:id="rId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59B"/>
    <a:srgbClr val="6DA4C3"/>
    <a:srgbClr val="284557"/>
    <a:srgbClr val="F08C26"/>
    <a:srgbClr val="7999BE"/>
    <a:srgbClr val="9AB8DC"/>
    <a:srgbClr val="F78F04"/>
    <a:srgbClr val="FF963B"/>
    <a:srgbClr val="FFFF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D6E171-FE3E-4CE6-B090-73A7C6A42A22}" v="2" dt="2026-02-03T10:48:55.117"/>
    <p1510:client id="{4D3DA5B3-4370-46D5-83D1-5D2330ACEED8}" v="7" dt="2026-02-03T15:13:00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4660"/>
  </p:normalViewPr>
  <p:slideViewPr>
    <p:cSldViewPr>
      <p:cViewPr varScale="1">
        <p:scale>
          <a:sx n="106" d="100"/>
          <a:sy n="106" d="100"/>
        </p:scale>
        <p:origin x="92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809FAEB-122F-4518-A3E0-2441CC316A0F}"/>
    <pc:docChg chg="custSel addSld modSld">
      <pc:chgData name="Bruno de Grissac" userId="d3f85db1-402d-49d1-8f7f-5bc735f26e17" providerId="ADAL" clId="{7809FAEB-122F-4518-A3E0-2441CC316A0F}" dt="2026-02-03T10:49:40.905" v="15" actId="20577"/>
      <pc:docMkLst>
        <pc:docMk/>
      </pc:docMkLst>
      <pc:sldChg chg="modSp mod">
        <pc:chgData name="Bruno de Grissac" userId="d3f85db1-402d-49d1-8f7f-5bc735f26e17" providerId="ADAL" clId="{7809FAEB-122F-4518-A3E0-2441CC316A0F}" dt="2026-02-03T10:49:40.905" v="15" actId="20577"/>
        <pc:sldMkLst>
          <pc:docMk/>
          <pc:sldMk cId="2666025642" sldId="573"/>
        </pc:sldMkLst>
        <pc:spChg chg="mod">
          <ac:chgData name="Bruno de Grissac" userId="d3f85db1-402d-49d1-8f7f-5bc735f26e17" providerId="ADAL" clId="{7809FAEB-122F-4518-A3E0-2441CC316A0F}" dt="2026-02-03T10:48:28.390" v="12" actId="121"/>
          <ac:spMkLst>
            <pc:docMk/>
            <pc:sldMk cId="2666025642" sldId="573"/>
            <ac:spMk id="3" creationId="{F85531F2-6F1F-72E0-1071-6A6EE35A3F4C}"/>
          </ac:spMkLst>
        </pc:spChg>
        <pc:spChg chg="mod">
          <ac:chgData name="Bruno de Grissac" userId="d3f85db1-402d-49d1-8f7f-5bc735f26e17" providerId="ADAL" clId="{7809FAEB-122F-4518-A3E0-2441CC316A0F}" dt="2026-02-03T10:49:40.905" v="15" actId="20577"/>
          <ac:spMkLst>
            <pc:docMk/>
            <pc:sldMk cId="2666025642" sldId="573"/>
            <ac:spMk id="7" creationId="{83D8B966-6904-FA63-6417-7EB7E6BE4B6D}"/>
          </ac:spMkLst>
        </pc:spChg>
      </pc:sldChg>
      <pc:sldChg chg="add">
        <pc:chgData name="Bruno de Grissac" userId="d3f85db1-402d-49d1-8f7f-5bc735f26e17" providerId="ADAL" clId="{7809FAEB-122F-4518-A3E0-2441CC316A0F}" dt="2026-02-03T10:46:57.799" v="0"/>
        <pc:sldMkLst>
          <pc:docMk/>
          <pc:sldMk cId="3524043262" sldId="575"/>
        </pc:sldMkLst>
      </pc:sldChg>
      <pc:sldChg chg="add">
        <pc:chgData name="Bruno de Grissac" userId="d3f85db1-402d-49d1-8f7f-5bc735f26e17" providerId="ADAL" clId="{7809FAEB-122F-4518-A3E0-2441CC316A0F}" dt="2026-02-03T10:48:55.114" v="13"/>
        <pc:sldMkLst>
          <pc:docMk/>
          <pc:sldMk cId="3706428166" sldId="576"/>
        </pc:sldMkLst>
      </pc:sldChg>
    </pc:docChg>
  </pc:docChgLst>
  <pc:docChgLst>
    <pc:chgData name="Bruno de Grissac" userId="d3f85db1-402d-49d1-8f7f-5bc735f26e17" providerId="ADAL" clId="{C8856630-A08F-4B3C-BAD5-2970E8C8CAB3}"/>
    <pc:docChg chg="undo custSel addSld delSld modSld">
      <pc:chgData name="Bruno de Grissac" userId="d3f85db1-402d-49d1-8f7f-5bc735f26e17" providerId="ADAL" clId="{C8856630-A08F-4B3C-BAD5-2970E8C8CAB3}" dt="2026-02-03T15:17:31.055" v="1015" actId="47"/>
      <pc:docMkLst>
        <pc:docMk/>
      </pc:docMkLst>
      <pc:sldChg chg="modSp mod">
        <pc:chgData name="Bruno de Grissac" userId="d3f85db1-402d-49d1-8f7f-5bc735f26e17" providerId="ADAL" clId="{C8856630-A08F-4B3C-BAD5-2970E8C8CAB3}" dt="2026-02-03T15:08:50.635" v="495" actId="6549"/>
        <pc:sldMkLst>
          <pc:docMk/>
          <pc:sldMk cId="2666025642" sldId="573"/>
        </pc:sldMkLst>
        <pc:spChg chg="mod">
          <ac:chgData name="Bruno de Grissac" userId="d3f85db1-402d-49d1-8f7f-5bc735f26e17" providerId="ADAL" clId="{C8856630-A08F-4B3C-BAD5-2970E8C8CAB3}" dt="2026-02-03T15:08:50.635" v="495" actId="6549"/>
          <ac:spMkLst>
            <pc:docMk/>
            <pc:sldMk cId="2666025642" sldId="573"/>
            <ac:spMk id="3" creationId="{F85531F2-6F1F-72E0-1071-6A6EE35A3F4C}"/>
          </ac:spMkLst>
        </pc:spChg>
        <pc:spChg chg="mod">
          <ac:chgData name="Bruno de Grissac" userId="d3f85db1-402d-49d1-8f7f-5bc735f26e17" providerId="ADAL" clId="{C8856630-A08F-4B3C-BAD5-2970E8C8CAB3}" dt="2026-02-03T15:03:27.350" v="47" actId="20577"/>
          <ac:spMkLst>
            <pc:docMk/>
            <pc:sldMk cId="2666025642" sldId="573"/>
            <ac:spMk id="7" creationId="{83D8B966-6904-FA63-6417-7EB7E6BE4B6D}"/>
          </ac:spMkLst>
        </pc:spChg>
      </pc:sldChg>
      <pc:sldChg chg="del">
        <pc:chgData name="Bruno de Grissac" userId="d3f85db1-402d-49d1-8f7f-5bc735f26e17" providerId="ADAL" clId="{C8856630-A08F-4B3C-BAD5-2970E8C8CAB3}" dt="2026-02-03T15:17:22.290" v="1014" actId="47"/>
        <pc:sldMkLst>
          <pc:docMk/>
          <pc:sldMk cId="3524043262" sldId="575"/>
        </pc:sldMkLst>
      </pc:sldChg>
      <pc:sldChg chg="del">
        <pc:chgData name="Bruno de Grissac" userId="d3f85db1-402d-49d1-8f7f-5bc735f26e17" providerId="ADAL" clId="{C8856630-A08F-4B3C-BAD5-2970E8C8CAB3}" dt="2026-02-03T15:17:31.055" v="1015" actId="47"/>
        <pc:sldMkLst>
          <pc:docMk/>
          <pc:sldMk cId="3706428166" sldId="576"/>
        </pc:sldMkLst>
      </pc:sldChg>
      <pc:sldChg chg="modSp add mod">
        <pc:chgData name="Bruno de Grissac" userId="d3f85db1-402d-49d1-8f7f-5bc735f26e17" providerId="ADAL" clId="{C8856630-A08F-4B3C-BAD5-2970E8C8CAB3}" dt="2026-02-03T15:17:05.376" v="1012" actId="948"/>
        <pc:sldMkLst>
          <pc:docMk/>
          <pc:sldMk cId="3503386399" sldId="577"/>
        </pc:sldMkLst>
        <pc:spChg chg="mod">
          <ac:chgData name="Bruno de Grissac" userId="d3f85db1-402d-49d1-8f7f-5bc735f26e17" providerId="ADAL" clId="{C8856630-A08F-4B3C-BAD5-2970E8C8CAB3}" dt="2026-02-03T15:17:05.376" v="1012" actId="948"/>
          <ac:spMkLst>
            <pc:docMk/>
            <pc:sldMk cId="3503386399" sldId="577"/>
            <ac:spMk id="3" creationId="{A80CE4D4-5140-E2A5-FD43-70CCFE90AC15}"/>
          </ac:spMkLst>
        </pc:spChg>
        <pc:spChg chg="mod">
          <ac:chgData name="Bruno de Grissac" userId="d3f85db1-402d-49d1-8f7f-5bc735f26e17" providerId="ADAL" clId="{C8856630-A08F-4B3C-BAD5-2970E8C8CAB3}" dt="2026-02-03T15:06:57.041" v="386" actId="6549"/>
          <ac:spMkLst>
            <pc:docMk/>
            <pc:sldMk cId="3503386399" sldId="577"/>
            <ac:spMk id="7" creationId="{5B0C8DBE-EFA4-C663-4089-33E1D1ACD631}"/>
          </ac:spMkLst>
        </pc:spChg>
      </pc:sldChg>
      <pc:sldChg chg="modSp add mod">
        <pc:chgData name="Bruno de Grissac" userId="d3f85db1-402d-49d1-8f7f-5bc735f26e17" providerId="ADAL" clId="{C8856630-A08F-4B3C-BAD5-2970E8C8CAB3}" dt="2026-02-03T15:17:18.123" v="1013" actId="948"/>
        <pc:sldMkLst>
          <pc:docMk/>
          <pc:sldMk cId="392618365" sldId="578"/>
        </pc:sldMkLst>
        <pc:spChg chg="mod">
          <ac:chgData name="Bruno de Grissac" userId="d3f85db1-402d-49d1-8f7f-5bc735f26e17" providerId="ADAL" clId="{C8856630-A08F-4B3C-BAD5-2970E8C8CAB3}" dt="2026-02-03T15:17:18.123" v="1013" actId="948"/>
          <ac:spMkLst>
            <pc:docMk/>
            <pc:sldMk cId="392618365" sldId="578"/>
            <ac:spMk id="3" creationId="{BB09CF4E-2A86-F8B4-936E-7C211335088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04/02/2026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04/02/2026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62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5028E-6011-5F6D-7993-4A174E784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0BC370-9975-A9B6-AEA5-7957DB45B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24938F-A56B-F91E-A072-0DC3F0698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8E49BB-178A-4B98-5C9D-38E56189FC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8381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F2D8C-5803-59BC-A6AA-62A90441D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42E346-DA78-EABD-C87A-F21B26F0A0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A4365C7-BFA3-6AE1-49EE-7CF4F63F4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B4B82F-3106-C8F8-A507-711EEEA48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1366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358B3-A1EE-0F9A-5F0C-F4CBD9071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D3F207-C4AB-3806-346D-54C51EB95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20A0CD-7175-3F9F-9DAD-AE69D1690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52B88A-C96B-BFDF-DC18-D3997A1DD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0070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9685D-A584-AA56-55D2-AF6204300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2D27CE-5DD2-2DC8-4F8F-C92192C50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795A4D-56CD-89FB-1F68-E5F9F7F5E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C84A40-52C8-F41B-A8BC-26D11C6C5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6628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80086-8F05-D6E9-A5E0-A209C32AD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59A767-50A2-1008-E81F-F78B431C9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57198A-7B94-96BA-6613-F87A673CF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90EC59-26DA-9D45-7F03-3B647659F9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680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87B88-9E15-1E16-53DB-FC176DE8B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CA1095-90FC-98DF-DC1E-CDFABA092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078096-5787-C80E-6278-1C764C23A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58FA8F-D0A0-4BBD-6791-15688E0FD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3974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00555120-F35A-A329-9E5F-6BD781520A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8" name="Image 7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85078D21-9576-138A-9FA2-8F74D3C109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0" name="Image 9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9C5C3237-0321-0E3C-AC9D-4711086720F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F9673343-C00E-7B28-A36A-B88D7DCB10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B4154FE8-723B-367E-182F-43F13E1ADB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4" name="Image 13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F52C7C11-2EE9-DBFC-6C39-7E013D74DA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773A738C-3F34-FA8D-A398-FAAFC68EAF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E947F551-7EC6-26FF-47A2-22ED0E6371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2" name="Image 1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744568C-9CB8-DE6F-5434-77860D3285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A2A9A49-BCF6-4976-C088-9698C6321F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11B04ABE-9EF2-078B-8AE2-FE6A0BC009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86E17E2C-20EB-707E-944D-D2C5A74210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04/02/2026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altLang="fr-FR" sz="3200" b="1" dirty="0">
                <a:solidFill>
                  <a:srgbClr val="6DA4C3"/>
                </a:solidFill>
                <a:cs typeface="Arial" pitchFamily="34" charset="0"/>
              </a:rPr>
              <a:t>Projets de nouvelles ressources – Régie de l’Eau de Bordeaux Métropole</a:t>
            </a:r>
            <a:endParaRPr lang="fr-FR" sz="3300" dirty="0">
              <a:solidFill>
                <a:srgbClr val="6DA4C3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9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Régie de l’Eau de Bordeaux Métropole</a:t>
            </a:r>
            <a:b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Projets de nouvelles ressources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D251B8-1D8C-C1B4-7A88-71A9B4732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77" y="1731593"/>
            <a:ext cx="6696744" cy="428969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2800" b="1" dirty="0">
                <a:solidFill>
                  <a:srgbClr val="6DA4C3"/>
                </a:solidFill>
              </a:rPr>
              <a:t>Contexte</a:t>
            </a:r>
            <a:endParaRPr lang="fr-FR" sz="3200" b="1" dirty="0">
              <a:solidFill>
                <a:srgbClr val="6DA4C3"/>
              </a:solidFill>
            </a:endParaRPr>
          </a:p>
          <a:p>
            <a:pPr marL="5715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2700" dirty="0">
                <a:solidFill>
                  <a:srgbClr val="40759B"/>
                </a:solidFill>
              </a:rPr>
              <a:t>Le Schéma Directeur d’alimentation en eau potable de Bordeaux Métropole, finalisé en 2023, identifie un besoin de capacité de production complémentaire → 4 projets :</a:t>
            </a:r>
          </a:p>
          <a:p>
            <a:pPr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40759B"/>
                </a:solidFill>
              </a:rPr>
              <a:t>« </a:t>
            </a:r>
            <a:r>
              <a:rPr lang="fr-FR" sz="2700" dirty="0" err="1">
                <a:solidFill>
                  <a:srgbClr val="40759B"/>
                </a:solidFill>
              </a:rPr>
              <a:t>Betnoms</a:t>
            </a:r>
            <a:r>
              <a:rPr lang="fr-FR" sz="2700" dirty="0">
                <a:solidFill>
                  <a:srgbClr val="40759B"/>
                </a:solidFill>
              </a:rPr>
              <a:t> » au Haillan</a:t>
            </a:r>
          </a:p>
          <a:p>
            <a:pPr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40759B"/>
                </a:solidFill>
              </a:rPr>
              <a:t>« Boutin 2 » à Pessac</a:t>
            </a:r>
          </a:p>
          <a:p>
            <a:pPr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40759B"/>
                </a:solidFill>
              </a:rPr>
              <a:t>« AGORA Alpha » à Martillac et St-Médard-d’Eyrans</a:t>
            </a:r>
          </a:p>
          <a:p>
            <a:pPr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40759B"/>
                </a:solidFill>
              </a:rPr>
              <a:t>« Chenil / Bos » à Saint-Médard-en-Jalles</a:t>
            </a:r>
          </a:p>
          <a:p>
            <a:pPr marL="57150" indent="0" algn="just">
              <a:spcBef>
                <a:spcPts val="600"/>
              </a:spcBef>
              <a:spcAft>
                <a:spcPts val="500"/>
              </a:spcAft>
              <a:buNone/>
            </a:pPr>
            <a:endParaRPr lang="fr-FR" sz="2700" dirty="0">
              <a:solidFill>
                <a:srgbClr val="40759B"/>
              </a:solidFill>
            </a:endParaRPr>
          </a:p>
          <a:p>
            <a:pPr marL="5715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2700" dirty="0">
                <a:solidFill>
                  <a:srgbClr val="40759B"/>
                </a:solidFill>
              </a:rPr>
              <a:t>Pour chacun de ces projets, l’absence de ressource alternative à la nappe visée est démontrée.</a:t>
            </a:r>
            <a:endParaRPr lang="fr-FR" sz="3100" dirty="0">
              <a:solidFill>
                <a:srgbClr val="40759B"/>
              </a:solidFill>
            </a:endParaRPr>
          </a:p>
        </p:txBody>
      </p:sp>
      <p:pic>
        <p:nvPicPr>
          <p:cNvPr id="5" name="Image 4" descr="Une image contenant texte, capture d’écran, carte&#10;&#10;Le contenu généré par l’IA peut être incorrect.">
            <a:extLst>
              <a:ext uri="{FF2B5EF4-FFF2-40B4-BE49-F238E27FC236}">
                <a16:creationId xmlns:a16="http://schemas.microsoft.com/office/drawing/2014/main" id="{760613B7-BAA7-C61B-3BC7-CDBD1EFAB2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" t="1701" r="24012" b="2750"/>
          <a:stretch>
            <a:fillRect/>
          </a:stretch>
        </p:blipFill>
        <p:spPr>
          <a:xfrm>
            <a:off x="7032104" y="1557885"/>
            <a:ext cx="5095722" cy="463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02EB-BE49-D1FE-C6E8-3AA71080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6C7F3F-1DC7-AED4-198F-AA2191AA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Régie de l’Eau de Bordeaux Métropole</a:t>
            </a:r>
            <a:b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Projets de nouvelles ressources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D02E9A-E013-4884-267E-9E590C465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1556792"/>
            <a:ext cx="11881320" cy="46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A6F7-463C-1EE0-B551-D684EC74F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1DCB1-7F69-2DA3-5E0F-3EEF67EF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7999BE"/>
                </a:solidFill>
                <a:cs typeface="Arial" pitchFamily="34" charset="0"/>
              </a:rPr>
              <a:t>Projets de nouvelles ressources – Régie de l’Eau de Bordeaux Métropole</a:t>
            </a:r>
            <a:endParaRPr lang="fr-FR" sz="2400" dirty="0">
              <a:solidFill>
                <a:srgbClr val="7999BE"/>
              </a:solidFill>
              <a:cs typeface="Arial" pitchFamily="34" charset="0"/>
            </a:endParaRPr>
          </a:p>
        </p:txBody>
      </p:sp>
      <p:pic>
        <p:nvPicPr>
          <p:cNvPr id="4" name="Image 3" descr="Une image contenant texte, carte, atla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4E791D-EFDB-7122-3A68-6AC36A8AB6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>
            <a:fillRect/>
          </a:stretch>
        </p:blipFill>
        <p:spPr>
          <a:xfrm>
            <a:off x="407368" y="0"/>
            <a:ext cx="11045608" cy="6858000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0E65F61-57B0-81C0-08DB-3650BD919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29" y="4293096"/>
            <a:ext cx="2952328" cy="208823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1800" b="1" dirty="0">
                <a:solidFill>
                  <a:srgbClr val="40759B"/>
                </a:solidFill>
              </a:rPr>
              <a:t>Illustration des zones à enjeux aval et des zones à risque</a:t>
            </a:r>
          </a:p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1800" b="1" dirty="0">
                <a:solidFill>
                  <a:srgbClr val="40759B"/>
                </a:solidFill>
              </a:rPr>
              <a:t>Incidences possibles du projet AGORA Alpha sur le forage de </a:t>
            </a:r>
            <a:r>
              <a:rPr lang="fr-FR" sz="1800" b="1" dirty="0" err="1">
                <a:solidFill>
                  <a:srgbClr val="40759B"/>
                </a:solidFill>
              </a:rPr>
              <a:t>Marsalette</a:t>
            </a:r>
            <a:endParaRPr lang="fr-FR" sz="1800" dirty="0">
              <a:solidFill>
                <a:srgbClr val="4075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1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20AFB-D19A-D2DC-168C-66A4FFDEB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EE4A6-98CC-EE8A-59D2-6370B1B9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Régie de l’Eau de Bordeaux Métropole</a:t>
            </a:r>
            <a:b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Projets de nouvelles ressources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779869-1A69-EFD9-58F0-D15837F25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440000"/>
            <a:ext cx="11181600" cy="4332448"/>
          </a:xfrm>
          <a:prstGeom prst="rect">
            <a:avLst/>
          </a:prstGeo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13DD6E-8EE3-34AC-DFD1-E71DF0239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877272"/>
            <a:ext cx="11181600" cy="57606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2000" b="1" dirty="0">
                <a:solidFill>
                  <a:srgbClr val="0070C0"/>
                </a:solidFill>
              </a:rPr>
              <a:t>Pas de demande de modification de l’autorisation globale de 65 Mm</a:t>
            </a:r>
            <a:r>
              <a:rPr lang="fr-FR" sz="2000" b="1" baseline="30000" dirty="0">
                <a:solidFill>
                  <a:srgbClr val="0070C0"/>
                </a:solidFill>
              </a:rPr>
              <a:t>3</a:t>
            </a:r>
            <a:r>
              <a:rPr lang="fr-FR" sz="2000" b="1" dirty="0">
                <a:solidFill>
                  <a:srgbClr val="0070C0"/>
                </a:solidFill>
              </a:rPr>
              <a:t>/an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37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A2D3A-76BD-A27E-B299-22D63E8A8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7F6F0-143B-1527-DFBF-DACF099F1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Régie de l’Eau de Bordeaux Métropole</a:t>
            </a:r>
            <a:b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Projets de nouvelles ressources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83D8B966-6904-FA63-6417-7EB7E6BE4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340768"/>
            <a:ext cx="11521280" cy="42718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Propositions d’avis 1/2 forages ayant pour cible le Miocène</a:t>
            </a: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F85531F2-6F1F-72E0-1071-6A6EE35A3F4C}"/>
              </a:ext>
            </a:extLst>
          </p:cNvPr>
          <p:cNvSpPr txBox="1">
            <a:spLocks/>
          </p:cNvSpPr>
          <p:nvPr/>
        </p:nvSpPr>
        <p:spPr>
          <a:xfrm>
            <a:off x="335360" y="1900638"/>
            <a:ext cx="11521280" cy="3056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600"/>
              </a:spcBef>
              <a:buFont typeface="Arial"/>
              <a:buNone/>
            </a:pPr>
            <a:r>
              <a:rPr lang="fr-FR" sz="2400" dirty="0">
                <a:solidFill>
                  <a:srgbClr val="40759B"/>
                </a:solidFill>
              </a:rPr>
              <a:t>Considérant :</a:t>
            </a:r>
          </a:p>
          <a:p>
            <a:pPr lvl="1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l'unité de gestion visée à savoir le Miocène centre non déficitaire </a:t>
            </a:r>
          </a:p>
          <a:p>
            <a:pPr lvl="1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la démonstration de l’absence de ressources alternatives</a:t>
            </a:r>
          </a:p>
          <a:p>
            <a:pPr lvl="1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l'optimisation des usages</a:t>
            </a:r>
          </a:p>
          <a:p>
            <a:pPr lvl="1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les volumes de prélèvement envisagés</a:t>
            </a:r>
          </a:p>
          <a:p>
            <a:pPr lvl="1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la différence entre le VMPO de cette unité de gestion et les </a:t>
            </a:r>
            <a:r>
              <a:rPr lang="fr-FR" sz="2400" dirty="0" err="1">
                <a:solidFill>
                  <a:srgbClr val="40759B"/>
                </a:solidFill>
              </a:rPr>
              <a:t>volummes</a:t>
            </a:r>
            <a:r>
              <a:rPr lang="fr-FR" sz="2400" dirty="0">
                <a:solidFill>
                  <a:srgbClr val="40759B"/>
                </a:solidFill>
              </a:rPr>
              <a:t> effectivement prélevés</a:t>
            </a:r>
          </a:p>
          <a:p>
            <a:pPr marL="457200" lvl="1" indent="0" algn="just">
              <a:spcBef>
                <a:spcPts val="800"/>
              </a:spcBef>
              <a:buClr>
                <a:srgbClr val="E87640"/>
              </a:buClr>
              <a:buNone/>
            </a:pPr>
            <a:r>
              <a:rPr lang="fr-FR" sz="2400" dirty="0">
                <a:solidFill>
                  <a:srgbClr val="40759B"/>
                </a:solidFill>
              </a:rPr>
              <a:t>et malgré la révision en cours du SAGE,</a:t>
            </a:r>
          </a:p>
          <a:p>
            <a:pPr marL="457200" lvl="1" indent="0" algn="just">
              <a:spcBef>
                <a:spcPts val="800"/>
              </a:spcBef>
              <a:buClr>
                <a:srgbClr val="E87640"/>
              </a:buClr>
              <a:buNone/>
            </a:pPr>
            <a:r>
              <a:rPr lang="fr-FR" sz="2400" dirty="0">
                <a:solidFill>
                  <a:srgbClr val="40759B"/>
                </a:solidFill>
              </a:rPr>
              <a:t>le projet consistant en la réalisation de deux forages au Miocène peut être jugée compatible avec le SAGE.</a:t>
            </a:r>
          </a:p>
        </p:txBody>
      </p:sp>
    </p:spTree>
    <p:extLst>
      <p:ext uri="{BB962C8B-B14F-4D97-AF65-F5344CB8AC3E}">
        <p14:creationId xmlns:p14="http://schemas.microsoft.com/office/powerpoint/2010/main" val="2666025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9CDB1-6545-93EE-2BEF-A9A77752B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752BFB-779F-7D00-F472-040F36ADE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Régie de l’Eau de Bordeaux Métropole</a:t>
            </a:r>
            <a:b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Projets de nouvelles ressources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5B0C8DBE-EFA4-C663-4089-33E1D1ACD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340768"/>
            <a:ext cx="11521280" cy="42718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Propositions d’avis 2/2 forages ayant pour cible l'Oligocène</a:t>
            </a: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80CE4D4-5140-E2A5-FD43-70CCFE90AC15}"/>
              </a:ext>
            </a:extLst>
          </p:cNvPr>
          <p:cNvSpPr txBox="1">
            <a:spLocks/>
          </p:cNvSpPr>
          <p:nvPr/>
        </p:nvSpPr>
        <p:spPr>
          <a:xfrm>
            <a:off x="335360" y="1900638"/>
            <a:ext cx="11521280" cy="3056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600"/>
              </a:spcBef>
              <a:buFont typeface="Arial"/>
              <a:buNone/>
            </a:pPr>
            <a:r>
              <a:rPr lang="fr-FR" sz="2400" dirty="0">
                <a:solidFill>
                  <a:srgbClr val="40759B"/>
                </a:solidFill>
              </a:rPr>
              <a:t>Considérant :</a:t>
            </a:r>
          </a:p>
          <a:p>
            <a:pPr lvl="1" algn="just">
              <a:spcBef>
                <a:spcPts val="12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l'unité de gestion visée à savoir l'Oligocène centre à l'équilibre</a:t>
            </a:r>
          </a:p>
          <a:p>
            <a:pPr lvl="1" algn="just">
              <a:spcBef>
                <a:spcPts val="12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la démonstration de l’absence de ressources alternatives</a:t>
            </a:r>
          </a:p>
          <a:p>
            <a:pPr lvl="1" algn="just">
              <a:spcBef>
                <a:spcPts val="12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l'optimisation des usages</a:t>
            </a:r>
          </a:p>
          <a:p>
            <a:pPr lvl="1" algn="just">
              <a:spcBef>
                <a:spcPts val="12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les volumes de prélèvement envisagés</a:t>
            </a:r>
          </a:p>
          <a:p>
            <a:pPr lvl="1" algn="just">
              <a:spcBef>
                <a:spcPts val="12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le VMPO de l’unité de gestion Oligocène Centre et l'incidence des nouveaux prélèvements sur les volumes prélevés en cumul sur l'unité de gestion</a:t>
            </a:r>
          </a:p>
          <a:p>
            <a:pPr marL="457200" lvl="1" indent="0" algn="r">
              <a:spcBef>
                <a:spcPts val="600"/>
              </a:spcBef>
              <a:buClr>
                <a:srgbClr val="E87640"/>
              </a:buClr>
              <a:buNone/>
            </a:pPr>
            <a:r>
              <a:rPr lang="fr-FR" sz="2400" dirty="0">
                <a:solidFill>
                  <a:srgbClr val="40759B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03386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8A95A-4D45-805C-D48C-FE749AD0C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D5EDC-36E5-AC04-C70F-1F9FA3458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Régie de l’Eau de Bordeaux Métropole</a:t>
            </a:r>
            <a:b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6DA4C3"/>
                </a:solidFill>
                <a:cs typeface="Arial" pitchFamily="34" charset="0"/>
              </a:rPr>
              <a:t>Projets de nouvelles ressources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143C2F57-F22C-B177-9134-EAE1B0C6B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340768"/>
            <a:ext cx="11521280" cy="42718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Propositions d’avis 2/2 forages ayant pour cible l'Oligocène</a:t>
            </a: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BB09CF4E-2A86-F8B4-936E-7C2113350882}"/>
              </a:ext>
            </a:extLst>
          </p:cNvPr>
          <p:cNvSpPr txBox="1">
            <a:spLocks/>
          </p:cNvSpPr>
          <p:nvPr/>
        </p:nvSpPr>
        <p:spPr>
          <a:xfrm>
            <a:off x="335360" y="1767954"/>
            <a:ext cx="11521280" cy="3056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Bef>
                <a:spcPts val="600"/>
              </a:spcBef>
              <a:buClr>
                <a:srgbClr val="E87640"/>
              </a:buClr>
              <a:buNone/>
            </a:pPr>
            <a:r>
              <a:rPr lang="fr-FR" sz="2400" dirty="0">
                <a:solidFill>
                  <a:srgbClr val="40759B"/>
                </a:solidFill>
              </a:rPr>
              <a:t>…</a:t>
            </a:r>
          </a:p>
          <a:p>
            <a:pPr lvl="1" algn="just">
              <a:spcBef>
                <a:spcPts val="12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la révision en cours du SAGE Nappes profondes et en particulier des règles de gestion de l'Oligocène centre plus particulièrement des VMPO</a:t>
            </a:r>
          </a:p>
          <a:p>
            <a:pPr lvl="1" algn="just">
              <a:spcBef>
                <a:spcPts val="12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40759B"/>
                </a:solidFill>
              </a:rPr>
              <a:t>l'implantation des forages Castaing 2, Cordon 2 et Pontet 2 dans ou à proximité de zones susceptibles d'être classées en zones à enjeux aval</a:t>
            </a:r>
          </a:p>
          <a:p>
            <a:pPr marL="457200" lvl="1" indent="0" algn="just">
              <a:spcBef>
                <a:spcPts val="1200"/>
              </a:spcBef>
              <a:buClr>
                <a:srgbClr val="E87640"/>
              </a:buClr>
              <a:buNone/>
            </a:pPr>
            <a:r>
              <a:rPr lang="fr-FR" sz="2400" dirty="0">
                <a:solidFill>
                  <a:srgbClr val="40759B"/>
                </a:solidFill>
              </a:rPr>
              <a:t>il apparaît délicat de poser un avis de principe sur la compatibilité avec le SAGE des projets de forages à l'Oligocène sur la base des éléments fournis et sans une analyse plus détaillée du contexte de chaque projet.</a:t>
            </a:r>
          </a:p>
          <a:p>
            <a:pPr marL="457200" lvl="1" indent="0" algn="just">
              <a:spcBef>
                <a:spcPts val="1200"/>
              </a:spcBef>
              <a:buClr>
                <a:srgbClr val="E87640"/>
              </a:buClr>
              <a:buNone/>
            </a:pPr>
            <a:r>
              <a:rPr lang="fr-FR" sz="2400" dirty="0">
                <a:solidFill>
                  <a:srgbClr val="40759B"/>
                </a:solidFill>
              </a:rPr>
              <a:t>A noter également un potentiel impact du projet AGORA Alpha sur le forage de </a:t>
            </a:r>
            <a:r>
              <a:rPr lang="fr-FR" sz="2400" dirty="0" err="1">
                <a:solidFill>
                  <a:srgbClr val="40759B"/>
                </a:solidFill>
              </a:rPr>
              <a:t>Marsalette</a:t>
            </a:r>
            <a:r>
              <a:rPr lang="fr-FR" sz="2400" dirty="0">
                <a:solidFill>
                  <a:srgbClr val="40759B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618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9228</TotalTime>
  <Words>461</Words>
  <Application>Microsoft Office PowerPoint</Application>
  <PresentationFormat>Grand écran</PresentationFormat>
  <Paragraphs>52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Trebuchet MS</vt:lpstr>
      <vt:lpstr>Office Theme</vt:lpstr>
      <vt:lpstr>Projets de nouvelles ressources – Régie de l’Eau de Bordeaux Métropole</vt:lpstr>
      <vt:lpstr>Régie de l’Eau de Bordeaux Métropole Projets de nouvelles ressources</vt:lpstr>
      <vt:lpstr>Régie de l’Eau de Bordeaux Métropole Projets de nouvelles ressources</vt:lpstr>
      <vt:lpstr>Projets de nouvelles ressources – Régie de l’Eau de Bordeaux Métropole</vt:lpstr>
      <vt:lpstr>Régie de l’Eau de Bordeaux Métropole Projets de nouvelles ressources</vt:lpstr>
      <vt:lpstr>Régie de l’Eau de Bordeaux Métropole Projets de nouvelles ressources</vt:lpstr>
      <vt:lpstr>Régie de l’Eau de Bordeaux Métropole Projets de nouvelles ressources</vt:lpstr>
      <vt:lpstr>Régie de l’Eau de Bordeaux Métropole Projets de nouvelles ressources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Guillaume GRELET</cp:lastModifiedBy>
  <cp:revision>407</cp:revision>
  <cp:lastPrinted>2016-10-18T07:35:07Z</cp:lastPrinted>
  <dcterms:created xsi:type="dcterms:W3CDTF">2015-09-15T19:44:09Z</dcterms:created>
  <dcterms:modified xsi:type="dcterms:W3CDTF">2026-02-04T10:30:39Z</dcterms:modified>
</cp:coreProperties>
</file>