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8"/>
  </p:notesMasterIdLst>
  <p:sldIdLst>
    <p:sldId id="256" r:id="rId2"/>
    <p:sldId id="257" r:id="rId3"/>
    <p:sldId id="269" r:id="rId4"/>
    <p:sldId id="627" r:id="rId5"/>
    <p:sldId id="628" r:id="rId6"/>
    <p:sldId id="629" r:id="rId7"/>
    <p:sldId id="630" r:id="rId8"/>
    <p:sldId id="621" r:id="rId9"/>
    <p:sldId id="623" r:id="rId10"/>
    <p:sldId id="270" r:id="rId11"/>
    <p:sldId id="624" r:id="rId12"/>
    <p:sldId id="625" r:id="rId13"/>
    <p:sldId id="271" r:id="rId14"/>
    <p:sldId id="626" r:id="rId15"/>
    <p:sldId id="266" r:id="rId16"/>
    <p:sldId id="267"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FF6600"/>
    <a:srgbClr val="65FF65"/>
    <a:srgbClr val="CCFF99"/>
    <a:srgbClr val="D7FDDB"/>
    <a:srgbClr val="08A817"/>
    <a:srgbClr val="9FFFCA"/>
    <a:srgbClr val="FFA3A3"/>
    <a:srgbClr val="CDC2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6283" autoAdjust="0"/>
  </p:normalViewPr>
  <p:slideViewPr>
    <p:cSldViewPr snapToGrid="0">
      <p:cViewPr varScale="1">
        <p:scale>
          <a:sx n="104" d="100"/>
          <a:sy n="104" d="100"/>
        </p:scale>
        <p:origin x="7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82237-30E4-4AD9-9B3D-EC38E0FB8DB5}" type="datetimeFigureOut">
              <a:rPr lang="fr-FR" smtClean="0"/>
              <a:t>29/01/2026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E9934A-6A5B-42FD-90F5-1FF161493FA9}" type="slidenum">
              <a:rPr lang="fr-FR" smtClean="0"/>
              <a:t>‹N°›</a:t>
            </a:fld>
            <a:endParaRPr lang="fr-FR"/>
          </a:p>
        </p:txBody>
      </p:sp>
    </p:spTree>
    <p:extLst>
      <p:ext uri="{BB962C8B-B14F-4D97-AF65-F5344CB8AC3E}">
        <p14:creationId xmlns:p14="http://schemas.microsoft.com/office/powerpoint/2010/main" val="147876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CE9934A-6A5B-42FD-90F5-1FF161493FA9}" type="slidenum">
              <a:rPr lang="fr-FR" smtClean="0"/>
              <a:t>4</a:t>
            </a:fld>
            <a:endParaRPr lang="fr-FR"/>
          </a:p>
        </p:txBody>
      </p:sp>
    </p:spTree>
    <p:extLst>
      <p:ext uri="{BB962C8B-B14F-4D97-AF65-F5344CB8AC3E}">
        <p14:creationId xmlns:p14="http://schemas.microsoft.com/office/powerpoint/2010/main" val="3429899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75584-02D0-5FF1-C737-BAF0B8D118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25DC9A-EA2C-2963-9A42-B2C76BBEEF4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7EB996-5324-15E4-FE48-3D398B1C126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478638E-5E98-589D-97B1-F77D734079D8}"/>
              </a:ext>
            </a:extLst>
          </p:cNvPr>
          <p:cNvSpPr>
            <a:spLocks noGrp="1"/>
          </p:cNvSpPr>
          <p:nvPr>
            <p:ph type="sldNum" sz="quarter" idx="5"/>
          </p:nvPr>
        </p:nvSpPr>
        <p:spPr/>
        <p:txBody>
          <a:bodyPr/>
          <a:lstStyle/>
          <a:p>
            <a:fld id="{FCE9934A-6A5B-42FD-90F5-1FF161493FA9}" type="slidenum">
              <a:rPr lang="fr-FR" smtClean="0"/>
              <a:t>5</a:t>
            </a:fld>
            <a:endParaRPr lang="fr-FR"/>
          </a:p>
        </p:txBody>
      </p:sp>
    </p:spTree>
    <p:extLst>
      <p:ext uri="{BB962C8B-B14F-4D97-AF65-F5344CB8AC3E}">
        <p14:creationId xmlns:p14="http://schemas.microsoft.com/office/powerpoint/2010/main" val="3192174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A72F0-E0AE-1536-C926-A9887DAB2E6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0F401A-E6C8-8B02-DA24-D69C1BED82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5EC3310-3B7D-CD19-7ED3-D8F8D7A4379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9C30732-2D97-E630-4893-307AE0958B41}"/>
              </a:ext>
            </a:extLst>
          </p:cNvPr>
          <p:cNvSpPr>
            <a:spLocks noGrp="1"/>
          </p:cNvSpPr>
          <p:nvPr>
            <p:ph type="sldNum" sz="quarter" idx="5"/>
          </p:nvPr>
        </p:nvSpPr>
        <p:spPr/>
        <p:txBody>
          <a:bodyPr/>
          <a:lstStyle/>
          <a:p>
            <a:fld id="{FCE9934A-6A5B-42FD-90F5-1FF161493FA9}" type="slidenum">
              <a:rPr lang="fr-FR" smtClean="0"/>
              <a:t>6</a:t>
            </a:fld>
            <a:endParaRPr lang="fr-FR"/>
          </a:p>
        </p:txBody>
      </p:sp>
    </p:spTree>
    <p:extLst>
      <p:ext uri="{BB962C8B-B14F-4D97-AF65-F5344CB8AC3E}">
        <p14:creationId xmlns:p14="http://schemas.microsoft.com/office/powerpoint/2010/main" val="1967608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76FF7-954B-7C6B-DA84-47D1F6FF4F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B2D7A0-9063-0165-4449-2D1C172FC0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E902FF-850B-CB18-C1B2-F6E71CABD56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81B1EBF-EDAC-D075-C46E-06AC36F34D8F}"/>
              </a:ext>
            </a:extLst>
          </p:cNvPr>
          <p:cNvSpPr>
            <a:spLocks noGrp="1"/>
          </p:cNvSpPr>
          <p:nvPr>
            <p:ph type="sldNum" sz="quarter" idx="5"/>
          </p:nvPr>
        </p:nvSpPr>
        <p:spPr/>
        <p:txBody>
          <a:bodyPr/>
          <a:lstStyle/>
          <a:p>
            <a:fld id="{FCE9934A-6A5B-42FD-90F5-1FF161493FA9}" type="slidenum">
              <a:rPr lang="fr-FR" smtClean="0"/>
              <a:t>7</a:t>
            </a:fld>
            <a:endParaRPr lang="fr-FR"/>
          </a:p>
        </p:txBody>
      </p:sp>
    </p:spTree>
    <p:extLst>
      <p:ext uri="{BB962C8B-B14F-4D97-AF65-F5344CB8AC3E}">
        <p14:creationId xmlns:p14="http://schemas.microsoft.com/office/powerpoint/2010/main" val="2610602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a:extLst>
              <a:ext uri="{28A0092B-C50C-407E-A947-70E740481C1C}">
                <a14:useLocalDpi xmlns:a14="http://schemas.microsoft.com/office/drawing/2010/main" val="0"/>
              </a:ext>
            </a:extLst>
          </a:blip>
          <a:srcRect t="14414"/>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a:extLst>
              <a:ext uri="{28A0092B-C50C-407E-A947-70E740481C1C}">
                <a14:useLocalDpi xmlns:a14="http://schemas.microsoft.com/office/drawing/2010/main" val="0"/>
              </a:ext>
            </a:extLst>
          </a:blip>
          <a:srcRect t="19378"/>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a:extLst>
              <a:ext uri="{28A0092B-C50C-407E-A947-70E740481C1C}">
                <a14:useLocalDpi xmlns:a14="http://schemas.microsoft.com/office/drawing/2010/main" val="0"/>
              </a:ext>
            </a:extLst>
          </a:blip>
          <a:srcRect t="18919"/>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29/01/2026</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04701A-EEC6-9111-AA07-43067A7CB32E}"/>
              </a:ext>
            </a:extLst>
          </p:cNvPr>
          <p:cNvSpPr>
            <a:spLocks noGrp="1"/>
          </p:cNvSpPr>
          <p:nvPr>
            <p:ph type="ctrTitle"/>
          </p:nvPr>
        </p:nvSpPr>
        <p:spPr/>
        <p:txBody>
          <a:bodyPr/>
          <a:lstStyle/>
          <a:p>
            <a:r>
              <a:rPr lang="fr-FR" dirty="0"/>
              <a:t>Révision du SAGE</a:t>
            </a:r>
          </a:p>
        </p:txBody>
      </p:sp>
      <p:sp>
        <p:nvSpPr>
          <p:cNvPr id="3" name="Sous-titre 2">
            <a:extLst>
              <a:ext uri="{FF2B5EF4-FFF2-40B4-BE49-F238E27FC236}">
                <a16:creationId xmlns:a16="http://schemas.microsoft.com/office/drawing/2014/main" id="{F063A27D-AC6D-9388-3A96-5AF02F06A1AB}"/>
              </a:ext>
            </a:extLst>
          </p:cNvPr>
          <p:cNvSpPr>
            <a:spLocks noGrp="1"/>
          </p:cNvSpPr>
          <p:nvPr>
            <p:ph type="subTitle" idx="1"/>
          </p:nvPr>
        </p:nvSpPr>
        <p:spPr/>
        <p:txBody>
          <a:bodyPr>
            <a:normAutofit lnSpcReduction="10000"/>
          </a:bodyPr>
          <a:lstStyle/>
          <a:p>
            <a:r>
              <a:rPr lang="fr-FR" dirty="0"/>
              <a:t>Commission locale de l’eau </a:t>
            </a:r>
          </a:p>
          <a:p>
            <a:r>
              <a:rPr lang="fr-FR" dirty="0"/>
              <a:t>Réunion du 9 février 2026</a:t>
            </a:r>
          </a:p>
        </p:txBody>
      </p:sp>
    </p:spTree>
    <p:extLst>
      <p:ext uri="{BB962C8B-B14F-4D97-AF65-F5344CB8AC3E}">
        <p14:creationId xmlns:p14="http://schemas.microsoft.com/office/powerpoint/2010/main" val="24909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8E035C2-AB1C-D3C3-A42B-86BA19EAA959}"/>
              </a:ext>
            </a:extLst>
          </p:cNvPr>
          <p:cNvSpPr>
            <a:spLocks noGrp="1"/>
          </p:cNvSpPr>
          <p:nvPr>
            <p:ph idx="1"/>
          </p:nvPr>
        </p:nvSpPr>
        <p:spPr>
          <a:xfrm>
            <a:off x="298560" y="1297536"/>
            <a:ext cx="7466069" cy="3904751"/>
          </a:xfrm>
        </p:spPr>
        <p:txBody>
          <a:bodyPr>
            <a:noAutofit/>
          </a:bodyPr>
          <a:lstStyle/>
          <a:p>
            <a:pPr marL="0" indent="0">
              <a:spcBef>
                <a:spcPts val="1200"/>
              </a:spcBef>
              <a:buClr>
                <a:srgbClr val="F78F04"/>
              </a:buClr>
              <a:buNone/>
            </a:pPr>
            <a:r>
              <a:rPr lang="fr-FR" sz="2200" dirty="0">
                <a:solidFill>
                  <a:srgbClr val="333399"/>
                </a:solidFill>
                <a:latin typeface="Trebuchet MS" panose="020B0603020202020204" pitchFamily="34" charset="0"/>
              </a:rPr>
              <a:t>Etat des lieux-Diagnostic :</a:t>
            </a:r>
          </a:p>
          <a:p>
            <a:pPr>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Mise à jour des données finalisées</a:t>
            </a:r>
            <a:r>
              <a:rPr lang="fr-FR" sz="2200" dirty="0">
                <a:solidFill>
                  <a:srgbClr val="333399"/>
                </a:solidFill>
                <a:latin typeface="Trebuchet MS" panose="020B0603020202020204" pitchFamily="34" charset="0"/>
                <a:sym typeface="Wingdings" panose="05000000000000000000" pitchFamily="2" charset="2"/>
              </a:rPr>
              <a:t> </a:t>
            </a:r>
          </a:p>
          <a:p>
            <a:pPr>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sym typeface="Wingdings" panose="05000000000000000000" pitchFamily="2" charset="2"/>
              </a:rPr>
              <a:t>Illustrations techniques et graphiques</a:t>
            </a:r>
          </a:p>
          <a:p>
            <a:pPr>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Rédaction : </a:t>
            </a:r>
            <a:endParaRPr lang="fr-FR" sz="1800" dirty="0">
              <a:solidFill>
                <a:srgbClr val="333399"/>
              </a:solidFill>
              <a:latin typeface="Trebuchet MS" panose="020B0603020202020204" pitchFamily="34" charset="0"/>
              <a:sym typeface="Wingdings" panose="05000000000000000000" pitchFamily="2" charset="2"/>
            </a:endParaRPr>
          </a:p>
          <a:p>
            <a:pPr lvl="1">
              <a:spcBef>
                <a:spcPts val="300"/>
              </a:spcBef>
              <a:buClr>
                <a:srgbClr val="F78F04"/>
              </a:buClr>
              <a:buFont typeface="Wingdings" panose="05000000000000000000" pitchFamily="2" charset="2"/>
              <a:buChar char="§"/>
            </a:pPr>
            <a:r>
              <a:rPr lang="fr-FR" sz="2200" dirty="0">
                <a:solidFill>
                  <a:srgbClr val="333399"/>
                </a:solidFill>
                <a:latin typeface="Trebuchet MS" panose="020B0603020202020204" pitchFamily="34" charset="0"/>
                <a:sym typeface="Wingdings" panose="05000000000000000000" pitchFamily="2" charset="2"/>
              </a:rPr>
              <a:t>Parties « Concepts d’hydrogéologie » &amp; « Gestion en Gironde » quasiment finalisées</a:t>
            </a:r>
          </a:p>
          <a:p>
            <a:pPr lvl="1">
              <a:spcBef>
                <a:spcPts val="300"/>
              </a:spcBef>
              <a:buClr>
                <a:srgbClr val="F78F04"/>
              </a:buClr>
              <a:buFont typeface="Wingdings" panose="05000000000000000000" pitchFamily="2" charset="2"/>
              <a:buChar char="§"/>
            </a:pPr>
            <a:r>
              <a:rPr lang="fr-FR" sz="2200" dirty="0">
                <a:solidFill>
                  <a:srgbClr val="333399"/>
                </a:solidFill>
                <a:latin typeface="Trebuchet MS" panose="020B0603020202020204" pitchFamily="34" charset="0"/>
                <a:sym typeface="Wingdings" panose="05000000000000000000" pitchFamily="2" charset="2"/>
              </a:rPr>
              <a:t>Parties « Prélèvements » et « Usages » - en cours </a:t>
            </a:r>
          </a:p>
          <a:p>
            <a:pPr lvl="1">
              <a:spcBef>
                <a:spcPts val="300"/>
              </a:spcBef>
              <a:buClr>
                <a:srgbClr val="F78F04"/>
              </a:buClr>
              <a:buFont typeface="Wingdings" panose="05000000000000000000" pitchFamily="2" charset="2"/>
              <a:buChar char="§"/>
            </a:pPr>
            <a:r>
              <a:rPr lang="fr-FR" sz="2200" dirty="0">
                <a:solidFill>
                  <a:srgbClr val="333399"/>
                </a:solidFill>
                <a:latin typeface="Trebuchet MS" panose="020B0603020202020204" pitchFamily="34" charset="0"/>
                <a:sym typeface="Wingdings" panose="05000000000000000000" pitchFamily="2" charset="2"/>
              </a:rPr>
              <a:t>Partie « Analyse économique »  </a:t>
            </a:r>
            <a:r>
              <a:rPr lang="fr-FR" sz="2200" b="1" dirty="0">
                <a:solidFill>
                  <a:srgbClr val="333399"/>
                </a:solidFill>
                <a:latin typeface="Trebuchet MS" panose="020B0603020202020204" pitchFamily="34" charset="0"/>
                <a:sym typeface="Wingdings" panose="05000000000000000000" pitchFamily="2" charset="2"/>
              </a:rPr>
              <a:t>sujet de stage publié  Aucun candidat / Recherche de prestataire extérieur  </a:t>
            </a:r>
          </a:p>
          <a:p>
            <a:pPr>
              <a:spcBef>
                <a:spcPts val="1800"/>
              </a:spcBef>
              <a:buClr>
                <a:srgbClr val="F78F04"/>
              </a:buClr>
              <a:buFont typeface="Arial" panose="020B0604020202020204" pitchFamily="34" charset="0"/>
              <a:buChar char="•"/>
            </a:pPr>
            <a:r>
              <a:rPr lang="fr-FR" sz="2200" dirty="0">
                <a:solidFill>
                  <a:srgbClr val="333399"/>
                </a:solidFill>
                <a:latin typeface="Trebuchet MS" panose="020B0603020202020204" pitchFamily="34" charset="0"/>
                <a:sym typeface="Wingdings" panose="05000000000000000000" pitchFamily="2" charset="2"/>
              </a:rPr>
              <a:t>Dématérialisation du tableau de bord – en cours </a:t>
            </a:r>
          </a:p>
        </p:txBody>
      </p:sp>
      <p:sp>
        <p:nvSpPr>
          <p:cNvPr id="3" name="Espace réservé du numéro de diapositive 2">
            <a:extLst>
              <a:ext uri="{FF2B5EF4-FFF2-40B4-BE49-F238E27FC236}">
                <a16:creationId xmlns:a16="http://schemas.microsoft.com/office/drawing/2014/main" id="{76ACA945-C1FB-926F-B0EF-CF62C841BC69}"/>
              </a:ext>
            </a:extLst>
          </p:cNvPr>
          <p:cNvSpPr>
            <a:spLocks noGrp="1"/>
          </p:cNvSpPr>
          <p:nvPr>
            <p:ph type="sldNum" sz="quarter" idx="12"/>
          </p:nvPr>
        </p:nvSpPr>
        <p:spPr/>
        <p:txBody>
          <a:bodyPr/>
          <a:lstStyle/>
          <a:p>
            <a:fld id="{A69E00E3-DEE3-4217-B4F6-3EC050798811}" type="slidenum">
              <a:rPr lang="fr-FR" smtClean="0"/>
              <a:t>2</a:t>
            </a:fld>
            <a:endParaRPr lang="fr-FR" dirty="0"/>
          </a:p>
        </p:txBody>
      </p:sp>
      <p:sp>
        <p:nvSpPr>
          <p:cNvPr id="4" name="Titre 3">
            <a:extLst>
              <a:ext uri="{FF2B5EF4-FFF2-40B4-BE49-F238E27FC236}">
                <a16:creationId xmlns:a16="http://schemas.microsoft.com/office/drawing/2014/main" id="{23D9279A-0C18-0B79-B6A9-6FE80F2B900A}"/>
              </a:ext>
            </a:extLst>
          </p:cNvPr>
          <p:cNvSpPr>
            <a:spLocks noGrp="1"/>
          </p:cNvSpPr>
          <p:nvPr>
            <p:ph type="title"/>
          </p:nvPr>
        </p:nvSpPr>
        <p:spPr/>
        <p:txBody>
          <a:bodyPr/>
          <a:lstStyle/>
          <a:p>
            <a:r>
              <a:rPr lang="fr-FR" dirty="0"/>
              <a:t>Mise à jour du SAGE </a:t>
            </a:r>
          </a:p>
        </p:txBody>
      </p:sp>
      <p:pic>
        <p:nvPicPr>
          <p:cNvPr id="5" name="Image 4">
            <a:extLst>
              <a:ext uri="{FF2B5EF4-FFF2-40B4-BE49-F238E27FC236}">
                <a16:creationId xmlns:a16="http://schemas.microsoft.com/office/drawing/2014/main" id="{0FBDC253-8C68-D365-DF1D-89D6A08219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77835" y="443472"/>
            <a:ext cx="4186772" cy="2937045"/>
          </a:xfrm>
          <a:prstGeom prst="rect">
            <a:avLst/>
          </a:prstGeom>
        </p:spPr>
      </p:pic>
      <p:pic>
        <p:nvPicPr>
          <p:cNvPr id="6" name="Image 5">
            <a:extLst>
              <a:ext uri="{FF2B5EF4-FFF2-40B4-BE49-F238E27FC236}">
                <a16:creationId xmlns:a16="http://schemas.microsoft.com/office/drawing/2014/main" id="{5BAF864A-CFF8-8104-BD60-AA40AAD6C7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10209" y="3477483"/>
            <a:ext cx="4154398" cy="2937045"/>
          </a:xfrm>
          <a:prstGeom prst="rect">
            <a:avLst/>
          </a:prstGeom>
        </p:spPr>
      </p:pic>
    </p:spTree>
    <p:extLst>
      <p:ext uri="{BB962C8B-B14F-4D97-AF65-F5344CB8AC3E}">
        <p14:creationId xmlns:p14="http://schemas.microsoft.com/office/powerpoint/2010/main" val="321463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50B00EF-AD25-D36B-346D-B4F9608FB291}"/>
              </a:ext>
            </a:extLst>
          </p:cNvPr>
          <p:cNvSpPr>
            <a:spLocks noGrp="1"/>
          </p:cNvSpPr>
          <p:nvPr>
            <p:ph type="sldNum" sz="quarter" idx="12"/>
          </p:nvPr>
        </p:nvSpPr>
        <p:spPr/>
        <p:txBody>
          <a:bodyPr/>
          <a:lstStyle/>
          <a:p>
            <a:fld id="{A69E00E3-DEE3-4217-B4F6-3EC050798811}" type="slidenum">
              <a:rPr lang="fr-FR" smtClean="0"/>
              <a:t>3</a:t>
            </a:fld>
            <a:endParaRPr lang="fr-FR" dirty="0"/>
          </a:p>
        </p:txBody>
      </p:sp>
      <p:sp>
        <p:nvSpPr>
          <p:cNvPr id="4" name="Titre 3">
            <a:extLst>
              <a:ext uri="{FF2B5EF4-FFF2-40B4-BE49-F238E27FC236}">
                <a16:creationId xmlns:a16="http://schemas.microsoft.com/office/drawing/2014/main" id="{3BA6C534-4911-E60F-DE1A-D95158532938}"/>
              </a:ext>
            </a:extLst>
          </p:cNvPr>
          <p:cNvSpPr>
            <a:spLocks noGrp="1"/>
          </p:cNvSpPr>
          <p:nvPr>
            <p:ph type="title"/>
          </p:nvPr>
        </p:nvSpPr>
        <p:spPr/>
        <p:txBody>
          <a:bodyPr/>
          <a:lstStyle/>
          <a:p>
            <a:r>
              <a:rPr lang="fr-FR" dirty="0"/>
              <a:t>Révision des VMPO - Rappel méthodologique</a:t>
            </a:r>
          </a:p>
        </p:txBody>
      </p:sp>
      <p:sp>
        <p:nvSpPr>
          <p:cNvPr id="5" name="Espace réservé du contenu 1">
            <a:extLst>
              <a:ext uri="{FF2B5EF4-FFF2-40B4-BE49-F238E27FC236}">
                <a16:creationId xmlns:a16="http://schemas.microsoft.com/office/drawing/2014/main" id="{EE3C3B7D-D243-029E-1C79-618838B5C1AD}"/>
              </a:ext>
            </a:extLst>
          </p:cNvPr>
          <p:cNvSpPr>
            <a:spLocks noGrp="1"/>
          </p:cNvSpPr>
          <p:nvPr>
            <p:ph idx="1"/>
          </p:nvPr>
        </p:nvSpPr>
        <p:spPr>
          <a:xfrm>
            <a:off x="396690" y="1260868"/>
            <a:ext cx="11481274" cy="3904751"/>
          </a:xfrm>
        </p:spPr>
        <p:txBody>
          <a:bodyPr>
            <a:noAutofit/>
          </a:bodyPr>
          <a:lstStyle/>
          <a:p>
            <a:pPr marL="0" indent="0">
              <a:spcAft>
                <a:spcPts val="1200"/>
              </a:spcAft>
              <a:buNone/>
            </a:pPr>
            <a:r>
              <a:rPr lang="fr-FR" sz="2200" dirty="0">
                <a:latin typeface="+mj-lt"/>
              </a:rPr>
              <a:t>Les propositions de valeurs de VMPO sont arrêtées dans une démarche "essais-erreurs" après :</a:t>
            </a:r>
          </a:p>
          <a:p>
            <a:pPr lvl="1">
              <a:spcBef>
                <a:spcPts val="300"/>
              </a:spcBef>
              <a:spcAft>
                <a:spcPts val="1200"/>
              </a:spcAft>
              <a:buClr>
                <a:srgbClr val="FF6600"/>
              </a:buClr>
              <a:buFont typeface="Arial" panose="020B0604020202020204" pitchFamily="34" charset="0"/>
              <a:buChar char="•"/>
            </a:pPr>
            <a:r>
              <a:rPr lang="fr-FR" sz="2200" dirty="0">
                <a:solidFill>
                  <a:srgbClr val="1341A1"/>
                </a:solidFill>
                <a:latin typeface="+mj-lt"/>
              </a:rPr>
              <a:t>construction de scénarios de prélèvement (SMEGREG, BRGM, CD33, services AEP…)</a:t>
            </a:r>
          </a:p>
          <a:p>
            <a:pPr lvl="1">
              <a:spcBef>
                <a:spcPts val="300"/>
              </a:spcBef>
              <a:spcAft>
                <a:spcPts val="1200"/>
              </a:spcAft>
              <a:buClr>
                <a:srgbClr val="FF6600"/>
              </a:buClr>
              <a:buFont typeface="Arial" panose="020B0604020202020204" pitchFamily="34" charset="0"/>
              <a:buChar char="•"/>
            </a:pPr>
            <a:r>
              <a:rPr lang="fr-FR" sz="2200" dirty="0">
                <a:solidFill>
                  <a:srgbClr val="1341A1"/>
                </a:solidFill>
                <a:latin typeface="+mj-lt"/>
              </a:rPr>
              <a:t>simulation de différents scénarios de prélèvement (compte tenu de la dynamique des nappes captives, un scénario doit préciser non seulement les débits prélevés mais aussi, et avec précision, la localisation des prélèvements)</a:t>
            </a:r>
          </a:p>
          <a:p>
            <a:pPr lvl="1">
              <a:spcBef>
                <a:spcPts val="300"/>
              </a:spcBef>
              <a:spcAft>
                <a:spcPts val="1200"/>
              </a:spcAft>
              <a:buClr>
                <a:srgbClr val="FF6600"/>
              </a:buClr>
              <a:buFont typeface="Arial" panose="020B0604020202020204" pitchFamily="34" charset="0"/>
              <a:buChar char="•"/>
            </a:pPr>
            <a:r>
              <a:rPr lang="fr-FR" sz="2200" dirty="0">
                <a:solidFill>
                  <a:srgbClr val="1341A1"/>
                </a:solidFill>
                <a:latin typeface="+mj-lt"/>
              </a:rPr>
              <a:t>examen des variations de réserve induites</a:t>
            </a:r>
          </a:p>
          <a:p>
            <a:pPr lvl="1">
              <a:spcBef>
                <a:spcPts val="300"/>
              </a:spcBef>
              <a:spcAft>
                <a:spcPts val="1200"/>
              </a:spcAft>
              <a:buClr>
                <a:srgbClr val="FF6600"/>
              </a:buClr>
              <a:buFont typeface="Arial" panose="020B0604020202020204" pitchFamily="34" charset="0"/>
              <a:buChar char="•"/>
            </a:pPr>
            <a:r>
              <a:rPr lang="fr-FR" sz="2200" dirty="0">
                <a:solidFill>
                  <a:srgbClr val="1341A1"/>
                </a:solidFill>
                <a:latin typeface="+mj-lt"/>
              </a:rPr>
              <a:t>jugement à dire d’expert (groupe d'experts hydrogéologues auprès de la CLE) de l'acceptabilité de ces variations</a:t>
            </a:r>
          </a:p>
          <a:p>
            <a:pPr lvl="1">
              <a:spcBef>
                <a:spcPts val="300"/>
              </a:spcBef>
              <a:spcAft>
                <a:spcPts val="1200"/>
              </a:spcAft>
              <a:buClr>
                <a:srgbClr val="FF6600"/>
              </a:buClr>
              <a:buFont typeface="Arial" panose="020B0604020202020204" pitchFamily="34" charset="0"/>
              <a:buChar char="•"/>
            </a:pPr>
            <a:r>
              <a:rPr lang="fr-FR" sz="2200" dirty="0">
                <a:solidFill>
                  <a:srgbClr val="1341A1"/>
                </a:solidFill>
                <a:latin typeface="+mj-lt"/>
              </a:rPr>
              <a:t>propositions à la CLE pour décision </a:t>
            </a:r>
          </a:p>
          <a:p>
            <a:pPr marL="342900" indent="-342900">
              <a:spcBef>
                <a:spcPts val="1200"/>
              </a:spcBef>
              <a:spcAft>
                <a:spcPts val="0"/>
              </a:spcAft>
              <a:buClr>
                <a:srgbClr val="F78F04"/>
              </a:buClr>
              <a:buFont typeface="Arial" panose="020B0604020202020204" pitchFamily="34" charset="0"/>
              <a:buChar char="•"/>
            </a:pPr>
            <a:endParaRPr lang="fr-FR" sz="2200" dirty="0">
              <a:latin typeface="+mj-lt"/>
            </a:endParaRPr>
          </a:p>
          <a:p>
            <a:pPr marL="0" indent="0">
              <a:spcBef>
                <a:spcPts val="1200"/>
              </a:spcBef>
              <a:spcAft>
                <a:spcPts val="0"/>
              </a:spcAft>
              <a:buClr>
                <a:srgbClr val="F78F04"/>
              </a:buClr>
              <a:buNone/>
            </a:pPr>
            <a:endParaRPr lang="fr-FR" sz="2200" dirty="0">
              <a:latin typeface="+mj-lt"/>
            </a:endParaRPr>
          </a:p>
        </p:txBody>
      </p:sp>
    </p:spTree>
    <p:extLst>
      <p:ext uri="{BB962C8B-B14F-4D97-AF65-F5344CB8AC3E}">
        <p14:creationId xmlns:p14="http://schemas.microsoft.com/office/powerpoint/2010/main" val="2820137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44A6-F8F4-48E5-A6C6-3C6493AADCAB}"/>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A7E4532-37E4-020A-8ABB-D79496B1EC83}"/>
              </a:ext>
            </a:extLst>
          </p:cNvPr>
          <p:cNvSpPr>
            <a:spLocks noGrp="1"/>
          </p:cNvSpPr>
          <p:nvPr>
            <p:ph type="sldNum" sz="quarter" idx="12"/>
          </p:nvPr>
        </p:nvSpPr>
        <p:spPr/>
        <p:txBody>
          <a:bodyPr/>
          <a:lstStyle/>
          <a:p>
            <a:fld id="{A69E00E3-DEE3-4217-B4F6-3EC050798811}" type="slidenum">
              <a:rPr lang="fr-FR" smtClean="0"/>
              <a:t>4</a:t>
            </a:fld>
            <a:endParaRPr lang="fr-FR" dirty="0"/>
          </a:p>
        </p:txBody>
      </p:sp>
      <p:sp>
        <p:nvSpPr>
          <p:cNvPr id="4" name="Titre 3">
            <a:extLst>
              <a:ext uri="{FF2B5EF4-FFF2-40B4-BE49-F238E27FC236}">
                <a16:creationId xmlns:a16="http://schemas.microsoft.com/office/drawing/2014/main" id="{97D47609-0471-EB7E-8F97-F8F4A3467D96}"/>
              </a:ext>
            </a:extLst>
          </p:cNvPr>
          <p:cNvSpPr>
            <a:spLocks noGrp="1"/>
          </p:cNvSpPr>
          <p:nvPr>
            <p:ph type="title"/>
          </p:nvPr>
        </p:nvSpPr>
        <p:spPr/>
        <p:txBody>
          <a:bodyPr/>
          <a:lstStyle/>
          <a:p>
            <a:r>
              <a:rPr lang="fr-FR" dirty="0"/>
              <a:t>Révision des VMPO - Rappel méthodologique</a:t>
            </a:r>
          </a:p>
        </p:txBody>
      </p:sp>
      <p:sp>
        <p:nvSpPr>
          <p:cNvPr id="5" name="Espace réservé du contenu 1">
            <a:extLst>
              <a:ext uri="{FF2B5EF4-FFF2-40B4-BE49-F238E27FC236}">
                <a16:creationId xmlns:a16="http://schemas.microsoft.com/office/drawing/2014/main" id="{67A82DE0-D91C-204F-EE56-12723EB83F5C}"/>
              </a:ext>
            </a:extLst>
          </p:cNvPr>
          <p:cNvSpPr>
            <a:spLocks noGrp="1"/>
          </p:cNvSpPr>
          <p:nvPr>
            <p:ph idx="1"/>
          </p:nvPr>
        </p:nvSpPr>
        <p:spPr>
          <a:xfrm>
            <a:off x="396690" y="1260868"/>
            <a:ext cx="11696698" cy="4627868"/>
          </a:xfrm>
        </p:spPr>
        <p:txBody>
          <a:bodyPr>
            <a:noAutofit/>
          </a:bodyPr>
          <a:lstStyle/>
          <a:p>
            <a:pPr marL="0" indent="0">
              <a:spcAft>
                <a:spcPts val="1200"/>
              </a:spcAft>
              <a:buNone/>
            </a:pPr>
            <a:r>
              <a:rPr lang="fr-FR" sz="2200" u="sng" dirty="0">
                <a:latin typeface="+mj-lt"/>
              </a:rPr>
              <a:t>Focus sur le travail en cours de préparation des scénarios de prélèvements</a:t>
            </a:r>
          </a:p>
          <a:p>
            <a:pPr marL="457200" indent="-457200">
              <a:spcBef>
                <a:spcPts val="1200"/>
              </a:spcBef>
              <a:spcAft>
                <a:spcPts val="0"/>
              </a:spcAft>
              <a:buClr>
                <a:srgbClr val="F78F04"/>
              </a:buClr>
              <a:buAutoNum type="arabicParenR"/>
            </a:pPr>
            <a:r>
              <a:rPr lang="fr-FR" sz="2200" dirty="0">
                <a:latin typeface="+mj-lt"/>
              </a:rPr>
              <a:t>Constitution de la liste la plus complète possible des points de prélèvements actuels et futurs connus </a:t>
            </a:r>
          </a:p>
          <a:p>
            <a:pPr marL="0" indent="0">
              <a:spcBef>
                <a:spcPts val="1200"/>
              </a:spcBef>
              <a:spcAft>
                <a:spcPts val="0"/>
              </a:spcAft>
              <a:buClr>
                <a:srgbClr val="F78F04"/>
              </a:buClr>
              <a:buNone/>
            </a:pPr>
            <a:r>
              <a:rPr lang="fr-FR" sz="2200" b="1" dirty="0">
                <a:solidFill>
                  <a:schemeClr val="accent6"/>
                </a:solidFill>
                <a:sym typeface="Wingdings" panose="05000000000000000000" pitchFamily="2" charset="2"/>
              </a:rPr>
              <a:t>	</a:t>
            </a:r>
            <a:r>
              <a:rPr lang="fr-FR" sz="2200" dirty="0">
                <a:solidFill>
                  <a:schemeClr val="accent6"/>
                </a:solidFill>
                <a:latin typeface="+mj-lt"/>
              </a:rPr>
              <a:t> Combinaison de plusieurs bases de données</a:t>
            </a:r>
          </a:p>
          <a:p>
            <a:pPr marL="0" indent="0">
              <a:spcBef>
                <a:spcPts val="1200"/>
              </a:spcBef>
              <a:spcAft>
                <a:spcPts val="0"/>
              </a:spcAft>
              <a:buClr>
                <a:srgbClr val="F78F04"/>
              </a:buClr>
              <a:buNone/>
            </a:pPr>
            <a:endParaRPr lang="fr-FR" sz="2200" dirty="0">
              <a:latin typeface="+mj-lt"/>
            </a:endParaRPr>
          </a:p>
          <a:p>
            <a:pPr marL="0" indent="0">
              <a:spcBef>
                <a:spcPts val="1200"/>
              </a:spcBef>
              <a:buClr>
                <a:srgbClr val="F78F04"/>
              </a:buClr>
              <a:buNone/>
            </a:pPr>
            <a:r>
              <a:rPr lang="fr-FR" sz="2200" dirty="0"/>
              <a:t>	</a:t>
            </a:r>
            <a:endParaRPr lang="fr-FR" sz="2200" dirty="0">
              <a:solidFill>
                <a:schemeClr val="accent6"/>
              </a:solidFill>
            </a:endParaRPr>
          </a:p>
          <a:p>
            <a:pPr marL="0" indent="0">
              <a:spcBef>
                <a:spcPts val="1200"/>
              </a:spcBef>
              <a:buClr>
                <a:srgbClr val="F78F04"/>
              </a:buClr>
              <a:buNone/>
            </a:pPr>
            <a:r>
              <a:rPr lang="fr-FR" sz="2200" dirty="0"/>
              <a:t>	</a:t>
            </a:r>
          </a:p>
          <a:p>
            <a:pPr marL="0" indent="0">
              <a:spcBef>
                <a:spcPts val="1200"/>
              </a:spcBef>
              <a:spcAft>
                <a:spcPts val="0"/>
              </a:spcAft>
              <a:buClr>
                <a:srgbClr val="F78F04"/>
              </a:buClr>
              <a:buNone/>
            </a:pPr>
            <a:endParaRPr lang="fr-FR" sz="2200" dirty="0">
              <a:latin typeface="+mj-lt"/>
            </a:endParaRPr>
          </a:p>
        </p:txBody>
      </p:sp>
      <p:sp>
        <p:nvSpPr>
          <p:cNvPr id="18" name="ZoneTexte 17">
            <a:extLst>
              <a:ext uri="{FF2B5EF4-FFF2-40B4-BE49-F238E27FC236}">
                <a16:creationId xmlns:a16="http://schemas.microsoft.com/office/drawing/2014/main" id="{C5C577AD-AC9A-BC19-C785-F7EA4B0E3F21}"/>
              </a:ext>
            </a:extLst>
          </p:cNvPr>
          <p:cNvSpPr txBox="1"/>
          <p:nvPr/>
        </p:nvSpPr>
        <p:spPr>
          <a:xfrm>
            <a:off x="1110640" y="3212304"/>
            <a:ext cx="2541710" cy="353943"/>
          </a:xfrm>
          <a:prstGeom prst="rect">
            <a:avLst/>
          </a:prstGeom>
          <a:noFill/>
          <a:ln>
            <a:solidFill>
              <a:schemeClr val="accent6"/>
            </a:solidFill>
          </a:ln>
        </p:spPr>
        <p:txBody>
          <a:bodyPr wrap="square" rtlCol="0">
            <a:spAutoFit/>
          </a:bodyPr>
          <a:lstStyle/>
          <a:p>
            <a:pPr algn="ctr"/>
            <a:r>
              <a:rPr lang="fr-FR" sz="1700" dirty="0">
                <a:solidFill>
                  <a:schemeClr val="accent6"/>
                </a:solidFill>
              </a:rPr>
              <a:t>Base MONA du BRGM</a:t>
            </a:r>
            <a:endParaRPr lang="fr-FR" sz="1700" i="1" dirty="0">
              <a:solidFill>
                <a:schemeClr val="accent6"/>
              </a:solidFill>
            </a:endParaRPr>
          </a:p>
        </p:txBody>
      </p:sp>
      <p:sp>
        <p:nvSpPr>
          <p:cNvPr id="19" name="ZoneTexte 18">
            <a:extLst>
              <a:ext uri="{FF2B5EF4-FFF2-40B4-BE49-F238E27FC236}">
                <a16:creationId xmlns:a16="http://schemas.microsoft.com/office/drawing/2014/main" id="{4017A903-6B96-1AA3-46E9-0BC4358359DB}"/>
              </a:ext>
            </a:extLst>
          </p:cNvPr>
          <p:cNvSpPr txBox="1"/>
          <p:nvPr/>
        </p:nvSpPr>
        <p:spPr>
          <a:xfrm>
            <a:off x="4115044" y="3212304"/>
            <a:ext cx="2541710" cy="353943"/>
          </a:xfrm>
          <a:prstGeom prst="rect">
            <a:avLst/>
          </a:prstGeom>
          <a:noFill/>
          <a:ln>
            <a:solidFill>
              <a:schemeClr val="accent6"/>
            </a:solidFill>
          </a:ln>
        </p:spPr>
        <p:txBody>
          <a:bodyPr wrap="square" rtlCol="0">
            <a:spAutoFit/>
          </a:bodyPr>
          <a:lstStyle/>
          <a:p>
            <a:pPr algn="ctr"/>
            <a:r>
              <a:rPr lang="fr-FR" sz="1700" dirty="0">
                <a:solidFill>
                  <a:schemeClr val="accent6"/>
                </a:solidFill>
              </a:rPr>
              <a:t>Bases historiques GN33</a:t>
            </a:r>
            <a:endParaRPr lang="fr-FR" sz="1700" i="1" dirty="0">
              <a:solidFill>
                <a:schemeClr val="accent6"/>
              </a:solidFill>
            </a:endParaRPr>
          </a:p>
        </p:txBody>
      </p:sp>
      <p:sp>
        <p:nvSpPr>
          <p:cNvPr id="20" name="ZoneTexte 19">
            <a:extLst>
              <a:ext uri="{FF2B5EF4-FFF2-40B4-BE49-F238E27FC236}">
                <a16:creationId xmlns:a16="http://schemas.microsoft.com/office/drawing/2014/main" id="{5015CAA4-C6F7-CADC-C258-F19D3E3656B6}"/>
              </a:ext>
            </a:extLst>
          </p:cNvPr>
          <p:cNvSpPr txBox="1"/>
          <p:nvPr/>
        </p:nvSpPr>
        <p:spPr>
          <a:xfrm>
            <a:off x="7189937" y="3052743"/>
            <a:ext cx="3940205" cy="615553"/>
          </a:xfrm>
          <a:prstGeom prst="rect">
            <a:avLst/>
          </a:prstGeom>
          <a:noFill/>
          <a:ln>
            <a:solidFill>
              <a:schemeClr val="accent6"/>
            </a:solidFill>
          </a:ln>
        </p:spPr>
        <p:txBody>
          <a:bodyPr wrap="square" rtlCol="0">
            <a:spAutoFit/>
          </a:bodyPr>
          <a:lstStyle/>
          <a:p>
            <a:pPr algn="ctr"/>
            <a:r>
              <a:rPr lang="fr-FR" sz="1700" dirty="0">
                <a:solidFill>
                  <a:schemeClr val="accent6"/>
                </a:solidFill>
              </a:rPr>
              <a:t>Base de données des ouvrages des projets futurs connus</a:t>
            </a:r>
            <a:endParaRPr lang="fr-FR" sz="1700" i="1" dirty="0">
              <a:solidFill>
                <a:schemeClr val="accent6"/>
              </a:solidFill>
            </a:endParaRPr>
          </a:p>
        </p:txBody>
      </p:sp>
      <p:sp>
        <p:nvSpPr>
          <p:cNvPr id="21" name="ZoneTexte 20">
            <a:extLst>
              <a:ext uri="{FF2B5EF4-FFF2-40B4-BE49-F238E27FC236}">
                <a16:creationId xmlns:a16="http://schemas.microsoft.com/office/drawing/2014/main" id="{C337A236-AD5D-4FA6-0A8C-0847CF8282A3}"/>
              </a:ext>
            </a:extLst>
          </p:cNvPr>
          <p:cNvSpPr txBox="1"/>
          <p:nvPr/>
        </p:nvSpPr>
        <p:spPr>
          <a:xfrm>
            <a:off x="3330235" y="3073804"/>
            <a:ext cx="1106925" cy="630942"/>
          </a:xfrm>
          <a:prstGeom prst="rect">
            <a:avLst/>
          </a:prstGeom>
          <a:noFill/>
        </p:spPr>
        <p:txBody>
          <a:bodyPr wrap="square" rtlCol="0">
            <a:spAutoFit/>
          </a:bodyPr>
          <a:lstStyle/>
          <a:p>
            <a:pPr algn="ctr"/>
            <a:r>
              <a:rPr lang="fr-FR" sz="3500" dirty="0">
                <a:solidFill>
                  <a:srgbClr val="00B0F0"/>
                </a:solidFill>
              </a:rPr>
              <a:t>+</a:t>
            </a:r>
          </a:p>
        </p:txBody>
      </p:sp>
      <p:sp>
        <p:nvSpPr>
          <p:cNvPr id="22" name="ZoneTexte 21">
            <a:extLst>
              <a:ext uri="{FF2B5EF4-FFF2-40B4-BE49-F238E27FC236}">
                <a16:creationId xmlns:a16="http://schemas.microsoft.com/office/drawing/2014/main" id="{00C947CE-D018-F3F1-5D66-B6E80D1FD5B6}"/>
              </a:ext>
            </a:extLst>
          </p:cNvPr>
          <p:cNvSpPr txBox="1"/>
          <p:nvPr/>
        </p:nvSpPr>
        <p:spPr>
          <a:xfrm>
            <a:off x="6382500" y="3073804"/>
            <a:ext cx="1106925" cy="630942"/>
          </a:xfrm>
          <a:prstGeom prst="rect">
            <a:avLst/>
          </a:prstGeom>
          <a:noFill/>
        </p:spPr>
        <p:txBody>
          <a:bodyPr wrap="square" rtlCol="0">
            <a:spAutoFit/>
          </a:bodyPr>
          <a:lstStyle/>
          <a:p>
            <a:pPr algn="ctr"/>
            <a:r>
              <a:rPr lang="fr-FR" sz="3500" dirty="0">
                <a:solidFill>
                  <a:srgbClr val="00B0F0"/>
                </a:solidFill>
              </a:rPr>
              <a:t>+</a:t>
            </a:r>
          </a:p>
        </p:txBody>
      </p:sp>
    </p:spTree>
    <p:extLst>
      <p:ext uri="{BB962C8B-B14F-4D97-AF65-F5344CB8AC3E}">
        <p14:creationId xmlns:p14="http://schemas.microsoft.com/office/powerpoint/2010/main" val="137127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BFD07-2664-DDC8-198F-E60ACBD0BE13}"/>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CD63C28-7720-29A2-2E0E-F35E3DA4671A}"/>
              </a:ext>
            </a:extLst>
          </p:cNvPr>
          <p:cNvSpPr>
            <a:spLocks noGrp="1"/>
          </p:cNvSpPr>
          <p:nvPr>
            <p:ph type="sldNum" sz="quarter" idx="12"/>
          </p:nvPr>
        </p:nvSpPr>
        <p:spPr/>
        <p:txBody>
          <a:bodyPr/>
          <a:lstStyle/>
          <a:p>
            <a:fld id="{A69E00E3-DEE3-4217-B4F6-3EC050798811}" type="slidenum">
              <a:rPr lang="fr-FR" smtClean="0"/>
              <a:t>5</a:t>
            </a:fld>
            <a:endParaRPr lang="fr-FR" dirty="0"/>
          </a:p>
        </p:txBody>
      </p:sp>
      <p:sp>
        <p:nvSpPr>
          <p:cNvPr id="4" name="Titre 3">
            <a:extLst>
              <a:ext uri="{FF2B5EF4-FFF2-40B4-BE49-F238E27FC236}">
                <a16:creationId xmlns:a16="http://schemas.microsoft.com/office/drawing/2014/main" id="{81DFBE83-0EE1-AF1D-9FF1-1A6C590C0FEE}"/>
              </a:ext>
            </a:extLst>
          </p:cNvPr>
          <p:cNvSpPr>
            <a:spLocks noGrp="1"/>
          </p:cNvSpPr>
          <p:nvPr>
            <p:ph type="title"/>
          </p:nvPr>
        </p:nvSpPr>
        <p:spPr/>
        <p:txBody>
          <a:bodyPr/>
          <a:lstStyle/>
          <a:p>
            <a:r>
              <a:rPr lang="fr-FR" dirty="0"/>
              <a:t>Révision des VMPO - Rappel méthodologique</a:t>
            </a:r>
          </a:p>
        </p:txBody>
      </p:sp>
      <p:sp>
        <p:nvSpPr>
          <p:cNvPr id="5" name="Espace réservé du contenu 1">
            <a:extLst>
              <a:ext uri="{FF2B5EF4-FFF2-40B4-BE49-F238E27FC236}">
                <a16:creationId xmlns:a16="http://schemas.microsoft.com/office/drawing/2014/main" id="{D681BEE7-615A-CC6E-F874-1E4A450A202C}"/>
              </a:ext>
            </a:extLst>
          </p:cNvPr>
          <p:cNvSpPr>
            <a:spLocks noGrp="1"/>
          </p:cNvSpPr>
          <p:nvPr>
            <p:ph idx="1"/>
          </p:nvPr>
        </p:nvSpPr>
        <p:spPr>
          <a:xfrm>
            <a:off x="396690" y="1260868"/>
            <a:ext cx="11696698" cy="4627868"/>
          </a:xfrm>
        </p:spPr>
        <p:txBody>
          <a:bodyPr>
            <a:noAutofit/>
          </a:bodyPr>
          <a:lstStyle/>
          <a:p>
            <a:pPr marL="0" indent="0">
              <a:spcAft>
                <a:spcPts val="1200"/>
              </a:spcAft>
              <a:buNone/>
            </a:pPr>
            <a:r>
              <a:rPr lang="fr-FR" sz="2200" u="sng" dirty="0">
                <a:latin typeface="+mj-lt"/>
              </a:rPr>
              <a:t>Focus sur le travail en cours de préparation des scénarios de prélèvement</a:t>
            </a:r>
          </a:p>
          <a:p>
            <a:pPr marL="457200" indent="-457200" algn="just">
              <a:spcBef>
                <a:spcPts val="1200"/>
              </a:spcBef>
              <a:spcAft>
                <a:spcPts val="0"/>
              </a:spcAft>
              <a:buClr>
                <a:srgbClr val="F78F04"/>
              </a:buClr>
              <a:buAutoNum type="arabicParenR"/>
            </a:pPr>
            <a:r>
              <a:rPr lang="fr-FR" sz="2200" dirty="0">
                <a:latin typeface="+mj-lt"/>
              </a:rPr>
              <a:t>Constitution de la liste la plus complète possible des points de prélèvements actuels et futurs connus </a:t>
            </a:r>
          </a:p>
          <a:p>
            <a:pPr marL="0" indent="0" algn="just">
              <a:spcBef>
                <a:spcPts val="1200"/>
              </a:spcBef>
              <a:spcAft>
                <a:spcPts val="0"/>
              </a:spcAft>
              <a:buClr>
                <a:srgbClr val="F78F04"/>
              </a:buClr>
              <a:buNone/>
            </a:pPr>
            <a:r>
              <a:rPr lang="fr-FR" sz="2200" dirty="0">
                <a:solidFill>
                  <a:schemeClr val="accent6"/>
                </a:solidFill>
              </a:rPr>
              <a:t>2) </a:t>
            </a:r>
            <a:r>
              <a:rPr lang="fr-FR" sz="2200" dirty="0"/>
              <a:t>Fiabilisation des données de prélèvements sur les dernières années (2019-2023)</a:t>
            </a:r>
          </a:p>
          <a:p>
            <a:pPr marL="0" indent="0" algn="just">
              <a:spcBef>
                <a:spcPts val="1200"/>
              </a:spcBef>
              <a:buClr>
                <a:srgbClr val="F78F04"/>
              </a:buClr>
              <a:buNone/>
            </a:pPr>
            <a:r>
              <a:rPr lang="fr-FR" sz="2200" dirty="0"/>
              <a:t>	</a:t>
            </a:r>
            <a:r>
              <a:rPr lang="fr-FR" sz="2200" b="1" dirty="0">
                <a:solidFill>
                  <a:schemeClr val="accent6"/>
                </a:solidFill>
                <a:sym typeface="Wingdings" panose="05000000000000000000" pitchFamily="2" charset="2"/>
              </a:rPr>
              <a:t></a:t>
            </a:r>
            <a:r>
              <a:rPr lang="fr-FR" sz="2200" dirty="0">
                <a:solidFill>
                  <a:schemeClr val="accent6"/>
                </a:solidFill>
              </a:rPr>
              <a:t> Analyse des points de prélèvements AEP </a:t>
            </a:r>
            <a:r>
              <a:rPr lang="fr-FR" sz="1500" i="1" dirty="0"/>
              <a:t>(219 ouvrages) </a:t>
            </a:r>
            <a:r>
              <a:rPr lang="fr-FR" sz="2200" dirty="0">
                <a:solidFill>
                  <a:schemeClr val="accent6"/>
                </a:solidFill>
              </a:rPr>
              <a:t>et industriels</a:t>
            </a:r>
            <a:r>
              <a:rPr lang="fr-FR" sz="2400" i="1" dirty="0"/>
              <a:t> </a:t>
            </a:r>
            <a:r>
              <a:rPr lang="fr-FR" sz="1500" i="1" dirty="0"/>
              <a:t>(73 ouvrages) </a:t>
            </a:r>
            <a:r>
              <a:rPr lang="fr-FR" sz="2200" dirty="0">
                <a:solidFill>
                  <a:schemeClr val="accent6"/>
                </a:solidFill>
              </a:rPr>
              <a:t>pour lesquels les variations de volumes interannuelles sont importantes (&gt; 33 %) par le SMEGREG</a:t>
            </a:r>
          </a:p>
          <a:p>
            <a:pPr marL="0" indent="0" algn="just">
              <a:spcBef>
                <a:spcPts val="1200"/>
              </a:spcBef>
              <a:buClr>
                <a:srgbClr val="F78F04"/>
              </a:buClr>
              <a:buNone/>
            </a:pPr>
            <a:r>
              <a:rPr lang="fr-FR" sz="2200" b="1" dirty="0">
                <a:solidFill>
                  <a:schemeClr val="accent6"/>
                </a:solidFill>
                <a:sym typeface="Wingdings" panose="05000000000000000000" pitchFamily="2" charset="2"/>
              </a:rPr>
              <a:t>	</a:t>
            </a:r>
            <a:r>
              <a:rPr lang="fr-FR" sz="2200" dirty="0">
                <a:solidFill>
                  <a:schemeClr val="accent6"/>
                </a:solidFill>
              </a:rPr>
              <a:t> Analyse par la Chambre d’Agriculture des points de prélèvements agricoles dans les nappes profondes 	(complétude base, état des ouvrages, affectation aux nappes, cohérence des valeurs</a:t>
            </a:r>
            <a:r>
              <a:rPr lang="fr-FR" sz="1500" dirty="0">
                <a:solidFill>
                  <a:schemeClr val="accent6"/>
                </a:solidFill>
              </a:rPr>
              <a:t>)</a:t>
            </a:r>
            <a:r>
              <a:rPr lang="fr-FR" sz="1500" i="1" dirty="0">
                <a:solidFill>
                  <a:schemeClr val="accent1">
                    <a:lumMod val="75000"/>
                  </a:schemeClr>
                </a:solidFill>
              </a:rPr>
              <a:t> </a:t>
            </a:r>
            <a:r>
              <a:rPr lang="fr-FR" sz="1500" i="1" dirty="0"/>
              <a:t>– 518 ouvrages</a:t>
            </a:r>
          </a:p>
          <a:p>
            <a:pPr marL="0" indent="0">
              <a:spcBef>
                <a:spcPts val="1200"/>
              </a:spcBef>
              <a:buClr>
                <a:srgbClr val="F78F04"/>
              </a:buClr>
              <a:buNone/>
            </a:pPr>
            <a:endParaRPr lang="fr-FR" sz="2200" dirty="0">
              <a:solidFill>
                <a:schemeClr val="accent6"/>
              </a:solidFill>
            </a:endParaRPr>
          </a:p>
          <a:p>
            <a:pPr marL="0" indent="0">
              <a:spcBef>
                <a:spcPts val="1200"/>
              </a:spcBef>
              <a:buClr>
                <a:srgbClr val="F78F04"/>
              </a:buClr>
              <a:buNone/>
            </a:pPr>
            <a:r>
              <a:rPr lang="fr-FR" sz="2200" dirty="0"/>
              <a:t>	</a:t>
            </a:r>
          </a:p>
          <a:p>
            <a:pPr marL="0" indent="0">
              <a:spcBef>
                <a:spcPts val="1200"/>
              </a:spcBef>
              <a:spcAft>
                <a:spcPts val="0"/>
              </a:spcAft>
              <a:buClr>
                <a:srgbClr val="F78F04"/>
              </a:buClr>
              <a:buNone/>
            </a:pPr>
            <a:endParaRPr lang="fr-FR" sz="2200" dirty="0">
              <a:latin typeface="+mj-lt"/>
            </a:endParaRPr>
          </a:p>
        </p:txBody>
      </p:sp>
    </p:spTree>
    <p:extLst>
      <p:ext uri="{BB962C8B-B14F-4D97-AF65-F5344CB8AC3E}">
        <p14:creationId xmlns:p14="http://schemas.microsoft.com/office/powerpoint/2010/main" val="408814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571D8-45BD-2077-CF87-D2AC36C65D3F}"/>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84EEA854-AC1B-74DE-D6E6-CBA35BF81678}"/>
              </a:ext>
            </a:extLst>
          </p:cNvPr>
          <p:cNvSpPr>
            <a:spLocks noGrp="1"/>
          </p:cNvSpPr>
          <p:nvPr>
            <p:ph type="sldNum" sz="quarter" idx="12"/>
          </p:nvPr>
        </p:nvSpPr>
        <p:spPr/>
        <p:txBody>
          <a:bodyPr/>
          <a:lstStyle/>
          <a:p>
            <a:fld id="{A69E00E3-DEE3-4217-B4F6-3EC050798811}" type="slidenum">
              <a:rPr lang="fr-FR" smtClean="0"/>
              <a:t>6</a:t>
            </a:fld>
            <a:endParaRPr lang="fr-FR" dirty="0"/>
          </a:p>
        </p:txBody>
      </p:sp>
      <p:sp>
        <p:nvSpPr>
          <p:cNvPr id="4" name="Titre 3">
            <a:extLst>
              <a:ext uri="{FF2B5EF4-FFF2-40B4-BE49-F238E27FC236}">
                <a16:creationId xmlns:a16="http://schemas.microsoft.com/office/drawing/2014/main" id="{BA863562-AC61-EAFD-EF89-B4D7FA8F8260}"/>
              </a:ext>
            </a:extLst>
          </p:cNvPr>
          <p:cNvSpPr>
            <a:spLocks noGrp="1"/>
          </p:cNvSpPr>
          <p:nvPr>
            <p:ph type="title"/>
          </p:nvPr>
        </p:nvSpPr>
        <p:spPr/>
        <p:txBody>
          <a:bodyPr/>
          <a:lstStyle/>
          <a:p>
            <a:r>
              <a:rPr lang="fr-FR" dirty="0"/>
              <a:t>Révision des VMPO - Rappel méthodologique</a:t>
            </a:r>
          </a:p>
        </p:txBody>
      </p:sp>
      <p:sp>
        <p:nvSpPr>
          <p:cNvPr id="5" name="Espace réservé du contenu 1">
            <a:extLst>
              <a:ext uri="{FF2B5EF4-FFF2-40B4-BE49-F238E27FC236}">
                <a16:creationId xmlns:a16="http://schemas.microsoft.com/office/drawing/2014/main" id="{FC56AC5A-1860-6A44-300A-2E9D3EF11C7E}"/>
              </a:ext>
            </a:extLst>
          </p:cNvPr>
          <p:cNvSpPr>
            <a:spLocks noGrp="1"/>
          </p:cNvSpPr>
          <p:nvPr>
            <p:ph idx="1"/>
          </p:nvPr>
        </p:nvSpPr>
        <p:spPr>
          <a:xfrm>
            <a:off x="396690" y="1260868"/>
            <a:ext cx="11696698" cy="4627868"/>
          </a:xfrm>
        </p:spPr>
        <p:txBody>
          <a:bodyPr>
            <a:noAutofit/>
          </a:bodyPr>
          <a:lstStyle/>
          <a:p>
            <a:pPr marL="0" indent="0">
              <a:spcAft>
                <a:spcPts val="1200"/>
              </a:spcAft>
              <a:buNone/>
            </a:pPr>
            <a:r>
              <a:rPr lang="fr-FR" sz="2200" u="sng" dirty="0">
                <a:latin typeface="+mj-lt"/>
              </a:rPr>
              <a:t>Focus sur le travail en cours de préparation des scénarios de prélèvement</a:t>
            </a:r>
          </a:p>
          <a:p>
            <a:pPr marL="457200" indent="-457200" algn="just">
              <a:spcBef>
                <a:spcPts val="1200"/>
              </a:spcBef>
              <a:spcAft>
                <a:spcPts val="0"/>
              </a:spcAft>
              <a:buClr>
                <a:srgbClr val="F78F04"/>
              </a:buClr>
              <a:buAutoNum type="arabicParenR"/>
            </a:pPr>
            <a:r>
              <a:rPr lang="fr-FR" sz="2200" dirty="0">
                <a:latin typeface="+mj-lt"/>
              </a:rPr>
              <a:t>Constitution de la liste la plus complète possible des points de prélèvements actuels et futurs connus </a:t>
            </a:r>
          </a:p>
          <a:p>
            <a:pPr marL="0" indent="0" algn="just">
              <a:spcBef>
                <a:spcPts val="1200"/>
              </a:spcBef>
              <a:spcAft>
                <a:spcPts val="0"/>
              </a:spcAft>
              <a:buClr>
                <a:srgbClr val="F78F04"/>
              </a:buClr>
              <a:buNone/>
            </a:pPr>
            <a:r>
              <a:rPr lang="fr-FR" sz="2200" dirty="0">
                <a:solidFill>
                  <a:schemeClr val="accent6"/>
                </a:solidFill>
              </a:rPr>
              <a:t>2) </a:t>
            </a:r>
            <a:r>
              <a:rPr lang="fr-FR" sz="2200" dirty="0"/>
              <a:t>Fiabilisation des données de prélèvements sur les dernières années (2019-2023)</a:t>
            </a:r>
          </a:p>
          <a:p>
            <a:pPr marL="0" indent="0" algn="just">
              <a:spcBef>
                <a:spcPts val="1200"/>
              </a:spcBef>
              <a:buClr>
                <a:srgbClr val="F78F04"/>
              </a:buClr>
              <a:buNone/>
            </a:pPr>
            <a:r>
              <a:rPr lang="fr-FR" sz="2200" dirty="0">
                <a:solidFill>
                  <a:schemeClr val="accent6"/>
                </a:solidFill>
              </a:rPr>
              <a:t>3) </a:t>
            </a:r>
            <a:r>
              <a:rPr lang="fr-FR" sz="2200" dirty="0"/>
              <a:t>Détermination d’un poids de prélèvement par ouvrage basé sur les volumes de prélèvements fiabilisés pour les forages existants et sur une estimation pour les forages futurs connus</a:t>
            </a:r>
          </a:p>
          <a:p>
            <a:pPr marL="0" indent="0" algn="just">
              <a:spcBef>
                <a:spcPts val="1200"/>
              </a:spcBef>
              <a:buClr>
                <a:srgbClr val="F78F04"/>
              </a:buClr>
              <a:buNone/>
            </a:pPr>
            <a:endParaRPr lang="fr-FR" sz="2200" dirty="0"/>
          </a:p>
          <a:p>
            <a:pPr marL="0" indent="0" algn="just">
              <a:spcBef>
                <a:spcPts val="1200"/>
              </a:spcBef>
              <a:buClr>
                <a:srgbClr val="F78F04"/>
              </a:buClr>
              <a:buNone/>
            </a:pPr>
            <a:endParaRPr lang="fr-FR" sz="2200" dirty="0"/>
          </a:p>
          <a:p>
            <a:pPr marL="0" indent="0" algn="just">
              <a:spcBef>
                <a:spcPts val="1200"/>
              </a:spcBef>
              <a:buClr>
                <a:srgbClr val="F78F04"/>
              </a:buClr>
              <a:buNone/>
            </a:pPr>
            <a:endParaRPr lang="fr-FR" sz="2200" dirty="0">
              <a:solidFill>
                <a:schemeClr val="accent6"/>
              </a:solidFill>
            </a:endParaRPr>
          </a:p>
          <a:p>
            <a:pPr marL="0" indent="0">
              <a:spcBef>
                <a:spcPts val="1200"/>
              </a:spcBef>
              <a:buClr>
                <a:srgbClr val="F78F04"/>
              </a:buClr>
              <a:buNone/>
            </a:pPr>
            <a:r>
              <a:rPr lang="fr-FR" sz="2200" dirty="0"/>
              <a:t>	</a:t>
            </a:r>
          </a:p>
          <a:p>
            <a:pPr marL="0" indent="0">
              <a:spcBef>
                <a:spcPts val="1200"/>
              </a:spcBef>
              <a:spcAft>
                <a:spcPts val="0"/>
              </a:spcAft>
              <a:buClr>
                <a:srgbClr val="F78F04"/>
              </a:buClr>
              <a:buNone/>
            </a:pPr>
            <a:endParaRPr lang="fr-FR" sz="2200" dirty="0">
              <a:latin typeface="+mj-lt"/>
            </a:endParaRPr>
          </a:p>
        </p:txBody>
      </p:sp>
    </p:spTree>
    <p:extLst>
      <p:ext uri="{BB962C8B-B14F-4D97-AF65-F5344CB8AC3E}">
        <p14:creationId xmlns:p14="http://schemas.microsoft.com/office/powerpoint/2010/main" val="182618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721A0-92C7-5A28-ABCA-B1805D18FF79}"/>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99BACB7-426B-83CE-BC77-69B6D45AA874}"/>
              </a:ext>
            </a:extLst>
          </p:cNvPr>
          <p:cNvSpPr>
            <a:spLocks noGrp="1"/>
          </p:cNvSpPr>
          <p:nvPr>
            <p:ph type="sldNum" sz="quarter" idx="12"/>
          </p:nvPr>
        </p:nvSpPr>
        <p:spPr/>
        <p:txBody>
          <a:bodyPr/>
          <a:lstStyle/>
          <a:p>
            <a:fld id="{A69E00E3-DEE3-4217-B4F6-3EC050798811}" type="slidenum">
              <a:rPr lang="fr-FR" smtClean="0"/>
              <a:t>7</a:t>
            </a:fld>
            <a:endParaRPr lang="fr-FR" dirty="0"/>
          </a:p>
        </p:txBody>
      </p:sp>
      <p:sp>
        <p:nvSpPr>
          <p:cNvPr id="4" name="Titre 3">
            <a:extLst>
              <a:ext uri="{FF2B5EF4-FFF2-40B4-BE49-F238E27FC236}">
                <a16:creationId xmlns:a16="http://schemas.microsoft.com/office/drawing/2014/main" id="{92B089AD-5C71-BE63-31FC-AF54F73A0F05}"/>
              </a:ext>
            </a:extLst>
          </p:cNvPr>
          <p:cNvSpPr>
            <a:spLocks noGrp="1"/>
          </p:cNvSpPr>
          <p:nvPr>
            <p:ph type="title"/>
          </p:nvPr>
        </p:nvSpPr>
        <p:spPr/>
        <p:txBody>
          <a:bodyPr/>
          <a:lstStyle/>
          <a:p>
            <a:r>
              <a:rPr lang="fr-FR" dirty="0"/>
              <a:t>Révision des VMPO - Rappel méthodologique</a:t>
            </a:r>
          </a:p>
        </p:txBody>
      </p:sp>
      <p:sp>
        <p:nvSpPr>
          <p:cNvPr id="5" name="Espace réservé du contenu 1">
            <a:extLst>
              <a:ext uri="{FF2B5EF4-FFF2-40B4-BE49-F238E27FC236}">
                <a16:creationId xmlns:a16="http://schemas.microsoft.com/office/drawing/2014/main" id="{C2885257-7DE2-0A61-7C1F-18EEC20CE6AE}"/>
              </a:ext>
            </a:extLst>
          </p:cNvPr>
          <p:cNvSpPr>
            <a:spLocks noGrp="1"/>
          </p:cNvSpPr>
          <p:nvPr>
            <p:ph idx="1"/>
          </p:nvPr>
        </p:nvSpPr>
        <p:spPr>
          <a:xfrm>
            <a:off x="396690" y="1260868"/>
            <a:ext cx="11696698" cy="4627868"/>
          </a:xfrm>
        </p:spPr>
        <p:txBody>
          <a:bodyPr>
            <a:noAutofit/>
          </a:bodyPr>
          <a:lstStyle/>
          <a:p>
            <a:pPr marL="0" indent="0">
              <a:spcAft>
                <a:spcPts val="1200"/>
              </a:spcAft>
              <a:buNone/>
            </a:pPr>
            <a:r>
              <a:rPr lang="fr-FR" sz="2200" u="sng" dirty="0">
                <a:latin typeface="+mj-lt"/>
              </a:rPr>
              <a:t>Focus sur le travail en cours de préparation des scénarios de prélèvement</a:t>
            </a:r>
          </a:p>
          <a:p>
            <a:pPr marL="457200" indent="-457200" algn="just">
              <a:spcBef>
                <a:spcPts val="1200"/>
              </a:spcBef>
              <a:spcAft>
                <a:spcPts val="0"/>
              </a:spcAft>
              <a:buClr>
                <a:srgbClr val="F78F04"/>
              </a:buClr>
              <a:buAutoNum type="arabicParenR"/>
            </a:pPr>
            <a:r>
              <a:rPr lang="fr-FR" sz="2200" dirty="0">
                <a:latin typeface="+mj-lt"/>
              </a:rPr>
              <a:t>Constitution de la liste la plus complète possible des points de prélèvements actuels et futurs connus </a:t>
            </a:r>
          </a:p>
          <a:p>
            <a:pPr marL="0" indent="0" algn="just">
              <a:spcBef>
                <a:spcPts val="1200"/>
              </a:spcBef>
              <a:spcAft>
                <a:spcPts val="0"/>
              </a:spcAft>
              <a:buClr>
                <a:srgbClr val="F78F04"/>
              </a:buClr>
              <a:buNone/>
            </a:pPr>
            <a:r>
              <a:rPr lang="fr-FR" sz="2200" dirty="0">
                <a:solidFill>
                  <a:schemeClr val="accent6"/>
                </a:solidFill>
              </a:rPr>
              <a:t>2) </a:t>
            </a:r>
            <a:r>
              <a:rPr lang="fr-FR" sz="2200" dirty="0"/>
              <a:t>Fiabilisation des données de prélèvements sur les dernières années (2019-2023)</a:t>
            </a:r>
          </a:p>
          <a:p>
            <a:pPr marL="0" indent="0" algn="just">
              <a:spcBef>
                <a:spcPts val="1200"/>
              </a:spcBef>
              <a:buClr>
                <a:srgbClr val="F78F04"/>
              </a:buClr>
              <a:buNone/>
            </a:pPr>
            <a:r>
              <a:rPr lang="fr-FR" sz="2200" dirty="0">
                <a:solidFill>
                  <a:schemeClr val="accent6"/>
                </a:solidFill>
              </a:rPr>
              <a:t>3) </a:t>
            </a:r>
            <a:r>
              <a:rPr lang="fr-FR" sz="2200" dirty="0"/>
              <a:t>Détermination d’un poids de prélèvement par ouvrages basé sur les volumes de prélèvements fiabilisés pour les forages existants et sur une estimation pour les forages futurs connus.</a:t>
            </a:r>
          </a:p>
          <a:p>
            <a:pPr marL="0" indent="0" algn="just">
              <a:spcBef>
                <a:spcPts val="1200"/>
              </a:spcBef>
              <a:buClr>
                <a:srgbClr val="F78F04"/>
              </a:buClr>
              <a:buNone/>
            </a:pPr>
            <a:r>
              <a:rPr lang="fr-FR" sz="2200" dirty="0">
                <a:solidFill>
                  <a:schemeClr val="accent6"/>
                </a:solidFill>
              </a:rPr>
              <a:t>4) </a:t>
            </a:r>
            <a:r>
              <a:rPr lang="fr-FR" sz="2200" dirty="0"/>
              <a:t>Répartition des VMPO sur les ouvrages (scénario VMPO actuels)</a:t>
            </a:r>
          </a:p>
          <a:p>
            <a:pPr marL="0" indent="0" algn="just">
              <a:spcBef>
                <a:spcPts val="1200"/>
              </a:spcBef>
              <a:buClr>
                <a:srgbClr val="F78F04"/>
              </a:buClr>
              <a:buNone/>
            </a:pPr>
            <a:r>
              <a:rPr lang="fr-FR" sz="2200" dirty="0">
                <a:solidFill>
                  <a:schemeClr val="accent6"/>
                </a:solidFill>
              </a:rPr>
              <a:t>5) </a:t>
            </a:r>
            <a:r>
              <a:rPr lang="fr-FR" sz="2200" dirty="0"/>
              <a:t>Estimation des besoins en prélèvements à 2050 (AEP, industriels, agricoles)</a:t>
            </a:r>
          </a:p>
          <a:p>
            <a:pPr marL="0" indent="0" algn="just">
              <a:spcBef>
                <a:spcPts val="1200"/>
              </a:spcBef>
              <a:buClr>
                <a:srgbClr val="F78F04"/>
              </a:buClr>
              <a:buNone/>
            </a:pPr>
            <a:r>
              <a:rPr lang="fr-FR" sz="2200" dirty="0">
                <a:solidFill>
                  <a:schemeClr val="accent6"/>
                </a:solidFill>
              </a:rPr>
              <a:t>6) </a:t>
            </a:r>
            <a:r>
              <a:rPr lang="fr-FR" sz="2200" dirty="0"/>
              <a:t>Répartition des besoins sur la liste des ouvrages + création d’ouvrages fictifs si besoins futurs &gt; capacité du parc (scénarios 2050)</a:t>
            </a:r>
          </a:p>
          <a:p>
            <a:pPr marL="0" indent="0" algn="just">
              <a:spcBef>
                <a:spcPts val="1200"/>
              </a:spcBef>
              <a:buClr>
                <a:srgbClr val="F78F04"/>
              </a:buClr>
              <a:buNone/>
            </a:pPr>
            <a:endParaRPr lang="fr-FR" sz="2200" dirty="0"/>
          </a:p>
          <a:p>
            <a:pPr marL="0" indent="0" algn="just">
              <a:spcBef>
                <a:spcPts val="1200"/>
              </a:spcBef>
              <a:buClr>
                <a:srgbClr val="F78F04"/>
              </a:buClr>
              <a:buNone/>
            </a:pPr>
            <a:endParaRPr lang="fr-FR" sz="2200" dirty="0">
              <a:solidFill>
                <a:schemeClr val="accent6"/>
              </a:solidFill>
            </a:endParaRPr>
          </a:p>
          <a:p>
            <a:pPr marL="0" indent="0">
              <a:spcBef>
                <a:spcPts val="1200"/>
              </a:spcBef>
              <a:buClr>
                <a:srgbClr val="F78F04"/>
              </a:buClr>
              <a:buNone/>
            </a:pPr>
            <a:r>
              <a:rPr lang="fr-FR" sz="2200" dirty="0"/>
              <a:t>	</a:t>
            </a:r>
          </a:p>
          <a:p>
            <a:pPr marL="0" indent="0">
              <a:spcBef>
                <a:spcPts val="1200"/>
              </a:spcBef>
              <a:spcAft>
                <a:spcPts val="0"/>
              </a:spcAft>
              <a:buClr>
                <a:srgbClr val="F78F04"/>
              </a:buClr>
              <a:buNone/>
            </a:pPr>
            <a:endParaRPr lang="fr-FR" sz="2200" dirty="0">
              <a:latin typeface="+mj-lt"/>
            </a:endParaRPr>
          </a:p>
        </p:txBody>
      </p:sp>
    </p:spTree>
    <p:extLst>
      <p:ext uri="{BB962C8B-B14F-4D97-AF65-F5344CB8AC3E}">
        <p14:creationId xmlns:p14="http://schemas.microsoft.com/office/powerpoint/2010/main" val="639830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C0D925D-B3E3-B097-3339-C490696502F9}"/>
              </a:ext>
            </a:extLst>
          </p:cNvPr>
          <p:cNvSpPr>
            <a:spLocks noGrp="1"/>
          </p:cNvSpPr>
          <p:nvPr>
            <p:ph idx="1"/>
          </p:nvPr>
        </p:nvSpPr>
        <p:spPr>
          <a:xfrm>
            <a:off x="403585" y="1078981"/>
            <a:ext cx="11089341" cy="3904751"/>
          </a:xfrm>
        </p:spPr>
        <p:txBody>
          <a:bodyPr>
            <a:noAutofit/>
          </a:bodyPr>
          <a:lstStyle/>
          <a:p>
            <a:pPr>
              <a:spcBef>
                <a:spcPts val="600"/>
              </a:spcBef>
              <a:buClr>
                <a:srgbClr val="FF6600"/>
              </a:buClr>
              <a:buFont typeface="Arial" panose="020B0604020202020204" pitchFamily="34" charset="0"/>
              <a:buChar char="•"/>
            </a:pPr>
            <a:r>
              <a:rPr lang="fr-FR" sz="2200" dirty="0">
                <a:solidFill>
                  <a:srgbClr val="1341A1"/>
                </a:solidFill>
                <a:effectLst/>
                <a:latin typeface="+mj-lt"/>
                <a:ea typeface="Calibri" panose="020F0502020204030204" pitchFamily="34" charset="0"/>
                <a:cs typeface="Times New Roman" panose="02020603050405020304" pitchFamily="18" charset="0"/>
              </a:rPr>
              <a:t>2019 : </a:t>
            </a:r>
            <a:r>
              <a:rPr lang="fr-FR" sz="2200" b="1" dirty="0"/>
              <a:t>Révision des VMPO des zones Littoral et Nord demandée par la CLE</a:t>
            </a:r>
          </a:p>
          <a:p>
            <a:pPr lvl="1">
              <a:spcBef>
                <a:spcPts val="300"/>
              </a:spcBef>
              <a:buClr>
                <a:srgbClr val="FF6600"/>
              </a:buClr>
              <a:buFont typeface="Wingdings" panose="05000000000000000000" pitchFamily="2" charset="2"/>
              <a:buChar char="§"/>
            </a:pPr>
            <a:r>
              <a:rPr lang="fr-FR" sz="2200" dirty="0">
                <a:solidFill>
                  <a:srgbClr val="1341A1"/>
                </a:solidFill>
              </a:rPr>
              <a:t>les besoins en eau futurs dépassent le VMPO actuel </a:t>
            </a:r>
          </a:p>
          <a:p>
            <a:pPr lvl="1">
              <a:spcBef>
                <a:spcPts val="300"/>
              </a:spcBef>
              <a:buClr>
                <a:srgbClr val="FF6600"/>
              </a:buClr>
              <a:buFont typeface="Wingdings" panose="05000000000000000000" pitchFamily="2" charset="2"/>
              <a:buChar char="§"/>
            </a:pPr>
            <a:r>
              <a:rPr lang="fr-FR" sz="2200" dirty="0">
                <a:solidFill>
                  <a:srgbClr val="1341A1"/>
                </a:solidFill>
              </a:rPr>
              <a:t>unités de gestion non déficitaires avec VMPO arrêtés par défaut &amp; donc éminemment révisables </a:t>
            </a:r>
          </a:p>
          <a:p>
            <a:pPr lvl="1">
              <a:spcBef>
                <a:spcPts val="300"/>
              </a:spcBef>
              <a:buClr>
                <a:srgbClr val="FF6600"/>
              </a:buClr>
              <a:buFont typeface="Wingdings" panose="05000000000000000000" pitchFamily="2" charset="2"/>
              <a:buChar char="§"/>
            </a:pPr>
            <a:endParaRPr lang="fr-FR" sz="2200" dirty="0">
              <a:solidFill>
                <a:srgbClr val="1341A1"/>
              </a:solidFill>
            </a:endParaRPr>
          </a:p>
          <a:p>
            <a:pPr>
              <a:buClr>
                <a:srgbClr val="FF6600"/>
              </a:buClr>
              <a:buFont typeface="Arial" panose="020B0604020202020204" pitchFamily="34" charset="0"/>
              <a:buChar char="•"/>
            </a:pPr>
            <a:r>
              <a:rPr lang="fr-FR" sz="2200" dirty="0">
                <a:solidFill>
                  <a:srgbClr val="1341A1"/>
                </a:solidFill>
                <a:effectLst/>
                <a:latin typeface="+mj-lt"/>
                <a:ea typeface="Calibri" panose="020F0502020204030204" pitchFamily="34" charset="0"/>
                <a:cs typeface="Times New Roman" panose="02020603050405020304" pitchFamily="18" charset="0"/>
              </a:rPr>
              <a:t>2020 </a:t>
            </a:r>
            <a:r>
              <a:rPr lang="fr-FR" sz="2200" dirty="0">
                <a:latin typeface="+mj-lt"/>
                <a:ea typeface="Calibri" panose="020F0502020204030204" pitchFamily="34" charset="0"/>
                <a:cs typeface="Times New Roman" panose="02020603050405020304" pitchFamily="18" charset="0"/>
              </a:rPr>
              <a:t>- </a:t>
            </a:r>
            <a:r>
              <a:rPr lang="fr-FR" sz="2200" dirty="0">
                <a:solidFill>
                  <a:srgbClr val="1341A1"/>
                </a:solidFill>
                <a:effectLst/>
                <a:latin typeface="+mj-lt"/>
                <a:ea typeface="Calibri" panose="020F0502020204030204" pitchFamily="34" charset="0"/>
                <a:cs typeface="Times New Roman" panose="02020603050405020304" pitchFamily="18" charset="0"/>
              </a:rPr>
              <a:t>Elaboration des scénarios :</a:t>
            </a:r>
            <a:endParaRPr lang="fr-FR" sz="2200" b="0" i="0" dirty="0">
              <a:effectLst/>
              <a:latin typeface="+mj-lt"/>
            </a:endParaRPr>
          </a:p>
          <a:p>
            <a:pPr lvl="1" algn="just" fontAlgn="base">
              <a:spcBef>
                <a:spcPts val="600"/>
              </a:spcBef>
              <a:buClr>
                <a:srgbClr val="FF6600"/>
              </a:buClr>
              <a:buFont typeface="Wingdings" panose="05000000000000000000" pitchFamily="2" charset="2"/>
              <a:buChar char="ü"/>
            </a:pPr>
            <a:r>
              <a:rPr lang="fr-FR" sz="2200" b="1" i="0" dirty="0">
                <a:solidFill>
                  <a:srgbClr val="1341A1"/>
                </a:solidFill>
                <a:effectLst/>
                <a:latin typeface="+mj-lt"/>
              </a:rPr>
              <a:t>Scénario 1</a:t>
            </a:r>
            <a:r>
              <a:rPr lang="fr-FR" sz="2200" b="0" i="0" dirty="0">
                <a:solidFill>
                  <a:srgbClr val="1341A1"/>
                </a:solidFill>
                <a:effectLst/>
                <a:latin typeface="+mj-lt"/>
              </a:rPr>
              <a:t> : tendanciel / </a:t>
            </a:r>
            <a:r>
              <a:rPr lang="fr-FR" sz="2200" b="1" dirty="0">
                <a:solidFill>
                  <a:srgbClr val="1341A1"/>
                </a:solidFill>
                <a:latin typeface="+mj-lt"/>
              </a:rPr>
              <a:t>Scénario 2</a:t>
            </a:r>
            <a:r>
              <a:rPr lang="fr-FR" sz="2200" dirty="0">
                <a:solidFill>
                  <a:srgbClr val="1341A1"/>
                </a:solidFill>
                <a:latin typeface="+mj-lt"/>
              </a:rPr>
              <a:t> : </a:t>
            </a:r>
            <a:r>
              <a:rPr lang="fr-FR" sz="2200" i="0" dirty="0">
                <a:solidFill>
                  <a:srgbClr val="1341A1"/>
                </a:solidFill>
                <a:effectLst/>
                <a:latin typeface="+mj-lt"/>
              </a:rPr>
              <a:t>tester les VMPO actuels au regard du changement climatique / </a:t>
            </a:r>
            <a:r>
              <a:rPr lang="fr-FR" sz="2200" b="1" i="0" dirty="0">
                <a:solidFill>
                  <a:srgbClr val="1341A1"/>
                </a:solidFill>
                <a:effectLst/>
                <a:latin typeface="+mj-lt"/>
              </a:rPr>
              <a:t>Scénario 3 </a:t>
            </a:r>
            <a:r>
              <a:rPr lang="fr-FR" sz="2200" b="0" i="0" dirty="0">
                <a:solidFill>
                  <a:srgbClr val="1341A1"/>
                </a:solidFill>
                <a:effectLst/>
                <a:latin typeface="+mj-lt"/>
              </a:rPr>
              <a:t>: tester des VMPO plus importants</a:t>
            </a:r>
            <a:r>
              <a:rPr lang="fr-FR" sz="2200" dirty="0">
                <a:solidFill>
                  <a:srgbClr val="1341A1"/>
                </a:solidFill>
                <a:latin typeface="+mj-lt"/>
              </a:rPr>
              <a:t> pour les UG Oligocène littoral, Eocène littoral et  Eocène Nord </a:t>
            </a:r>
            <a:r>
              <a:rPr lang="fr-FR" sz="2200" b="0" i="0" dirty="0">
                <a:solidFill>
                  <a:srgbClr val="1341A1"/>
                </a:solidFill>
                <a:effectLst/>
                <a:latin typeface="+mj-lt"/>
              </a:rPr>
              <a:t>pour les UG / </a:t>
            </a:r>
            <a:r>
              <a:rPr lang="fr-FR" sz="2200" b="1" i="0" dirty="0">
                <a:solidFill>
                  <a:srgbClr val="1341A1"/>
                </a:solidFill>
                <a:effectLst/>
                <a:latin typeface="+mj-lt"/>
              </a:rPr>
              <a:t>Scénario 4 </a:t>
            </a:r>
            <a:r>
              <a:rPr lang="fr-FR" sz="2200" b="0" i="0" dirty="0">
                <a:solidFill>
                  <a:srgbClr val="1341A1"/>
                </a:solidFill>
                <a:effectLst/>
                <a:latin typeface="+mj-lt"/>
              </a:rPr>
              <a:t> : tester des volumes de prélèvement encore plus importants si le VMPO n’est pas atteint </a:t>
            </a:r>
          </a:p>
          <a:p>
            <a:pPr lvl="1" algn="just" fontAlgn="base">
              <a:spcBef>
                <a:spcPts val="600"/>
              </a:spcBef>
              <a:buClr>
                <a:srgbClr val="FF6600"/>
              </a:buClr>
              <a:buFont typeface="Wingdings" panose="05000000000000000000" pitchFamily="2" charset="2"/>
              <a:buChar char="ü"/>
            </a:pPr>
            <a:r>
              <a:rPr lang="fr-FR" sz="2200" dirty="0">
                <a:solidFill>
                  <a:srgbClr val="1341A1"/>
                </a:solidFill>
                <a:latin typeface="+mj-lt"/>
              </a:rPr>
              <a:t>Méthodologie arrêtée par le groupe d’experts</a:t>
            </a:r>
          </a:p>
          <a:p>
            <a:pPr lvl="1" algn="just" fontAlgn="base">
              <a:spcBef>
                <a:spcPts val="600"/>
              </a:spcBef>
              <a:buClr>
                <a:srgbClr val="FF6600"/>
              </a:buClr>
              <a:buFont typeface="Wingdings" panose="05000000000000000000" pitchFamily="2" charset="2"/>
              <a:buChar char="ü"/>
            </a:pPr>
            <a:r>
              <a:rPr lang="fr-FR" sz="2200" dirty="0">
                <a:solidFill>
                  <a:srgbClr val="1341A1"/>
                </a:solidFill>
                <a:latin typeface="+mj-lt"/>
              </a:rPr>
              <a:t>Premiers résultats des simulations </a:t>
            </a:r>
            <a:r>
              <a:rPr lang="fr-FR" sz="2200" dirty="0">
                <a:solidFill>
                  <a:srgbClr val="FF6600"/>
                </a:solidFill>
                <a:latin typeface="+mj-lt"/>
                <a:sym typeface="Wingdings" panose="05000000000000000000" pitchFamily="2" charset="2"/>
              </a:rPr>
              <a:t> </a:t>
            </a:r>
            <a:r>
              <a:rPr lang="fr-FR" sz="2200" b="1" dirty="0">
                <a:solidFill>
                  <a:srgbClr val="FF6600"/>
                </a:solidFill>
                <a:ea typeface="Calibri" panose="020F0502020204030204" pitchFamily="34" charset="0"/>
                <a:cs typeface="Times New Roman" panose="02020603050405020304" pitchFamily="18" charset="0"/>
              </a:rPr>
              <a:t>Plusieurs paramètres variables </a:t>
            </a:r>
            <a:r>
              <a:rPr lang="fr-FR" sz="2200" b="1" dirty="0">
                <a:solidFill>
                  <a:srgbClr val="FF6600"/>
                </a:solidFill>
                <a:ea typeface="Calibri" panose="020F0502020204030204" pitchFamily="34" charset="0"/>
                <a:cs typeface="Times New Roman" panose="02020603050405020304" pitchFamily="18" charset="0"/>
                <a:sym typeface="Wingdings" panose="05000000000000000000" pitchFamily="2" charset="2"/>
              </a:rPr>
              <a:t>donc impossible d’évaluer l’influence de chacun dans les modélisations</a:t>
            </a:r>
            <a:endParaRPr lang="fr-FR" sz="2200" dirty="0">
              <a:solidFill>
                <a:srgbClr val="FF6600"/>
              </a:solidFill>
              <a:latin typeface="+mj-lt"/>
            </a:endParaRPr>
          </a:p>
        </p:txBody>
      </p:sp>
      <p:sp>
        <p:nvSpPr>
          <p:cNvPr id="3" name="Espace réservé du numéro de diapositive 2">
            <a:extLst>
              <a:ext uri="{FF2B5EF4-FFF2-40B4-BE49-F238E27FC236}">
                <a16:creationId xmlns:a16="http://schemas.microsoft.com/office/drawing/2014/main" id="{9EAFF80A-5E63-E38C-2CCA-A8E5A51B12DB}"/>
              </a:ext>
            </a:extLst>
          </p:cNvPr>
          <p:cNvSpPr>
            <a:spLocks noGrp="1"/>
          </p:cNvSpPr>
          <p:nvPr>
            <p:ph type="sldNum" sz="quarter" idx="12"/>
          </p:nvPr>
        </p:nvSpPr>
        <p:spPr/>
        <p:txBody>
          <a:bodyPr/>
          <a:lstStyle/>
          <a:p>
            <a:fld id="{A69E00E3-DEE3-4217-B4F6-3EC050798811}" type="slidenum">
              <a:rPr lang="fr-FR" smtClean="0"/>
              <a:t>8</a:t>
            </a:fld>
            <a:endParaRPr lang="fr-FR" dirty="0"/>
          </a:p>
        </p:txBody>
      </p:sp>
      <p:sp>
        <p:nvSpPr>
          <p:cNvPr id="4" name="Titre 3">
            <a:extLst>
              <a:ext uri="{FF2B5EF4-FFF2-40B4-BE49-F238E27FC236}">
                <a16:creationId xmlns:a16="http://schemas.microsoft.com/office/drawing/2014/main" id="{A859DEEF-3738-F2FD-F819-4C34F3D9C7E6}"/>
              </a:ext>
            </a:extLst>
          </p:cNvPr>
          <p:cNvSpPr>
            <a:spLocks noGrp="1"/>
          </p:cNvSpPr>
          <p:nvPr>
            <p:ph type="title"/>
          </p:nvPr>
        </p:nvSpPr>
        <p:spPr/>
        <p:txBody>
          <a:bodyPr/>
          <a:lstStyle/>
          <a:p>
            <a:r>
              <a:rPr lang="fr-FR" dirty="0"/>
              <a:t>Révision des VMPO – Historique de travail</a:t>
            </a:r>
          </a:p>
        </p:txBody>
      </p:sp>
    </p:spTree>
    <p:extLst>
      <p:ext uri="{BB962C8B-B14F-4D97-AF65-F5344CB8AC3E}">
        <p14:creationId xmlns:p14="http://schemas.microsoft.com/office/powerpoint/2010/main" val="924467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F81F4-E531-1469-89FE-5B38BF4F854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EFEE695-9647-E364-6B71-827DA493CB38}"/>
              </a:ext>
            </a:extLst>
          </p:cNvPr>
          <p:cNvSpPr>
            <a:spLocks noGrp="1"/>
          </p:cNvSpPr>
          <p:nvPr>
            <p:ph idx="1"/>
          </p:nvPr>
        </p:nvSpPr>
        <p:spPr>
          <a:xfrm>
            <a:off x="391866" y="1274922"/>
            <a:ext cx="11089341" cy="3904751"/>
          </a:xfrm>
        </p:spPr>
        <p:txBody>
          <a:bodyPr>
            <a:noAutofit/>
          </a:bodyPr>
          <a:lstStyle/>
          <a:p>
            <a:pPr>
              <a:spcBef>
                <a:spcPts val="1200"/>
              </a:spcBef>
              <a:buClr>
                <a:schemeClr val="accent6">
                  <a:lumMod val="75000"/>
                </a:schemeClr>
              </a:buClr>
              <a:buFont typeface="Arial" panose="020B0604020202020204" pitchFamily="34" charset="0"/>
              <a:buChar char="•"/>
            </a:pPr>
            <a:r>
              <a:rPr lang="fr-FR" sz="2200" dirty="0"/>
              <a:t>2021 - 2022 : </a:t>
            </a:r>
          </a:p>
          <a:p>
            <a:pPr lvl="1">
              <a:spcBef>
                <a:spcPts val="480"/>
              </a:spcBef>
              <a:buClr>
                <a:schemeClr val="accent6">
                  <a:lumMod val="75000"/>
                </a:schemeClr>
              </a:buClr>
              <a:buFont typeface="Wingdings" panose="05000000000000000000" pitchFamily="2" charset="2"/>
              <a:buChar char="ü"/>
            </a:pPr>
            <a:r>
              <a:rPr lang="fr-FR" sz="2200" dirty="0">
                <a:solidFill>
                  <a:srgbClr val="1341A1"/>
                </a:solidFill>
              </a:rPr>
              <a:t>Analyse rétrospective de toutes les simulations réalisées en 2012 </a:t>
            </a:r>
          </a:p>
          <a:p>
            <a:pPr lvl="1">
              <a:spcBef>
                <a:spcPts val="480"/>
              </a:spcBef>
              <a:buClr>
                <a:schemeClr val="accent6">
                  <a:lumMod val="75000"/>
                </a:schemeClr>
              </a:buClr>
              <a:buFont typeface="Wingdings" panose="05000000000000000000" pitchFamily="2" charset="2"/>
              <a:buChar char="ü"/>
            </a:pPr>
            <a:r>
              <a:rPr lang="fr-FR" sz="2200" dirty="0">
                <a:solidFill>
                  <a:srgbClr val="1341A1"/>
                </a:solidFill>
              </a:rPr>
              <a:t>Analyse des </a:t>
            </a:r>
            <a:r>
              <a:rPr lang="fr-FR" sz="2200" dirty="0">
                <a:solidFill>
                  <a:srgbClr val="1341A1"/>
                </a:solidFill>
                <a:sym typeface="Wingdings" panose="05000000000000000000" pitchFamily="2" charset="2"/>
              </a:rPr>
              <a:t>variations spatiales des réserves</a:t>
            </a:r>
          </a:p>
          <a:p>
            <a:pPr lvl="1">
              <a:spcBef>
                <a:spcPts val="480"/>
              </a:spcBef>
              <a:buClr>
                <a:schemeClr val="accent6">
                  <a:lumMod val="75000"/>
                </a:schemeClr>
              </a:buClr>
              <a:buFont typeface="Wingdings" panose="05000000000000000000" pitchFamily="2" charset="2"/>
              <a:buChar char="ü"/>
            </a:pPr>
            <a:r>
              <a:rPr lang="fr-FR" sz="2200" dirty="0">
                <a:solidFill>
                  <a:srgbClr val="1341A1"/>
                </a:solidFill>
                <a:ea typeface="Calibri" panose="020F0502020204030204" pitchFamily="34" charset="0"/>
                <a:cs typeface="Times New Roman" panose="02020603050405020304" pitchFamily="18" charset="0"/>
                <a:sym typeface="Wingdings" panose="05000000000000000000" pitchFamily="2" charset="2"/>
              </a:rPr>
              <a:t>Réflexion sur la prise en compte du changement climatique qui influence fortement la recharge et donc les résultats de simulations</a:t>
            </a:r>
            <a:endParaRPr lang="fr-FR" sz="2200" dirty="0"/>
          </a:p>
          <a:p>
            <a:pPr algn="just" fontAlgn="base">
              <a:spcBef>
                <a:spcPts val="1800"/>
              </a:spcBef>
              <a:buClr>
                <a:srgbClr val="FF6600"/>
              </a:buClr>
              <a:buFont typeface="Arial" panose="020B0604020202020204" pitchFamily="34" charset="0"/>
              <a:buChar char="•"/>
            </a:pPr>
            <a:r>
              <a:rPr lang="fr-FR" sz="2200" dirty="0"/>
              <a:t>2023 : </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Réalisation de nouvelles simulations 2018-2050, sur la base de nouvelles hypothèses retenues par le Groupe d’experts</a:t>
            </a:r>
          </a:p>
          <a:p>
            <a:pPr algn="just" fontAlgn="base">
              <a:spcBef>
                <a:spcPts val="1800"/>
              </a:spcBef>
              <a:spcAft>
                <a:spcPts val="600"/>
              </a:spcAft>
              <a:buClr>
                <a:srgbClr val="FF6600"/>
              </a:buClr>
              <a:buFont typeface="Arial" panose="020B0604020202020204" pitchFamily="34" charset="0"/>
              <a:buChar char="•"/>
            </a:pPr>
            <a:r>
              <a:rPr lang="fr-FR" sz="2200" dirty="0"/>
              <a:t>2023 à 2025 : </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Analyse des résultats de simulations par le Groupe d’experts</a:t>
            </a:r>
            <a:endParaRPr lang="fr-FR" sz="2200" dirty="0"/>
          </a:p>
          <a:p>
            <a:pPr lvl="1" algn="just" fontAlgn="base">
              <a:spcBef>
                <a:spcPts val="600"/>
              </a:spcBef>
              <a:buClr>
                <a:srgbClr val="FF6600"/>
              </a:buClr>
              <a:buFont typeface="Wingdings" panose="05000000000000000000" pitchFamily="2" charset="2"/>
              <a:buChar char="ü"/>
            </a:pPr>
            <a:endParaRPr lang="fr-FR" sz="2200" dirty="0">
              <a:solidFill>
                <a:srgbClr val="1341A1"/>
              </a:solidFill>
            </a:endParaRPr>
          </a:p>
        </p:txBody>
      </p:sp>
      <p:sp>
        <p:nvSpPr>
          <p:cNvPr id="3" name="Espace réservé du numéro de diapositive 2">
            <a:extLst>
              <a:ext uri="{FF2B5EF4-FFF2-40B4-BE49-F238E27FC236}">
                <a16:creationId xmlns:a16="http://schemas.microsoft.com/office/drawing/2014/main" id="{F6616C1B-30D1-3F65-7C4F-405E17BA5CD0}"/>
              </a:ext>
            </a:extLst>
          </p:cNvPr>
          <p:cNvSpPr>
            <a:spLocks noGrp="1"/>
          </p:cNvSpPr>
          <p:nvPr>
            <p:ph type="sldNum" sz="quarter" idx="12"/>
          </p:nvPr>
        </p:nvSpPr>
        <p:spPr/>
        <p:txBody>
          <a:bodyPr/>
          <a:lstStyle/>
          <a:p>
            <a:fld id="{A69E00E3-DEE3-4217-B4F6-3EC050798811}" type="slidenum">
              <a:rPr lang="fr-FR" smtClean="0"/>
              <a:t>9</a:t>
            </a:fld>
            <a:endParaRPr lang="fr-FR" dirty="0"/>
          </a:p>
        </p:txBody>
      </p:sp>
      <p:sp>
        <p:nvSpPr>
          <p:cNvPr id="4" name="Titre 3">
            <a:extLst>
              <a:ext uri="{FF2B5EF4-FFF2-40B4-BE49-F238E27FC236}">
                <a16:creationId xmlns:a16="http://schemas.microsoft.com/office/drawing/2014/main" id="{DFFBF7C5-5B87-A225-46BC-B75C2062B425}"/>
              </a:ext>
            </a:extLst>
          </p:cNvPr>
          <p:cNvSpPr>
            <a:spLocks noGrp="1"/>
          </p:cNvSpPr>
          <p:nvPr>
            <p:ph type="title"/>
          </p:nvPr>
        </p:nvSpPr>
        <p:spPr/>
        <p:txBody>
          <a:bodyPr/>
          <a:lstStyle/>
          <a:p>
            <a:r>
              <a:rPr lang="fr-FR" dirty="0"/>
              <a:t>Révision des VMPO – Historique de travail</a:t>
            </a:r>
          </a:p>
        </p:txBody>
      </p:sp>
    </p:spTree>
    <p:extLst>
      <p:ext uri="{BB962C8B-B14F-4D97-AF65-F5344CB8AC3E}">
        <p14:creationId xmlns:p14="http://schemas.microsoft.com/office/powerpoint/2010/main" val="4104710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CE60A-FA21-D3CF-B8E9-B5BA1EDDC23A}"/>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70470C2-D380-B7C4-7C1D-6433946BC0AF}"/>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4" name="Titre 3">
            <a:extLst>
              <a:ext uri="{FF2B5EF4-FFF2-40B4-BE49-F238E27FC236}">
                <a16:creationId xmlns:a16="http://schemas.microsoft.com/office/drawing/2014/main" id="{494AFF9F-8891-2AF8-EA59-01E649AC9B31}"/>
              </a:ext>
            </a:extLst>
          </p:cNvPr>
          <p:cNvSpPr>
            <a:spLocks noGrp="1"/>
          </p:cNvSpPr>
          <p:nvPr>
            <p:ph type="title"/>
          </p:nvPr>
        </p:nvSpPr>
        <p:spPr/>
        <p:txBody>
          <a:bodyPr/>
          <a:lstStyle/>
          <a:p>
            <a:r>
              <a:rPr lang="fr-FR" dirty="0"/>
              <a:t>Révision des VMPO – Historique de travail </a:t>
            </a:r>
          </a:p>
        </p:txBody>
      </p:sp>
      <p:sp>
        <p:nvSpPr>
          <p:cNvPr id="5" name="Espace réservé du contenu 1">
            <a:extLst>
              <a:ext uri="{FF2B5EF4-FFF2-40B4-BE49-F238E27FC236}">
                <a16:creationId xmlns:a16="http://schemas.microsoft.com/office/drawing/2014/main" id="{48A58210-444C-0CF5-FDAD-F9740CDF2951}"/>
              </a:ext>
            </a:extLst>
          </p:cNvPr>
          <p:cNvSpPr>
            <a:spLocks noGrp="1"/>
          </p:cNvSpPr>
          <p:nvPr>
            <p:ph idx="1"/>
          </p:nvPr>
        </p:nvSpPr>
        <p:spPr>
          <a:xfrm>
            <a:off x="298560" y="946486"/>
            <a:ext cx="10972800" cy="3853032"/>
          </a:xfrm>
        </p:spPr>
        <p:txBody>
          <a:bodyPr>
            <a:noAutofit/>
          </a:bodyPr>
          <a:lstStyle/>
          <a:p>
            <a:pPr marL="342900" indent="-342900">
              <a:spcBef>
                <a:spcPts val="1200"/>
              </a:spcBef>
              <a:spcAft>
                <a:spcPts val="0"/>
              </a:spcAft>
              <a:buClr>
                <a:srgbClr val="F78F04"/>
              </a:buClr>
              <a:buFont typeface="Arial" panose="020B0604020202020204" pitchFamily="34" charset="0"/>
              <a:buChar char="•"/>
            </a:pPr>
            <a:r>
              <a:rPr lang="fr-FR" sz="2200" dirty="0">
                <a:solidFill>
                  <a:srgbClr val="333399"/>
                </a:solidFill>
                <a:latin typeface="Trebuchet MS" panose="020B0603020202020204" pitchFamily="34" charset="0"/>
              </a:rPr>
              <a:t>Avancée des travaux du groupe d’experts </a:t>
            </a:r>
            <a:endParaRPr lang="fr-FR" sz="2200" dirty="0"/>
          </a:p>
        </p:txBody>
      </p:sp>
      <p:graphicFrame>
        <p:nvGraphicFramePr>
          <p:cNvPr id="6" name="Tableau 5">
            <a:extLst>
              <a:ext uri="{FF2B5EF4-FFF2-40B4-BE49-F238E27FC236}">
                <a16:creationId xmlns:a16="http://schemas.microsoft.com/office/drawing/2014/main" id="{9379F982-6690-6B1A-E9D4-D1DA75DBE3A3}"/>
              </a:ext>
            </a:extLst>
          </p:cNvPr>
          <p:cNvGraphicFramePr>
            <a:graphicFrameLocks noGrp="1"/>
          </p:cNvGraphicFramePr>
          <p:nvPr/>
        </p:nvGraphicFramePr>
        <p:xfrm>
          <a:off x="178980" y="1450490"/>
          <a:ext cx="11834039" cy="4846320"/>
        </p:xfrm>
        <a:graphic>
          <a:graphicData uri="http://schemas.openxmlformats.org/drawingml/2006/table">
            <a:tbl>
              <a:tblPr firstRow="1" bandRow="1">
                <a:tableStyleId>{5940675A-B579-460E-94D1-54222C63F5DA}</a:tableStyleId>
              </a:tblPr>
              <a:tblGrid>
                <a:gridCol w="2497698">
                  <a:extLst>
                    <a:ext uri="{9D8B030D-6E8A-4147-A177-3AD203B41FA5}">
                      <a16:colId xmlns:a16="http://schemas.microsoft.com/office/drawing/2014/main" val="1226485767"/>
                    </a:ext>
                  </a:extLst>
                </a:gridCol>
                <a:gridCol w="2329553">
                  <a:extLst>
                    <a:ext uri="{9D8B030D-6E8A-4147-A177-3AD203B41FA5}">
                      <a16:colId xmlns:a16="http://schemas.microsoft.com/office/drawing/2014/main" val="3985846097"/>
                    </a:ext>
                  </a:extLst>
                </a:gridCol>
                <a:gridCol w="2402069">
                  <a:extLst>
                    <a:ext uri="{9D8B030D-6E8A-4147-A177-3AD203B41FA5}">
                      <a16:colId xmlns:a16="http://schemas.microsoft.com/office/drawing/2014/main" val="2856101454"/>
                    </a:ext>
                  </a:extLst>
                </a:gridCol>
                <a:gridCol w="2175457">
                  <a:extLst>
                    <a:ext uri="{9D8B030D-6E8A-4147-A177-3AD203B41FA5}">
                      <a16:colId xmlns:a16="http://schemas.microsoft.com/office/drawing/2014/main" val="819692891"/>
                    </a:ext>
                  </a:extLst>
                </a:gridCol>
                <a:gridCol w="2429262">
                  <a:extLst>
                    <a:ext uri="{9D8B030D-6E8A-4147-A177-3AD203B41FA5}">
                      <a16:colId xmlns:a16="http://schemas.microsoft.com/office/drawing/2014/main" val="1930607124"/>
                    </a:ext>
                  </a:extLst>
                </a:gridCol>
              </a:tblGrid>
              <a:tr h="0">
                <a:tc>
                  <a:txBody>
                    <a:bodyPr/>
                    <a:lstStyle/>
                    <a:p>
                      <a:pPr algn="ctr"/>
                      <a:r>
                        <a:rPr lang="fr-FR" sz="1600" dirty="0"/>
                        <a:t>Miocène Nord </a:t>
                      </a:r>
                    </a:p>
                  </a:txBody>
                  <a:tcPr anchor="ctr"/>
                </a:tc>
                <a:tc>
                  <a:txBody>
                    <a:bodyPr/>
                    <a:lstStyle/>
                    <a:p>
                      <a:pPr algn="ctr"/>
                      <a:r>
                        <a:rPr lang="fr-FR" sz="1600" dirty="0"/>
                        <a:t>Miocène Centre </a:t>
                      </a:r>
                    </a:p>
                  </a:txBody>
                  <a:tcPr anchor="ctr"/>
                </a:tc>
                <a:tc>
                  <a:txBody>
                    <a:bodyPr/>
                    <a:lstStyle/>
                    <a:p>
                      <a:pPr algn="ctr"/>
                      <a:r>
                        <a:rPr lang="fr-FR" sz="1600" b="1" dirty="0">
                          <a:solidFill>
                            <a:schemeClr val="bg1"/>
                          </a:solidFill>
                        </a:rPr>
                        <a:t>Miocène Littoral</a:t>
                      </a:r>
                    </a:p>
                  </a:txBody>
                  <a:tcPr anchor="ctr">
                    <a:solidFill>
                      <a:srgbClr val="00B050"/>
                    </a:solidFill>
                  </a:tcPr>
                </a:tc>
                <a:tc>
                  <a:txBody>
                    <a:bodyPr/>
                    <a:lstStyle/>
                    <a:p>
                      <a:pPr algn="ctr"/>
                      <a:r>
                        <a:rPr lang="fr-FR" sz="1600" b="1" dirty="0">
                          <a:solidFill>
                            <a:schemeClr val="bg1"/>
                          </a:solidFill>
                        </a:rPr>
                        <a:t>Miocène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Miocène </a:t>
                      </a:r>
                      <a:br>
                        <a:rPr lang="fr-FR" sz="1600" dirty="0"/>
                      </a:br>
                      <a:r>
                        <a:rPr lang="fr-FR" sz="1600" dirty="0"/>
                        <a:t>Médoc-Estuaire</a:t>
                      </a:r>
                    </a:p>
                  </a:txBody>
                  <a:tcPr anchor="ctr"/>
                </a:tc>
                <a:extLst>
                  <a:ext uri="{0D108BD9-81ED-4DB2-BD59-A6C34878D82A}">
                    <a16:rowId xmlns:a16="http://schemas.microsoft.com/office/drawing/2014/main" val="3296161425"/>
                  </a:ext>
                </a:extLst>
              </a:tr>
              <a:tr h="0">
                <a:tc>
                  <a:txBody>
                    <a:bodyPr/>
                    <a:lstStyle/>
                    <a:p>
                      <a:pPr algn="ctr"/>
                      <a:r>
                        <a:rPr lang="fr-FR" sz="1600" dirty="0"/>
                        <a:t>Oligocène Nord </a:t>
                      </a:r>
                    </a:p>
                  </a:txBody>
                  <a:tcPr anchor="ctr"/>
                </a:tc>
                <a:tc>
                  <a:txBody>
                    <a:bodyPr/>
                    <a:lstStyle/>
                    <a:p>
                      <a:pPr algn="ctr"/>
                      <a:r>
                        <a:rPr lang="fr-FR" sz="1600" b="1" dirty="0"/>
                        <a:t>Oligocène Centre </a:t>
                      </a:r>
                    </a:p>
                    <a:p>
                      <a:pPr algn="ctr"/>
                      <a:r>
                        <a:rPr lang="fr-FR" sz="1600" b="0" dirty="0">
                          <a:sym typeface="Wingdings" panose="05000000000000000000" pitchFamily="2" charset="2"/>
                        </a:rPr>
                        <a:t> Travaux en cours pour subdivision</a:t>
                      </a:r>
                      <a:endParaRPr lang="fr-FR" sz="1600" b="0" dirty="0"/>
                    </a:p>
                  </a:txBody>
                  <a:tcPr anchor="ctr">
                    <a:solidFill>
                      <a:schemeClr val="accent3">
                        <a:lumMod val="40000"/>
                        <a:lumOff val="60000"/>
                      </a:schemeClr>
                    </a:solidFill>
                  </a:tcPr>
                </a:tc>
                <a:tc>
                  <a:txBody>
                    <a:bodyPr/>
                    <a:lstStyle/>
                    <a:p>
                      <a:pPr algn="ctr"/>
                      <a:r>
                        <a:rPr lang="fr-FR" sz="1600" b="1" dirty="0">
                          <a:solidFill>
                            <a:schemeClr val="tx1"/>
                          </a:solidFill>
                        </a:rPr>
                        <a:t>Oligocène Littoral</a:t>
                      </a:r>
                    </a:p>
                    <a:p>
                      <a:pPr algn="ctr"/>
                      <a:r>
                        <a:rPr lang="fr-FR" sz="1600" b="0" dirty="0">
                          <a:solidFill>
                            <a:schemeClr val="tx1"/>
                          </a:solidFill>
                          <a:sym typeface="Wingdings" panose="05000000000000000000" pitchFamily="2" charset="2"/>
                        </a:rPr>
                        <a:t> Construction de scénarios &amp; Simulations à la hausse, sur la base des besoin AEP à 2050</a:t>
                      </a:r>
                      <a:endParaRPr lang="fr-FR" sz="1600" b="0" dirty="0">
                        <a:solidFill>
                          <a:schemeClr val="tx1"/>
                        </a:solidFill>
                      </a:endParaRPr>
                    </a:p>
                  </a:txBody>
                  <a:tcPr anchor="ctr">
                    <a:solidFill>
                      <a:schemeClr val="accent3">
                        <a:lumMod val="40000"/>
                        <a:lumOff val="60000"/>
                      </a:schemeClr>
                    </a:solidFill>
                  </a:tcPr>
                </a:tc>
                <a:tc>
                  <a:txBody>
                    <a:bodyPr/>
                    <a:lstStyle/>
                    <a:p>
                      <a:pPr algn="ctr"/>
                      <a:r>
                        <a:rPr lang="fr-FR" sz="1600" b="1" dirty="0">
                          <a:solidFill>
                            <a:schemeClr val="bg1"/>
                          </a:solidFill>
                        </a:rPr>
                        <a:t>Oligocène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Oligocène Médoc-Estuaire</a:t>
                      </a:r>
                    </a:p>
                  </a:txBody>
                  <a:tcPr anchor="ctr"/>
                </a:tc>
                <a:extLst>
                  <a:ext uri="{0D108BD9-81ED-4DB2-BD59-A6C34878D82A}">
                    <a16:rowId xmlns:a16="http://schemas.microsoft.com/office/drawing/2014/main" val="2484234226"/>
                  </a:ext>
                </a:extLst>
              </a:tr>
              <a:tr h="0">
                <a:tc>
                  <a:txBody>
                    <a:bodyPr/>
                    <a:lstStyle/>
                    <a:p>
                      <a:pPr algn="ctr"/>
                      <a:r>
                        <a:rPr lang="fr-FR" sz="1600" b="1" dirty="0"/>
                        <a:t>Eocène Nord</a:t>
                      </a:r>
                    </a:p>
                    <a:p>
                      <a:pPr algn="ctr"/>
                      <a:r>
                        <a:rPr lang="fr-FR" sz="1600" dirty="0">
                          <a:sym typeface="Wingdings" panose="05000000000000000000" pitchFamily="2" charset="2"/>
                        </a:rPr>
                        <a:t> Etude en cours pour distinguo nappe libre/captive</a:t>
                      </a:r>
                      <a:r>
                        <a:rPr lang="fr-FR" sz="1600" dirty="0"/>
                        <a:t> </a:t>
                      </a:r>
                    </a:p>
                  </a:txBody>
                  <a:tcPr anchor="ctr">
                    <a:solidFill>
                      <a:schemeClr val="accent3">
                        <a:lumMod val="40000"/>
                        <a:lumOff val="60000"/>
                      </a:schemeClr>
                    </a:solidFill>
                  </a:tcPr>
                </a:tc>
                <a:tc>
                  <a:txBody>
                    <a:bodyPr/>
                    <a:lstStyle/>
                    <a:p>
                      <a:pPr algn="ctr"/>
                      <a:r>
                        <a:rPr lang="fr-FR" sz="1600" dirty="0"/>
                        <a:t>Eocène Centre </a:t>
                      </a:r>
                    </a:p>
                  </a:txBody>
                  <a:tcPr anchor="ctr"/>
                </a:tc>
                <a:tc>
                  <a:txBody>
                    <a:bodyPr/>
                    <a:lstStyle/>
                    <a:p>
                      <a:pPr algn="ctr"/>
                      <a:r>
                        <a:rPr lang="fr-FR" sz="1600" b="1" dirty="0">
                          <a:solidFill>
                            <a:schemeClr val="tx1"/>
                          </a:solidFill>
                        </a:rPr>
                        <a:t>Eocène Littoral</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b="0" dirty="0">
                          <a:solidFill>
                            <a:schemeClr val="tx1"/>
                          </a:solidFill>
                          <a:sym typeface="Wingdings" panose="05000000000000000000" pitchFamily="2" charset="2"/>
                        </a:rPr>
                        <a:t> Construction de scénarios &amp; Simulations à la hausse, sur la base des besoin AEP à 2050</a:t>
                      </a:r>
                      <a:endParaRPr lang="fr-FR" sz="1600" b="0" dirty="0">
                        <a:solidFill>
                          <a:schemeClr val="tx1"/>
                        </a:solidFill>
                      </a:endParaRPr>
                    </a:p>
                  </a:txBody>
                  <a:tcPr anchor="ctr">
                    <a:solidFill>
                      <a:schemeClr val="accent3">
                        <a:lumMod val="40000"/>
                        <a:lumOff val="60000"/>
                      </a:schemeClr>
                    </a:solidFill>
                  </a:tcPr>
                </a:tc>
                <a:tc>
                  <a:txBody>
                    <a:bodyPr/>
                    <a:lstStyle/>
                    <a:p>
                      <a:pPr algn="ctr"/>
                      <a:r>
                        <a:rPr lang="fr-FR" sz="1600" b="1" dirty="0">
                          <a:solidFill>
                            <a:schemeClr val="bg1"/>
                          </a:solidFill>
                        </a:rPr>
                        <a:t>Eocène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Eocène </a:t>
                      </a:r>
                      <a:br>
                        <a:rPr lang="fr-FR" sz="1600" dirty="0"/>
                      </a:br>
                      <a:r>
                        <a:rPr lang="fr-FR" sz="1600" dirty="0"/>
                        <a:t>Médoc-Estuaire</a:t>
                      </a:r>
                    </a:p>
                  </a:txBody>
                  <a:tcPr anchor="ctr"/>
                </a:tc>
                <a:extLst>
                  <a:ext uri="{0D108BD9-81ED-4DB2-BD59-A6C34878D82A}">
                    <a16:rowId xmlns:a16="http://schemas.microsoft.com/office/drawing/2014/main" val="3966333981"/>
                  </a:ext>
                </a:extLst>
              </a:tr>
              <a:tr h="0">
                <a:tc>
                  <a:txBody>
                    <a:bodyPr/>
                    <a:lstStyle/>
                    <a:p>
                      <a:pPr algn="ctr"/>
                      <a:r>
                        <a:rPr lang="fr-FR" sz="1600" dirty="0" err="1"/>
                        <a:t>Campano</a:t>
                      </a:r>
                      <a:r>
                        <a:rPr lang="fr-FR" sz="1600" dirty="0"/>
                        <a:t>-Maastrichtien Nord </a:t>
                      </a:r>
                    </a:p>
                  </a:txBody>
                  <a:tcPr anchor="ctr"/>
                </a:tc>
                <a:tc>
                  <a:txBody>
                    <a:bodyPr/>
                    <a:lstStyle/>
                    <a:p>
                      <a:pPr algn="ctr"/>
                      <a:r>
                        <a:rPr lang="fr-FR" sz="1600" dirty="0" err="1"/>
                        <a:t>Campano</a:t>
                      </a:r>
                      <a:r>
                        <a:rPr lang="fr-FR" sz="1600" dirty="0"/>
                        <a:t>-Maastrichtien </a:t>
                      </a:r>
                      <a:br>
                        <a:rPr lang="fr-FR" sz="1600" dirty="0"/>
                      </a:br>
                      <a:r>
                        <a:rPr lang="fr-FR" sz="1600" dirty="0"/>
                        <a:t>Centre </a:t>
                      </a:r>
                    </a:p>
                  </a:txBody>
                  <a:tcPr anchor="ctr"/>
                </a:tc>
                <a:tc>
                  <a:txBody>
                    <a:bodyPr/>
                    <a:lstStyle/>
                    <a:p>
                      <a:pPr algn="ctr"/>
                      <a:r>
                        <a:rPr lang="fr-FR" sz="1600" b="1" kern="1200" dirty="0" err="1">
                          <a:solidFill>
                            <a:schemeClr val="bg1"/>
                          </a:solidFill>
                          <a:latin typeface="+mn-lt"/>
                          <a:ea typeface="+mn-ea"/>
                          <a:cs typeface="+mn-cs"/>
                        </a:rPr>
                        <a:t>Campano</a:t>
                      </a:r>
                      <a:r>
                        <a:rPr lang="fr-FR" sz="1600" b="1" kern="1200" dirty="0">
                          <a:solidFill>
                            <a:schemeClr val="bg1"/>
                          </a:solidFill>
                          <a:latin typeface="+mn-lt"/>
                          <a:ea typeface="+mn-ea"/>
                          <a:cs typeface="+mn-cs"/>
                        </a:rPr>
                        <a:t>-Maastrichtien </a:t>
                      </a:r>
                      <a:br>
                        <a:rPr lang="fr-FR" sz="1600" b="1" kern="1200" dirty="0">
                          <a:solidFill>
                            <a:schemeClr val="bg1"/>
                          </a:solidFill>
                          <a:latin typeface="+mn-lt"/>
                          <a:ea typeface="+mn-ea"/>
                          <a:cs typeface="+mn-cs"/>
                        </a:rPr>
                      </a:br>
                      <a:r>
                        <a:rPr lang="fr-FR" sz="1600" b="1" kern="1200" dirty="0">
                          <a:solidFill>
                            <a:schemeClr val="bg1"/>
                          </a:solidFill>
                          <a:latin typeface="+mn-lt"/>
                          <a:ea typeface="+mn-ea"/>
                          <a:cs typeface="+mn-cs"/>
                        </a:rPr>
                        <a:t>Littoral</a:t>
                      </a:r>
                    </a:p>
                  </a:txBody>
                  <a:tcPr anchor="ctr">
                    <a:solidFill>
                      <a:srgbClr val="00B050"/>
                    </a:solidFill>
                  </a:tcPr>
                </a:tc>
                <a:tc>
                  <a:txBody>
                    <a:bodyPr/>
                    <a:lstStyle/>
                    <a:p>
                      <a:pPr algn="ctr"/>
                      <a:r>
                        <a:rPr lang="fr-FR" sz="1600" b="1" dirty="0" err="1">
                          <a:solidFill>
                            <a:schemeClr val="bg1"/>
                          </a:solidFill>
                        </a:rPr>
                        <a:t>Campano</a:t>
                      </a:r>
                      <a:r>
                        <a:rPr lang="fr-FR" sz="1600" b="1" dirty="0">
                          <a:solidFill>
                            <a:schemeClr val="bg1"/>
                          </a:solidFill>
                        </a:rPr>
                        <a:t>-Maastrichtien</a:t>
                      </a:r>
                      <a:br>
                        <a:rPr lang="fr-FR" sz="1600" b="1" dirty="0">
                          <a:solidFill>
                            <a:schemeClr val="bg1"/>
                          </a:solidFill>
                        </a:rPr>
                      </a:br>
                      <a:r>
                        <a:rPr lang="fr-FR" sz="1600" b="1" dirty="0">
                          <a:solidFill>
                            <a:schemeClr val="bg1"/>
                          </a:solidFill>
                        </a:rPr>
                        <a:t>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err="1"/>
                        <a:t>Campano</a:t>
                      </a:r>
                      <a:r>
                        <a:rPr lang="fr-FR" sz="1600" dirty="0"/>
                        <a:t>-Maastrichtien </a:t>
                      </a:r>
                      <a:br>
                        <a:rPr lang="fr-FR" sz="1600" dirty="0"/>
                      </a:br>
                      <a:r>
                        <a:rPr lang="fr-FR" sz="1600" dirty="0"/>
                        <a:t>Médoc-Estuaire</a:t>
                      </a:r>
                    </a:p>
                  </a:txBody>
                  <a:tcPr anchor="ctr"/>
                </a:tc>
                <a:extLst>
                  <a:ext uri="{0D108BD9-81ED-4DB2-BD59-A6C34878D82A}">
                    <a16:rowId xmlns:a16="http://schemas.microsoft.com/office/drawing/2014/main" val="3267373712"/>
                  </a:ext>
                </a:extLst>
              </a:tr>
              <a:tr h="0">
                <a:tc>
                  <a:txBody>
                    <a:bodyPr/>
                    <a:lstStyle/>
                    <a:p>
                      <a:pPr algn="ctr"/>
                      <a:r>
                        <a:rPr lang="fr-FR" sz="1600" dirty="0"/>
                        <a:t>Cénomanien Nord </a:t>
                      </a:r>
                    </a:p>
                  </a:txBody>
                  <a:tcPr anchor="ctr"/>
                </a:tc>
                <a:tc>
                  <a:txBody>
                    <a:bodyPr/>
                    <a:lstStyle/>
                    <a:p>
                      <a:pPr algn="ctr"/>
                      <a:r>
                        <a:rPr lang="fr-FR" sz="1600" dirty="0"/>
                        <a:t>Cénomanien Centre </a:t>
                      </a:r>
                    </a:p>
                  </a:txBody>
                  <a:tcPr anchor="ctr"/>
                </a:tc>
                <a:tc>
                  <a:txBody>
                    <a:bodyPr/>
                    <a:lstStyle/>
                    <a:p>
                      <a:pPr algn="ctr"/>
                      <a:r>
                        <a:rPr lang="fr-FR" sz="1600" b="1" kern="1200" dirty="0">
                          <a:solidFill>
                            <a:schemeClr val="bg1"/>
                          </a:solidFill>
                          <a:latin typeface="+mn-lt"/>
                          <a:ea typeface="+mn-ea"/>
                          <a:cs typeface="+mn-cs"/>
                        </a:rPr>
                        <a:t>Cénomanien Littoral</a:t>
                      </a:r>
                    </a:p>
                  </a:txBody>
                  <a:tcPr anchor="ctr">
                    <a:solidFill>
                      <a:srgbClr val="00B050"/>
                    </a:solidFill>
                  </a:tcPr>
                </a:tc>
                <a:tc>
                  <a:txBody>
                    <a:bodyPr/>
                    <a:lstStyle/>
                    <a:p>
                      <a:pPr algn="ctr"/>
                      <a:r>
                        <a:rPr lang="fr-FR" sz="1600" b="1" dirty="0">
                          <a:solidFill>
                            <a:schemeClr val="bg1"/>
                          </a:solidFill>
                        </a:rPr>
                        <a:t>Cénomanien Sud</a:t>
                      </a:r>
                    </a:p>
                    <a:p>
                      <a:pPr algn="ctr"/>
                      <a:r>
                        <a:rPr lang="fr-FR" sz="1600" b="1" dirty="0">
                          <a:solidFill>
                            <a:schemeClr val="bg1"/>
                          </a:solidFill>
                        </a:rPr>
                        <a:t>« sous réserve de validité » </a:t>
                      </a:r>
                    </a:p>
                  </a:txBody>
                  <a:tcPr anchor="ctr">
                    <a:solidFill>
                      <a:srgbClr val="005C2A"/>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Cénomanien </a:t>
                      </a:r>
                      <a:br>
                        <a:rPr lang="fr-FR" sz="1600" dirty="0"/>
                      </a:br>
                      <a:r>
                        <a:rPr lang="fr-FR" sz="1600" dirty="0"/>
                        <a:t>Médoc-Estuaire</a:t>
                      </a:r>
                    </a:p>
                  </a:txBody>
                  <a:tcPr anchor="ctr"/>
                </a:tc>
                <a:extLst>
                  <a:ext uri="{0D108BD9-81ED-4DB2-BD59-A6C34878D82A}">
                    <a16:rowId xmlns:a16="http://schemas.microsoft.com/office/drawing/2014/main" val="2217443482"/>
                  </a:ext>
                </a:extLst>
              </a:tr>
            </a:tbl>
          </a:graphicData>
        </a:graphic>
      </p:graphicFrame>
    </p:spTree>
    <p:extLst>
      <p:ext uri="{BB962C8B-B14F-4D97-AF65-F5344CB8AC3E}">
        <p14:creationId xmlns:p14="http://schemas.microsoft.com/office/powerpoint/2010/main" val="812254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4DCD3-433B-F29C-034B-CA2173B73F41}"/>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B6B3571-DB8F-42AD-A276-D378DAF18584}"/>
              </a:ext>
            </a:extLst>
          </p:cNvPr>
          <p:cNvSpPr>
            <a:spLocks noGrp="1"/>
          </p:cNvSpPr>
          <p:nvPr>
            <p:ph idx="1"/>
          </p:nvPr>
        </p:nvSpPr>
        <p:spPr>
          <a:xfrm>
            <a:off x="298560" y="1246931"/>
            <a:ext cx="11467342" cy="3904751"/>
          </a:xfrm>
        </p:spPr>
        <p:txBody>
          <a:bodyPr>
            <a:noAutofit/>
          </a:bodyPr>
          <a:lstStyle/>
          <a:p>
            <a:pPr algn="just" fontAlgn="base">
              <a:spcBef>
                <a:spcPts val="1800"/>
              </a:spcBef>
              <a:spcAft>
                <a:spcPts val="600"/>
              </a:spcAft>
              <a:buClr>
                <a:srgbClr val="FF6600"/>
              </a:buClr>
              <a:buFont typeface="Arial" panose="020B0604020202020204" pitchFamily="34" charset="0"/>
              <a:buChar char="•"/>
            </a:pPr>
            <a:r>
              <a:rPr lang="fr-FR" sz="2200" dirty="0"/>
              <a:t>2023 à 2025 – suite : </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Elaboration de nouveaux scénarios pour étudier les possibilités de réévaluation à la hausse des VMPO sur les UG Oligocène Littoral et Eocène Littoral</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Consultation de tous les services AEP pour évaluer leur besoin à 2050 </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Elaboration d’une méthodologie spécifique pour évaluer les besoins en eau à 2050 mais aussi identifier les limites techniques des services (période de pointe) et estimer les forages supplémentaires à créer (présentée en CLE du 16 juin 2025)</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Besoin d’une étude spécifique à la Zone Nord dédiée à la compréhension géologique et hydrogéologique de la Zone </a:t>
            </a:r>
          </a:p>
          <a:p>
            <a:pPr lvl="1" algn="just" fontAlgn="base">
              <a:spcBef>
                <a:spcPts val="600"/>
              </a:spcBef>
              <a:spcAft>
                <a:spcPts val="600"/>
              </a:spcAft>
              <a:buClr>
                <a:srgbClr val="FF6600"/>
              </a:buClr>
              <a:buFont typeface="Wingdings" panose="05000000000000000000" pitchFamily="2" charset="2"/>
              <a:buChar char="ü"/>
            </a:pPr>
            <a:r>
              <a:rPr lang="fr-FR" sz="2200" dirty="0">
                <a:solidFill>
                  <a:srgbClr val="1341A1"/>
                </a:solidFill>
              </a:rPr>
              <a:t>Mise à jour </a:t>
            </a:r>
            <a:r>
              <a:rPr lang="fr-FR" sz="2200" b="1" dirty="0">
                <a:solidFill>
                  <a:srgbClr val="1341A1"/>
                </a:solidFill>
              </a:rPr>
              <a:t>majeure</a:t>
            </a:r>
            <a:r>
              <a:rPr lang="fr-FR" sz="2200" dirty="0">
                <a:solidFill>
                  <a:srgbClr val="1341A1"/>
                </a:solidFill>
              </a:rPr>
              <a:t> du MONA, le modèle de simulation servant pour les VMPO</a:t>
            </a:r>
          </a:p>
          <a:p>
            <a:pPr lvl="1" algn="just" fontAlgn="base">
              <a:spcBef>
                <a:spcPts val="600"/>
              </a:spcBef>
              <a:spcAft>
                <a:spcPts val="600"/>
              </a:spcAft>
              <a:buClr>
                <a:srgbClr val="FF6600"/>
              </a:buClr>
              <a:buFont typeface="Wingdings" panose="05000000000000000000" pitchFamily="2" charset="2"/>
              <a:buChar char="ü"/>
            </a:pPr>
            <a:endParaRPr lang="fr-FR" sz="2200" dirty="0">
              <a:solidFill>
                <a:srgbClr val="1341A1"/>
              </a:solidFill>
            </a:endParaRPr>
          </a:p>
          <a:p>
            <a:pPr lvl="1" algn="just" fontAlgn="base">
              <a:spcBef>
                <a:spcPts val="600"/>
              </a:spcBef>
              <a:spcAft>
                <a:spcPts val="600"/>
              </a:spcAft>
              <a:buClr>
                <a:srgbClr val="FF6600"/>
              </a:buClr>
              <a:buFont typeface="Wingdings" panose="05000000000000000000" pitchFamily="2" charset="2"/>
              <a:buChar char="ü"/>
            </a:pPr>
            <a:endParaRPr lang="fr-FR" sz="2200" dirty="0">
              <a:solidFill>
                <a:srgbClr val="1341A1"/>
              </a:solidFill>
            </a:endParaRPr>
          </a:p>
          <a:p>
            <a:pPr lvl="1" algn="just" fontAlgn="base">
              <a:spcBef>
                <a:spcPts val="600"/>
              </a:spcBef>
              <a:buClr>
                <a:srgbClr val="FF6600"/>
              </a:buClr>
              <a:buFont typeface="Wingdings" panose="05000000000000000000" pitchFamily="2" charset="2"/>
              <a:buChar char="ü"/>
            </a:pPr>
            <a:endParaRPr lang="fr-FR" sz="2200" dirty="0">
              <a:solidFill>
                <a:srgbClr val="1341A1"/>
              </a:solidFill>
            </a:endParaRPr>
          </a:p>
        </p:txBody>
      </p:sp>
      <p:sp>
        <p:nvSpPr>
          <p:cNvPr id="3" name="Espace réservé du numéro de diapositive 2">
            <a:extLst>
              <a:ext uri="{FF2B5EF4-FFF2-40B4-BE49-F238E27FC236}">
                <a16:creationId xmlns:a16="http://schemas.microsoft.com/office/drawing/2014/main" id="{3E8AE8E9-D847-7CEB-F59E-B23CD260C4D7}"/>
              </a:ext>
            </a:extLst>
          </p:cNvPr>
          <p:cNvSpPr>
            <a:spLocks noGrp="1"/>
          </p:cNvSpPr>
          <p:nvPr>
            <p:ph type="sldNum" sz="quarter" idx="12"/>
          </p:nvPr>
        </p:nvSpPr>
        <p:spPr/>
        <p:txBody>
          <a:bodyPr/>
          <a:lstStyle/>
          <a:p>
            <a:fld id="{A69E00E3-DEE3-4217-B4F6-3EC050798811}" type="slidenum">
              <a:rPr lang="fr-FR" smtClean="0"/>
              <a:t>11</a:t>
            </a:fld>
            <a:endParaRPr lang="fr-FR" dirty="0"/>
          </a:p>
        </p:txBody>
      </p:sp>
      <p:sp>
        <p:nvSpPr>
          <p:cNvPr id="4" name="Titre 3">
            <a:extLst>
              <a:ext uri="{FF2B5EF4-FFF2-40B4-BE49-F238E27FC236}">
                <a16:creationId xmlns:a16="http://schemas.microsoft.com/office/drawing/2014/main" id="{EBEE0EEB-A483-AFF8-30E0-29EF6FD9C820}"/>
              </a:ext>
            </a:extLst>
          </p:cNvPr>
          <p:cNvSpPr>
            <a:spLocks noGrp="1"/>
          </p:cNvSpPr>
          <p:nvPr>
            <p:ph type="title"/>
          </p:nvPr>
        </p:nvSpPr>
        <p:spPr/>
        <p:txBody>
          <a:bodyPr/>
          <a:lstStyle/>
          <a:p>
            <a:r>
              <a:rPr lang="fr-FR" dirty="0"/>
              <a:t>Révision des VMPO – Historique de travail</a:t>
            </a:r>
          </a:p>
        </p:txBody>
      </p:sp>
    </p:spTree>
    <p:extLst>
      <p:ext uri="{BB962C8B-B14F-4D97-AF65-F5344CB8AC3E}">
        <p14:creationId xmlns:p14="http://schemas.microsoft.com/office/powerpoint/2010/main" val="2261425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9E1FB-E6E0-C94A-B1F7-EE288A74165B}"/>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A49CD9F-0C4F-9F5C-E4EC-D6C887B1B68F}"/>
              </a:ext>
            </a:extLst>
          </p:cNvPr>
          <p:cNvSpPr>
            <a:spLocks noGrp="1"/>
          </p:cNvSpPr>
          <p:nvPr>
            <p:ph idx="1"/>
          </p:nvPr>
        </p:nvSpPr>
        <p:spPr>
          <a:xfrm>
            <a:off x="298560" y="1285396"/>
            <a:ext cx="6317219" cy="3904751"/>
          </a:xfrm>
        </p:spPr>
        <p:txBody>
          <a:bodyPr>
            <a:noAutofit/>
          </a:bodyPr>
          <a:lstStyle/>
          <a:p>
            <a:pPr algn="just" fontAlgn="base">
              <a:spcBef>
                <a:spcPts val="1800"/>
              </a:spcBef>
              <a:spcAft>
                <a:spcPts val="600"/>
              </a:spcAft>
              <a:buClr>
                <a:srgbClr val="FF6600"/>
              </a:buClr>
              <a:buFont typeface="Arial" panose="020B0604020202020204" pitchFamily="34" charset="0"/>
              <a:buChar char="•"/>
            </a:pPr>
            <a:r>
              <a:rPr lang="fr-FR" sz="2200" dirty="0">
                <a:latin typeface="+mj-lt"/>
              </a:rPr>
              <a:t>Mise à jour </a:t>
            </a:r>
            <a:r>
              <a:rPr lang="fr-FR" sz="2200" b="1" dirty="0">
                <a:latin typeface="+mj-lt"/>
              </a:rPr>
              <a:t>majeure</a:t>
            </a:r>
            <a:r>
              <a:rPr lang="fr-FR" sz="2200" dirty="0">
                <a:latin typeface="+mj-lt"/>
              </a:rPr>
              <a:t> du MONA : </a:t>
            </a:r>
          </a:p>
          <a:p>
            <a:pPr lvl="1" indent="-342900">
              <a:spcBef>
                <a:spcPts val="0"/>
              </a:spcBef>
              <a:buClr>
                <a:srgbClr val="F78F04"/>
              </a:buClr>
              <a:buFont typeface="Wingdings" panose="05000000000000000000" pitchFamily="2" charset="2"/>
              <a:buChar char="ü"/>
            </a:pPr>
            <a:r>
              <a:rPr lang="fr-FR" sz="2200" dirty="0">
                <a:solidFill>
                  <a:srgbClr val="1341A1"/>
                </a:solidFill>
                <a:latin typeface="+mj-lt"/>
              </a:rPr>
              <a:t>amélioration de la géologie </a:t>
            </a:r>
            <a:r>
              <a:rPr lang="fr-FR" sz="1600" dirty="0">
                <a:solidFill>
                  <a:srgbClr val="1341A1"/>
                </a:solidFill>
                <a:latin typeface="+mj-lt"/>
              </a:rPr>
              <a:t>(plus 7000 ouvrages supplémentaires, 2 couches géologiques en plus, ajout du réseau hydrographique principal…)</a:t>
            </a:r>
          </a:p>
          <a:p>
            <a:pPr lvl="1" indent="-342900">
              <a:spcBef>
                <a:spcPts val="1200"/>
              </a:spcBef>
              <a:buClr>
                <a:srgbClr val="F78F04"/>
              </a:buClr>
              <a:buFont typeface="Wingdings" panose="05000000000000000000" pitchFamily="2" charset="2"/>
              <a:buChar char="ü"/>
            </a:pPr>
            <a:r>
              <a:rPr lang="fr-FR" sz="2200" dirty="0">
                <a:solidFill>
                  <a:srgbClr val="1341A1"/>
                </a:solidFill>
                <a:latin typeface="+mj-lt"/>
              </a:rPr>
              <a:t>arrêt de l’actualisation des versions antérieures du modèle </a:t>
            </a:r>
            <a:r>
              <a:rPr lang="fr-FR" sz="2200" b="1" dirty="0">
                <a:solidFill>
                  <a:srgbClr val="FA9100"/>
                </a:solidFill>
                <a:latin typeface="+mj-lt"/>
                <a:sym typeface="Wingdings" panose="05000000000000000000" pitchFamily="2" charset="2"/>
              </a:rPr>
              <a:t> Basculer sur la nouvelle version </a:t>
            </a:r>
          </a:p>
          <a:p>
            <a:pPr lvl="1">
              <a:spcBef>
                <a:spcPts val="1200"/>
              </a:spcBef>
              <a:buClr>
                <a:srgbClr val="F78F04"/>
              </a:buClr>
              <a:buFont typeface="Wingdings" panose="05000000000000000000" pitchFamily="2" charset="2"/>
              <a:buChar char="ü"/>
            </a:pPr>
            <a:r>
              <a:rPr lang="fr-FR" sz="2200" dirty="0">
                <a:solidFill>
                  <a:srgbClr val="1341A1"/>
                </a:solidFill>
                <a:latin typeface="+mj-lt"/>
                <a:sym typeface="Wingdings" panose="05000000000000000000" pitchFamily="2" charset="2"/>
              </a:rPr>
              <a:t>prise en compte de la trajectoire de réchauffement de référence à l’échelle nationale (Explore 2) </a:t>
            </a:r>
          </a:p>
          <a:p>
            <a:pPr marL="0" indent="0">
              <a:spcBef>
                <a:spcPts val="1200"/>
              </a:spcBef>
              <a:buClr>
                <a:srgbClr val="F78F04"/>
              </a:buClr>
              <a:buNone/>
            </a:pPr>
            <a:r>
              <a:rPr lang="fr-FR" sz="2200" b="1" dirty="0">
                <a:solidFill>
                  <a:srgbClr val="FA9100"/>
                </a:solidFill>
                <a:latin typeface="+mj-lt"/>
                <a:sym typeface="Wingdings" panose="05000000000000000000" pitchFamily="2" charset="2"/>
              </a:rPr>
              <a:t>	 Vérifier la validité des travaux déjà entrepris et poursuivre le travail de révision</a:t>
            </a:r>
          </a:p>
          <a:p>
            <a:pPr marL="0" indent="0">
              <a:spcBef>
                <a:spcPts val="1200"/>
              </a:spcBef>
              <a:buClr>
                <a:srgbClr val="F78F04"/>
              </a:buClr>
              <a:buNone/>
            </a:pPr>
            <a:endParaRPr lang="fr-FR" sz="2200" b="1" dirty="0">
              <a:solidFill>
                <a:srgbClr val="FA9100"/>
              </a:solidFill>
              <a:latin typeface="+mj-lt"/>
              <a:sym typeface="Wingdings" panose="05000000000000000000" pitchFamily="2" charset="2"/>
            </a:endParaRPr>
          </a:p>
          <a:p>
            <a:pPr algn="just" fontAlgn="base">
              <a:spcBef>
                <a:spcPts val="1800"/>
              </a:spcBef>
              <a:spcAft>
                <a:spcPts val="600"/>
              </a:spcAft>
              <a:buClr>
                <a:srgbClr val="FF6600"/>
              </a:buClr>
              <a:buFont typeface="Arial" panose="020B0604020202020204" pitchFamily="34" charset="0"/>
              <a:buChar char="•"/>
            </a:pPr>
            <a:endParaRPr lang="fr-FR" sz="2200" dirty="0">
              <a:latin typeface="+mj-lt"/>
            </a:endParaRPr>
          </a:p>
          <a:p>
            <a:pPr lvl="1" algn="just" fontAlgn="base">
              <a:spcBef>
                <a:spcPts val="600"/>
              </a:spcBef>
              <a:spcAft>
                <a:spcPts val="600"/>
              </a:spcAft>
              <a:buClr>
                <a:srgbClr val="FF6600"/>
              </a:buClr>
              <a:buFont typeface="Wingdings" panose="05000000000000000000" pitchFamily="2" charset="2"/>
              <a:buChar char="ü"/>
            </a:pPr>
            <a:endParaRPr lang="fr-FR" sz="2200" dirty="0">
              <a:solidFill>
                <a:srgbClr val="333399"/>
              </a:solidFill>
              <a:latin typeface="+mj-lt"/>
            </a:endParaRPr>
          </a:p>
          <a:p>
            <a:pPr lvl="1" algn="just" fontAlgn="base">
              <a:spcBef>
                <a:spcPts val="600"/>
              </a:spcBef>
              <a:spcAft>
                <a:spcPts val="600"/>
              </a:spcAft>
              <a:buClr>
                <a:srgbClr val="FF6600"/>
              </a:buClr>
              <a:buFont typeface="Wingdings" panose="05000000000000000000" pitchFamily="2" charset="2"/>
              <a:buChar char="ü"/>
            </a:pPr>
            <a:endParaRPr lang="fr-FR" sz="2200" dirty="0">
              <a:latin typeface="+mj-lt"/>
            </a:endParaRPr>
          </a:p>
          <a:p>
            <a:pPr lvl="1" algn="just" fontAlgn="base">
              <a:spcBef>
                <a:spcPts val="600"/>
              </a:spcBef>
              <a:buClr>
                <a:srgbClr val="FF6600"/>
              </a:buClr>
              <a:buFont typeface="Wingdings" panose="05000000000000000000" pitchFamily="2" charset="2"/>
              <a:buChar char="ü"/>
            </a:pPr>
            <a:endParaRPr lang="fr-FR" sz="2200" dirty="0">
              <a:solidFill>
                <a:srgbClr val="1341A1"/>
              </a:solidFill>
              <a:latin typeface="+mj-lt"/>
            </a:endParaRPr>
          </a:p>
        </p:txBody>
      </p:sp>
      <p:sp>
        <p:nvSpPr>
          <p:cNvPr id="3" name="Espace réservé du numéro de diapositive 2">
            <a:extLst>
              <a:ext uri="{FF2B5EF4-FFF2-40B4-BE49-F238E27FC236}">
                <a16:creationId xmlns:a16="http://schemas.microsoft.com/office/drawing/2014/main" id="{4C8CD433-FB77-CEAB-F5CF-4E194FE2F1A5}"/>
              </a:ext>
            </a:extLst>
          </p:cNvPr>
          <p:cNvSpPr>
            <a:spLocks noGrp="1"/>
          </p:cNvSpPr>
          <p:nvPr>
            <p:ph type="sldNum" sz="quarter" idx="12"/>
          </p:nvPr>
        </p:nvSpPr>
        <p:spPr/>
        <p:txBody>
          <a:bodyPr/>
          <a:lstStyle/>
          <a:p>
            <a:fld id="{A69E00E3-DEE3-4217-B4F6-3EC050798811}" type="slidenum">
              <a:rPr lang="fr-FR" smtClean="0"/>
              <a:t>12</a:t>
            </a:fld>
            <a:endParaRPr lang="fr-FR" dirty="0"/>
          </a:p>
        </p:txBody>
      </p:sp>
      <p:sp>
        <p:nvSpPr>
          <p:cNvPr id="4" name="Titre 3">
            <a:extLst>
              <a:ext uri="{FF2B5EF4-FFF2-40B4-BE49-F238E27FC236}">
                <a16:creationId xmlns:a16="http://schemas.microsoft.com/office/drawing/2014/main" id="{C999F77E-5981-53B6-5D17-E6FC923D84E5}"/>
              </a:ext>
            </a:extLst>
          </p:cNvPr>
          <p:cNvSpPr>
            <a:spLocks noGrp="1"/>
          </p:cNvSpPr>
          <p:nvPr>
            <p:ph type="title"/>
          </p:nvPr>
        </p:nvSpPr>
        <p:spPr>
          <a:xfrm>
            <a:off x="3006969" y="0"/>
            <a:ext cx="8712280" cy="886945"/>
          </a:xfrm>
        </p:spPr>
        <p:txBody>
          <a:bodyPr/>
          <a:lstStyle/>
          <a:p>
            <a:r>
              <a:rPr lang="fr-FR" dirty="0"/>
              <a:t>Révision des VMPO – Modification de l’outil de simulation</a:t>
            </a:r>
          </a:p>
        </p:txBody>
      </p:sp>
      <p:pic>
        <p:nvPicPr>
          <p:cNvPr id="5" name="Image 4">
            <a:extLst>
              <a:ext uri="{FF2B5EF4-FFF2-40B4-BE49-F238E27FC236}">
                <a16:creationId xmlns:a16="http://schemas.microsoft.com/office/drawing/2014/main" id="{B34FAD34-0382-3FAD-1C5E-43ED193FC92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760" t="10541" r="19196" b="20756"/>
          <a:stretch>
            <a:fillRect/>
          </a:stretch>
        </p:blipFill>
        <p:spPr>
          <a:xfrm>
            <a:off x="6679548" y="886945"/>
            <a:ext cx="5647414" cy="3168435"/>
          </a:xfrm>
          <a:prstGeom prst="rect">
            <a:avLst/>
          </a:prstGeom>
        </p:spPr>
      </p:pic>
      <p:pic>
        <p:nvPicPr>
          <p:cNvPr id="6" name="Image 5">
            <a:extLst>
              <a:ext uri="{FF2B5EF4-FFF2-40B4-BE49-F238E27FC236}">
                <a16:creationId xmlns:a16="http://schemas.microsoft.com/office/drawing/2014/main" id="{F3BAB6D2-0559-8BB9-C54F-1BA0B1DABBF1}"/>
              </a:ext>
            </a:extLst>
          </p:cNvPr>
          <p:cNvPicPr>
            <a:picLocks noChangeAspect="1"/>
          </p:cNvPicPr>
          <p:nvPr/>
        </p:nvPicPr>
        <p:blipFill>
          <a:blip r:embed="rId3">
            <a:clrChange>
              <a:clrFrom>
                <a:srgbClr val="FFFFFF"/>
              </a:clrFrom>
              <a:clrTo>
                <a:srgbClr val="FFFFFF">
                  <a:alpha val="0"/>
                </a:srgbClr>
              </a:clrTo>
            </a:clrChange>
          </a:blip>
          <a:srcRect l="20898" t="7896" r="17937" b="21942"/>
          <a:stretch>
            <a:fillRect/>
          </a:stretch>
        </p:blipFill>
        <p:spPr>
          <a:xfrm>
            <a:off x="7074557" y="3861068"/>
            <a:ext cx="4644692" cy="2996932"/>
          </a:xfrm>
          <a:prstGeom prst="rect">
            <a:avLst/>
          </a:prstGeom>
        </p:spPr>
      </p:pic>
      <p:sp>
        <p:nvSpPr>
          <p:cNvPr id="7" name="Titre 1">
            <a:extLst>
              <a:ext uri="{FF2B5EF4-FFF2-40B4-BE49-F238E27FC236}">
                <a16:creationId xmlns:a16="http://schemas.microsoft.com/office/drawing/2014/main" id="{C8E64FD5-8DAE-3934-5655-8FD7A1CB4AD5}"/>
              </a:ext>
            </a:extLst>
          </p:cNvPr>
          <p:cNvSpPr txBox="1">
            <a:spLocks/>
          </p:cNvSpPr>
          <p:nvPr/>
        </p:nvSpPr>
        <p:spPr>
          <a:xfrm>
            <a:off x="10008073" y="3611907"/>
            <a:ext cx="2896164" cy="88694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500" kern="1200">
                <a:solidFill>
                  <a:srgbClr val="1341A1"/>
                </a:solidFill>
                <a:latin typeface="+mj-lt"/>
                <a:ea typeface="+mj-ea"/>
                <a:cs typeface="+mj-cs"/>
              </a:defRPr>
            </a:lvl1pPr>
          </a:lstStyle>
          <a:p>
            <a:r>
              <a:rPr lang="fr-FR" sz="1800" dirty="0"/>
              <a:t>MONA aujourd’hui</a:t>
            </a:r>
          </a:p>
        </p:txBody>
      </p:sp>
      <p:sp>
        <p:nvSpPr>
          <p:cNvPr id="8" name="Titre 1">
            <a:extLst>
              <a:ext uri="{FF2B5EF4-FFF2-40B4-BE49-F238E27FC236}">
                <a16:creationId xmlns:a16="http://schemas.microsoft.com/office/drawing/2014/main" id="{A7EDADE2-6746-9BF5-96DF-745A8A9E6C85}"/>
              </a:ext>
            </a:extLst>
          </p:cNvPr>
          <p:cNvSpPr txBox="1">
            <a:spLocks/>
          </p:cNvSpPr>
          <p:nvPr/>
        </p:nvSpPr>
        <p:spPr>
          <a:xfrm>
            <a:off x="10076498" y="692633"/>
            <a:ext cx="2896164" cy="88694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500" kern="1200">
                <a:solidFill>
                  <a:srgbClr val="1341A1"/>
                </a:solidFill>
                <a:latin typeface="+mj-lt"/>
                <a:ea typeface="+mj-ea"/>
                <a:cs typeface="+mj-cs"/>
              </a:defRPr>
            </a:lvl1pPr>
          </a:lstStyle>
          <a:p>
            <a:r>
              <a:rPr lang="fr-FR" sz="1800" dirty="0"/>
              <a:t>MONA utilisé</a:t>
            </a:r>
          </a:p>
        </p:txBody>
      </p:sp>
    </p:spTree>
    <p:extLst>
      <p:ext uri="{BB962C8B-B14F-4D97-AF65-F5344CB8AC3E}">
        <p14:creationId xmlns:p14="http://schemas.microsoft.com/office/powerpoint/2010/main" val="2241346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697E2-8CDA-4AD9-D482-55B8526F6420}"/>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D3EEAA2-106B-BB4E-373A-F524FE8C62E2}"/>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4" name="Titre 3">
            <a:extLst>
              <a:ext uri="{FF2B5EF4-FFF2-40B4-BE49-F238E27FC236}">
                <a16:creationId xmlns:a16="http://schemas.microsoft.com/office/drawing/2014/main" id="{2549B823-39B7-9479-59D3-FDF4DA226BEC}"/>
              </a:ext>
            </a:extLst>
          </p:cNvPr>
          <p:cNvSpPr>
            <a:spLocks noGrp="1"/>
          </p:cNvSpPr>
          <p:nvPr>
            <p:ph type="title"/>
          </p:nvPr>
        </p:nvSpPr>
        <p:spPr/>
        <p:txBody>
          <a:bodyPr/>
          <a:lstStyle/>
          <a:p>
            <a:r>
              <a:rPr lang="fr-FR" dirty="0"/>
              <a:t>Révision des VMPO</a:t>
            </a:r>
          </a:p>
        </p:txBody>
      </p:sp>
      <p:grpSp>
        <p:nvGrpSpPr>
          <p:cNvPr id="7" name="Groupe 6">
            <a:extLst>
              <a:ext uri="{FF2B5EF4-FFF2-40B4-BE49-F238E27FC236}">
                <a16:creationId xmlns:a16="http://schemas.microsoft.com/office/drawing/2014/main" id="{B9994B1B-A3D9-978D-6BBF-0C0ADF7C2CF4}"/>
              </a:ext>
            </a:extLst>
          </p:cNvPr>
          <p:cNvGrpSpPr/>
          <p:nvPr/>
        </p:nvGrpSpPr>
        <p:grpSpPr>
          <a:xfrm>
            <a:off x="8425543" y="178514"/>
            <a:ext cx="3694373" cy="2768145"/>
            <a:chOff x="6284000" y="1587262"/>
            <a:chExt cx="5561910" cy="4686265"/>
          </a:xfrm>
        </p:grpSpPr>
        <p:grpSp>
          <p:nvGrpSpPr>
            <p:cNvPr id="8" name="Groupe 7">
              <a:extLst>
                <a:ext uri="{FF2B5EF4-FFF2-40B4-BE49-F238E27FC236}">
                  <a16:creationId xmlns:a16="http://schemas.microsoft.com/office/drawing/2014/main" id="{25A9FA01-4AB0-FE8B-2C03-7E0FF684558F}"/>
                </a:ext>
              </a:extLst>
            </p:cNvPr>
            <p:cNvGrpSpPr/>
            <p:nvPr/>
          </p:nvGrpSpPr>
          <p:grpSpPr>
            <a:xfrm>
              <a:off x="6284000" y="1587262"/>
              <a:ext cx="5517096" cy="4686265"/>
              <a:chOff x="6370264" y="1500997"/>
              <a:chExt cx="5517096" cy="4686265"/>
            </a:xfrm>
          </p:grpSpPr>
          <p:pic>
            <p:nvPicPr>
              <p:cNvPr id="10" name="Image 9">
                <a:extLst>
                  <a:ext uri="{FF2B5EF4-FFF2-40B4-BE49-F238E27FC236}">
                    <a16:creationId xmlns:a16="http://schemas.microsoft.com/office/drawing/2014/main" id="{DDC918BC-27DE-2638-C587-0042E06C46A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5825" t="7999" r="4576" b="6106"/>
              <a:stretch>
                <a:fillRect/>
              </a:stretch>
            </p:blipFill>
            <p:spPr>
              <a:xfrm>
                <a:off x="6370264" y="1500997"/>
                <a:ext cx="5517096" cy="4210053"/>
              </a:xfrm>
              <a:prstGeom prst="rect">
                <a:avLst/>
              </a:prstGeom>
            </p:spPr>
          </p:pic>
          <p:sp>
            <p:nvSpPr>
              <p:cNvPr id="11" name="Rectangle 10">
                <a:extLst>
                  <a:ext uri="{FF2B5EF4-FFF2-40B4-BE49-F238E27FC236}">
                    <a16:creationId xmlns:a16="http://schemas.microsoft.com/office/drawing/2014/main" id="{E94F5E38-EFC0-FCBB-2EC9-FD56A1182C1A}"/>
                  </a:ext>
                </a:extLst>
              </p:cNvPr>
              <p:cNvSpPr/>
              <p:nvPr/>
            </p:nvSpPr>
            <p:spPr>
              <a:xfrm>
                <a:off x="7832785" y="2803585"/>
                <a:ext cx="586596" cy="241540"/>
              </a:xfrm>
              <a:prstGeom prst="rect">
                <a:avLst/>
              </a:prstGeom>
              <a:solidFill>
                <a:srgbClr val="8CE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1E795660-D8ED-C9FA-AA84-9E6A25F656C6}"/>
                  </a:ext>
                </a:extLst>
              </p:cNvPr>
              <p:cNvSpPr txBox="1"/>
              <p:nvPr/>
            </p:nvSpPr>
            <p:spPr>
              <a:xfrm>
                <a:off x="7459258" y="2219560"/>
                <a:ext cx="1224950" cy="362035"/>
              </a:xfrm>
              <a:prstGeom prst="rect">
                <a:avLst/>
              </a:prstGeom>
              <a:noFill/>
            </p:spPr>
            <p:txBody>
              <a:bodyPr wrap="square" rtlCol="0">
                <a:spAutoFit/>
              </a:bodyPr>
              <a:lstStyle/>
              <a:p>
                <a:r>
                  <a:rPr lang="fr-FR" sz="1000" dirty="0">
                    <a:solidFill>
                      <a:schemeClr val="bg1"/>
                    </a:solidFill>
                  </a:rPr>
                  <a:t>S. du Blayais</a:t>
                </a:r>
              </a:p>
            </p:txBody>
          </p:sp>
          <p:sp>
            <p:nvSpPr>
              <p:cNvPr id="13" name="ZoneTexte 12">
                <a:extLst>
                  <a:ext uri="{FF2B5EF4-FFF2-40B4-BE49-F238E27FC236}">
                    <a16:creationId xmlns:a16="http://schemas.microsoft.com/office/drawing/2014/main" id="{11C2AEB1-907D-65BD-551B-99812D534C7F}"/>
                  </a:ext>
                </a:extLst>
              </p:cNvPr>
              <p:cNvSpPr txBox="1"/>
              <p:nvPr/>
            </p:nvSpPr>
            <p:spPr>
              <a:xfrm>
                <a:off x="6370264" y="4572028"/>
                <a:ext cx="1376255" cy="677357"/>
              </a:xfrm>
              <a:prstGeom prst="rect">
                <a:avLst/>
              </a:prstGeom>
              <a:noFill/>
            </p:spPr>
            <p:txBody>
              <a:bodyPr wrap="square" rtlCol="0">
                <a:spAutoFit/>
              </a:bodyPr>
              <a:lstStyle/>
              <a:p>
                <a:r>
                  <a:rPr lang="fr-FR" sz="1000" dirty="0">
                    <a:solidFill>
                      <a:srgbClr val="24B3E2"/>
                    </a:solidFill>
                  </a:rPr>
                  <a:t>S. Coteaux de l’Estuaire</a:t>
                </a:r>
              </a:p>
            </p:txBody>
          </p:sp>
          <p:sp>
            <p:nvSpPr>
              <p:cNvPr id="14" name="ZoneTexte 13">
                <a:extLst>
                  <a:ext uri="{FF2B5EF4-FFF2-40B4-BE49-F238E27FC236}">
                    <a16:creationId xmlns:a16="http://schemas.microsoft.com/office/drawing/2014/main" id="{B5FC27B7-2D7C-657A-09B7-09D567BD5C73}"/>
                  </a:ext>
                </a:extLst>
              </p:cNvPr>
              <p:cNvSpPr txBox="1"/>
              <p:nvPr/>
            </p:nvSpPr>
            <p:spPr>
              <a:xfrm>
                <a:off x="8071733" y="5249384"/>
                <a:ext cx="1234421" cy="937878"/>
              </a:xfrm>
              <a:prstGeom prst="rect">
                <a:avLst/>
              </a:prstGeom>
              <a:noFill/>
            </p:spPr>
            <p:txBody>
              <a:bodyPr wrap="square" rtlCol="0">
                <a:spAutoFit/>
              </a:bodyPr>
              <a:lstStyle/>
              <a:p>
                <a:r>
                  <a:rPr lang="fr-FR" sz="1000" dirty="0">
                    <a:solidFill>
                      <a:srgbClr val="629CAF"/>
                    </a:solidFill>
                  </a:rPr>
                  <a:t>S. Cubzadais Fronsadais</a:t>
                </a:r>
              </a:p>
            </p:txBody>
          </p:sp>
          <p:sp>
            <p:nvSpPr>
              <p:cNvPr id="15" name="ZoneTexte 14">
                <a:extLst>
                  <a:ext uri="{FF2B5EF4-FFF2-40B4-BE49-F238E27FC236}">
                    <a16:creationId xmlns:a16="http://schemas.microsoft.com/office/drawing/2014/main" id="{9B6E37C1-25CB-1376-5301-8D4F2CAFCB92}"/>
                  </a:ext>
                </a:extLst>
              </p:cNvPr>
              <p:cNvSpPr txBox="1"/>
              <p:nvPr/>
            </p:nvSpPr>
            <p:spPr>
              <a:xfrm>
                <a:off x="9306153" y="3745514"/>
                <a:ext cx="1182756" cy="677357"/>
              </a:xfrm>
              <a:prstGeom prst="rect">
                <a:avLst/>
              </a:prstGeom>
              <a:noFill/>
            </p:spPr>
            <p:txBody>
              <a:bodyPr wrap="square" rtlCol="0">
                <a:spAutoFit/>
              </a:bodyPr>
              <a:lstStyle/>
              <a:p>
                <a:r>
                  <a:rPr lang="fr-FR" sz="1000" dirty="0">
                    <a:solidFill>
                      <a:schemeClr val="bg1"/>
                    </a:solidFill>
                  </a:rPr>
                  <a:t>S. Nord Libournais</a:t>
                </a:r>
              </a:p>
            </p:txBody>
          </p:sp>
        </p:grpSp>
        <p:sp>
          <p:nvSpPr>
            <p:cNvPr id="9" name="ZoneTexte 8">
              <a:extLst>
                <a:ext uri="{FF2B5EF4-FFF2-40B4-BE49-F238E27FC236}">
                  <a16:creationId xmlns:a16="http://schemas.microsoft.com/office/drawing/2014/main" id="{960478B4-5EED-33C0-6090-5AC2E06E3108}"/>
                </a:ext>
              </a:extLst>
            </p:cNvPr>
            <p:cNvSpPr txBox="1"/>
            <p:nvPr/>
          </p:nvSpPr>
          <p:spPr>
            <a:xfrm>
              <a:off x="10402645" y="2818090"/>
              <a:ext cx="1443265" cy="814580"/>
            </a:xfrm>
            <a:prstGeom prst="rect">
              <a:avLst/>
            </a:prstGeom>
            <a:noFill/>
          </p:spPr>
          <p:txBody>
            <a:bodyPr wrap="square" rtlCol="0">
              <a:spAutoFit/>
            </a:bodyPr>
            <a:lstStyle/>
            <a:p>
              <a:r>
                <a:rPr lang="fr-FR" sz="1000" dirty="0"/>
                <a:t>S. Vallée de l’Isle et de la Dronne</a:t>
              </a:r>
            </a:p>
          </p:txBody>
        </p:sp>
      </p:grpSp>
      <p:sp>
        <p:nvSpPr>
          <p:cNvPr id="16" name="Espace réservé du contenu 1">
            <a:extLst>
              <a:ext uri="{FF2B5EF4-FFF2-40B4-BE49-F238E27FC236}">
                <a16:creationId xmlns:a16="http://schemas.microsoft.com/office/drawing/2014/main" id="{3495A2EE-9C6B-BEDF-1A1D-21C1DB167360}"/>
              </a:ext>
            </a:extLst>
          </p:cNvPr>
          <p:cNvSpPr txBox="1">
            <a:spLocks/>
          </p:cNvSpPr>
          <p:nvPr/>
        </p:nvSpPr>
        <p:spPr>
          <a:xfrm>
            <a:off x="298560" y="1146139"/>
            <a:ext cx="5934289" cy="366168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Clr>
                <a:schemeClr val="accent6"/>
              </a:buClr>
              <a:buNone/>
            </a:pPr>
            <a:r>
              <a:rPr lang="fr-FR" sz="2200" dirty="0">
                <a:solidFill>
                  <a:srgbClr val="1341A1"/>
                </a:solidFill>
              </a:rPr>
              <a:t>Cas spécifique de la Zone Nord : </a:t>
            </a:r>
          </a:p>
          <a:p>
            <a:pPr>
              <a:spcBef>
                <a:spcPts val="1200"/>
              </a:spcBef>
              <a:buClr>
                <a:schemeClr val="accent6"/>
              </a:buClr>
            </a:pPr>
            <a:r>
              <a:rPr lang="fr-FR" sz="2200" dirty="0">
                <a:solidFill>
                  <a:srgbClr val="1341A1"/>
                </a:solidFill>
              </a:rPr>
              <a:t>UG « non déficitaire » avec des </a:t>
            </a:r>
            <a:r>
              <a:rPr lang="fr-FR" sz="2200" b="1" dirty="0">
                <a:solidFill>
                  <a:srgbClr val="1341A1"/>
                </a:solidFill>
              </a:rPr>
              <a:t>VMPO arrêtés par défaut &amp; donc révisables</a:t>
            </a:r>
            <a:r>
              <a:rPr lang="fr-FR" sz="2200" dirty="0">
                <a:solidFill>
                  <a:srgbClr val="1341A1"/>
                </a:solidFill>
                <a:sym typeface="Wingdings" panose="05000000000000000000" pitchFamily="2" charset="2"/>
              </a:rPr>
              <a:t> </a:t>
            </a:r>
          </a:p>
          <a:p>
            <a:pPr>
              <a:spcBef>
                <a:spcPts val="1200"/>
              </a:spcBef>
              <a:buClr>
                <a:schemeClr val="accent6"/>
              </a:buClr>
            </a:pPr>
            <a:r>
              <a:rPr lang="fr-FR" sz="2200" dirty="0">
                <a:sym typeface="Wingdings" panose="05000000000000000000" pitchFamily="2" charset="2"/>
              </a:rPr>
              <a:t>VMPO fixé sur </a:t>
            </a:r>
            <a:r>
              <a:rPr lang="fr-FR" sz="2200" dirty="0"/>
              <a:t>l’hypothèse de nappe entièrement captive</a:t>
            </a:r>
            <a:endParaRPr lang="fr-FR" sz="2200" dirty="0">
              <a:solidFill>
                <a:srgbClr val="1341A1"/>
              </a:solidFill>
              <a:sym typeface="Wingdings" panose="05000000000000000000" pitchFamily="2" charset="2"/>
            </a:endParaRPr>
          </a:p>
          <a:p>
            <a:pPr>
              <a:spcBef>
                <a:spcPts val="1200"/>
              </a:spcBef>
              <a:buClr>
                <a:schemeClr val="accent6"/>
              </a:buClr>
              <a:buFont typeface="Arial" panose="020B0604020202020204" pitchFamily="34" charset="0"/>
              <a:buChar char="•"/>
            </a:pPr>
            <a:r>
              <a:rPr lang="fr-FR" sz="2200" dirty="0">
                <a:solidFill>
                  <a:srgbClr val="1341A1"/>
                </a:solidFill>
                <a:latin typeface="+mj-lt"/>
                <a:sym typeface="Wingdings" panose="05000000000000000000" pitchFamily="2" charset="2"/>
              </a:rPr>
              <a:t>5 services d’eau potable en Zone Nord</a:t>
            </a:r>
          </a:p>
          <a:p>
            <a:pPr>
              <a:spcBef>
                <a:spcPts val="1200"/>
              </a:spcBef>
              <a:buClr>
                <a:schemeClr val="accent6"/>
              </a:buClr>
              <a:buFont typeface="Arial" panose="020B0604020202020204" pitchFamily="34" charset="0"/>
              <a:buChar char="•"/>
            </a:pPr>
            <a:r>
              <a:rPr lang="fr-FR" sz="2200" dirty="0">
                <a:solidFill>
                  <a:srgbClr val="1341A1"/>
                </a:solidFill>
              </a:rPr>
              <a:t>volumes prélevés à l’Eocène Nord </a:t>
            </a:r>
            <a:r>
              <a:rPr lang="fr-FR" sz="2200" i="1" dirty="0">
                <a:solidFill>
                  <a:srgbClr val="1341A1"/>
                </a:solidFill>
              </a:rPr>
              <a:t>(substitution de l’Eocène Centre) </a:t>
            </a:r>
            <a:r>
              <a:rPr lang="fr-FR" sz="2200" dirty="0">
                <a:solidFill>
                  <a:srgbClr val="1341A1"/>
                </a:solidFill>
              </a:rPr>
              <a:t>approchent les VMPO </a:t>
            </a:r>
            <a:r>
              <a:rPr lang="fr-FR" sz="2200" dirty="0">
                <a:solidFill>
                  <a:srgbClr val="1341A1"/>
                </a:solidFill>
                <a:latin typeface="+mj-lt"/>
                <a:sym typeface="Wingdings" panose="05000000000000000000" pitchFamily="2" charset="2"/>
              </a:rPr>
              <a:t> </a:t>
            </a:r>
          </a:p>
          <a:p>
            <a:pPr marL="457200" lvl="1" indent="0">
              <a:spcBef>
                <a:spcPts val="1200"/>
              </a:spcBef>
              <a:buClr>
                <a:schemeClr val="accent6"/>
              </a:buClr>
              <a:buNone/>
            </a:pPr>
            <a:r>
              <a:rPr lang="fr-FR" sz="2200" b="1" dirty="0">
                <a:solidFill>
                  <a:srgbClr val="1341A1"/>
                </a:solidFill>
                <a:sym typeface="Wingdings" panose="05000000000000000000" pitchFamily="2" charset="2"/>
              </a:rPr>
              <a:t> sans révision des VMPO, pas de nouvelles autorisations de prélèvement envisageables </a:t>
            </a:r>
            <a:endParaRPr lang="fr-FR" sz="2200" b="1" dirty="0">
              <a:solidFill>
                <a:srgbClr val="1341A1"/>
              </a:solidFill>
            </a:endParaRPr>
          </a:p>
          <a:p>
            <a:pPr marL="457200" lvl="1" indent="0">
              <a:spcBef>
                <a:spcPts val="1200"/>
              </a:spcBef>
              <a:buClr>
                <a:schemeClr val="accent6"/>
              </a:buClr>
              <a:buNone/>
            </a:pPr>
            <a:endParaRPr lang="fr-FR" sz="2200" dirty="0">
              <a:solidFill>
                <a:srgbClr val="1341A1"/>
              </a:solidFill>
              <a:latin typeface="+mj-lt"/>
            </a:endParaRPr>
          </a:p>
          <a:p>
            <a:pPr>
              <a:buClr>
                <a:schemeClr val="accent6"/>
              </a:buClr>
            </a:pPr>
            <a:endParaRPr lang="fr-FR" sz="2200" dirty="0">
              <a:latin typeface="+mj-lt"/>
            </a:endParaRPr>
          </a:p>
        </p:txBody>
      </p:sp>
      <p:pic>
        <p:nvPicPr>
          <p:cNvPr id="17" name="Image 16">
            <a:extLst>
              <a:ext uri="{FF2B5EF4-FFF2-40B4-BE49-F238E27FC236}">
                <a16:creationId xmlns:a16="http://schemas.microsoft.com/office/drawing/2014/main" id="{E3EBADF1-4103-33C3-EB5D-16F96079DD12}"/>
              </a:ext>
            </a:extLst>
          </p:cNvPr>
          <p:cNvPicPr>
            <a:picLocks noChangeAspect="1"/>
          </p:cNvPicPr>
          <p:nvPr/>
        </p:nvPicPr>
        <p:blipFill>
          <a:blip r:embed="rId3"/>
          <a:srcRect t="13013" b="7713"/>
          <a:stretch>
            <a:fillRect/>
          </a:stretch>
        </p:blipFill>
        <p:spPr>
          <a:xfrm>
            <a:off x="6941977" y="2955962"/>
            <a:ext cx="5079896" cy="3491575"/>
          </a:xfrm>
          <a:prstGeom prst="rect">
            <a:avLst/>
          </a:prstGeom>
        </p:spPr>
      </p:pic>
      <p:sp>
        <p:nvSpPr>
          <p:cNvPr id="18" name="ZoneTexte 17">
            <a:extLst>
              <a:ext uri="{FF2B5EF4-FFF2-40B4-BE49-F238E27FC236}">
                <a16:creationId xmlns:a16="http://schemas.microsoft.com/office/drawing/2014/main" id="{0F159A04-9754-C93C-7379-55449D46F63C}"/>
              </a:ext>
            </a:extLst>
          </p:cNvPr>
          <p:cNvSpPr txBox="1"/>
          <p:nvPr/>
        </p:nvSpPr>
        <p:spPr>
          <a:xfrm>
            <a:off x="9782922" y="5358370"/>
            <a:ext cx="2307227" cy="830997"/>
          </a:xfrm>
          <a:prstGeom prst="rect">
            <a:avLst/>
          </a:prstGeom>
          <a:noFill/>
        </p:spPr>
        <p:txBody>
          <a:bodyPr wrap="square" rtlCol="0">
            <a:spAutoFit/>
          </a:bodyPr>
          <a:lstStyle/>
          <a:p>
            <a:pPr algn="r"/>
            <a:r>
              <a:rPr lang="fr-FR" sz="1600" dirty="0">
                <a:solidFill>
                  <a:srgbClr val="1341A1"/>
                </a:solidFill>
              </a:rPr>
              <a:t>+1,4 Mm3 à Marcenais </a:t>
            </a:r>
          </a:p>
          <a:p>
            <a:pPr algn="r"/>
            <a:r>
              <a:rPr lang="fr-FR" sz="1600" dirty="0">
                <a:solidFill>
                  <a:srgbClr val="1341A1"/>
                </a:solidFill>
              </a:rPr>
              <a:t>+ projets forages agricoles</a:t>
            </a:r>
          </a:p>
        </p:txBody>
      </p:sp>
    </p:spTree>
    <p:extLst>
      <p:ext uri="{BB962C8B-B14F-4D97-AF65-F5344CB8AC3E}">
        <p14:creationId xmlns:p14="http://schemas.microsoft.com/office/powerpoint/2010/main" val="2192407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9E775D1-EADA-1FAF-F91F-4F0CA972DA8D}"/>
              </a:ext>
            </a:extLst>
          </p:cNvPr>
          <p:cNvSpPr>
            <a:spLocks noGrp="1"/>
          </p:cNvSpPr>
          <p:nvPr>
            <p:ph type="sldNum" sz="quarter" idx="12"/>
          </p:nvPr>
        </p:nvSpPr>
        <p:spPr/>
        <p:txBody>
          <a:bodyPr/>
          <a:lstStyle/>
          <a:p>
            <a:fld id="{A69E00E3-DEE3-4217-B4F6-3EC050798811}" type="slidenum">
              <a:rPr lang="fr-FR" smtClean="0"/>
              <a:t>14</a:t>
            </a:fld>
            <a:endParaRPr lang="fr-FR" dirty="0"/>
          </a:p>
        </p:txBody>
      </p:sp>
      <p:sp>
        <p:nvSpPr>
          <p:cNvPr id="4" name="Titre 3">
            <a:extLst>
              <a:ext uri="{FF2B5EF4-FFF2-40B4-BE49-F238E27FC236}">
                <a16:creationId xmlns:a16="http://schemas.microsoft.com/office/drawing/2014/main" id="{2734B4C9-AEE8-88E6-8256-592C7076FA5B}"/>
              </a:ext>
            </a:extLst>
          </p:cNvPr>
          <p:cNvSpPr>
            <a:spLocks noGrp="1"/>
          </p:cNvSpPr>
          <p:nvPr>
            <p:ph type="title"/>
          </p:nvPr>
        </p:nvSpPr>
        <p:spPr/>
        <p:txBody>
          <a:bodyPr/>
          <a:lstStyle/>
          <a:p>
            <a:r>
              <a:rPr lang="fr-FR" dirty="0"/>
              <a:t>Révision des VMPO</a:t>
            </a:r>
          </a:p>
        </p:txBody>
      </p:sp>
      <p:sp>
        <p:nvSpPr>
          <p:cNvPr id="5" name="Espace réservé du contenu 1">
            <a:extLst>
              <a:ext uri="{FF2B5EF4-FFF2-40B4-BE49-F238E27FC236}">
                <a16:creationId xmlns:a16="http://schemas.microsoft.com/office/drawing/2014/main" id="{47F6F053-4428-4CF5-E45B-3642DB4703CE}"/>
              </a:ext>
            </a:extLst>
          </p:cNvPr>
          <p:cNvSpPr txBox="1">
            <a:spLocks/>
          </p:cNvSpPr>
          <p:nvPr/>
        </p:nvSpPr>
        <p:spPr>
          <a:xfrm>
            <a:off x="302374" y="1126964"/>
            <a:ext cx="7054732" cy="48280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6"/>
              </a:buClr>
              <a:buFont typeface="Arial" panose="020B0604020202020204" pitchFamily="34" charset="0"/>
              <a:buChar char="•"/>
            </a:pPr>
            <a:r>
              <a:rPr lang="fr-FR" sz="2000" dirty="0"/>
              <a:t>Ressources Eocène Nord gérées en tant que nappes captives </a:t>
            </a:r>
          </a:p>
          <a:p>
            <a:pPr marL="0" indent="0">
              <a:buClr>
                <a:schemeClr val="accent6"/>
              </a:buClr>
              <a:buNone/>
            </a:pPr>
            <a:r>
              <a:rPr lang="fr-FR" sz="2000" dirty="0"/>
              <a:t>     or ces nappes se comportent en nappes libre ou</a:t>
            </a:r>
            <a:br>
              <a:rPr lang="fr-FR" sz="2000" dirty="0"/>
            </a:br>
            <a:r>
              <a:rPr lang="fr-FR" sz="2000" dirty="0"/>
              <a:t>     semi-captives</a:t>
            </a:r>
          </a:p>
          <a:p>
            <a:pPr lvl="1">
              <a:buClr>
                <a:schemeClr val="accent6"/>
              </a:buClr>
              <a:buFont typeface="Wingdings" panose="05000000000000000000" pitchFamily="2" charset="2"/>
              <a:buChar char="Ø"/>
            </a:pPr>
            <a:r>
              <a:rPr lang="fr-FR" sz="2000" b="1" dirty="0">
                <a:solidFill>
                  <a:srgbClr val="FF6600"/>
                </a:solidFill>
              </a:rPr>
              <a:t>réactives aux conditions météorologiques et plus sensibles au changement climatique </a:t>
            </a:r>
            <a:endParaRPr lang="fr-FR" sz="2000" dirty="0"/>
          </a:p>
          <a:p>
            <a:pPr>
              <a:spcBef>
                <a:spcPts val="1800"/>
              </a:spcBef>
              <a:buClr>
                <a:schemeClr val="accent6"/>
              </a:buClr>
              <a:buFont typeface="Arial" panose="020B0604020202020204" pitchFamily="34" charset="0"/>
              <a:buChar char="•"/>
            </a:pPr>
            <a:r>
              <a:rPr lang="fr-FR" sz="2000" dirty="0"/>
              <a:t>Etude des possibilités de subdivision de la Zone Nord </a:t>
            </a:r>
          </a:p>
          <a:p>
            <a:pPr lvl="1">
              <a:buClr>
                <a:schemeClr val="accent6"/>
              </a:buClr>
              <a:buFont typeface="Arial" panose="020B0604020202020204" pitchFamily="34" charset="0"/>
              <a:buChar char="•"/>
            </a:pPr>
            <a:r>
              <a:rPr lang="fr-FR" sz="2000" b="1" dirty="0">
                <a:solidFill>
                  <a:srgbClr val="1341A1"/>
                </a:solidFill>
              </a:rPr>
              <a:t>gagner des degrés de liberté dans la gestion des ressources </a:t>
            </a:r>
          </a:p>
          <a:p>
            <a:pPr lvl="1">
              <a:buClr>
                <a:schemeClr val="accent6"/>
              </a:buClr>
              <a:buFont typeface="Arial" panose="020B0604020202020204" pitchFamily="34" charset="0"/>
              <a:buChar char="•"/>
            </a:pPr>
            <a:r>
              <a:rPr lang="fr-FR" sz="2000" b="1" dirty="0">
                <a:solidFill>
                  <a:srgbClr val="FF6600"/>
                </a:solidFill>
              </a:rPr>
              <a:t>faire évoluer les règles de gestion le cas échéant avec une différentiation nappe libre vs captive</a:t>
            </a:r>
          </a:p>
          <a:p>
            <a:pPr>
              <a:spcBef>
                <a:spcPts val="1800"/>
              </a:spcBef>
              <a:buClr>
                <a:schemeClr val="accent6"/>
              </a:buClr>
              <a:buFont typeface="Arial" panose="020B0604020202020204" pitchFamily="34" charset="0"/>
              <a:buChar char="•"/>
            </a:pPr>
            <a:r>
              <a:rPr lang="fr-FR" sz="2000" dirty="0"/>
              <a:t>Etude en cours, lancé en décembre 2025. Fin programmée à l’automne 2026.</a:t>
            </a:r>
          </a:p>
          <a:p>
            <a:pPr>
              <a:buClr>
                <a:schemeClr val="accent6"/>
              </a:buClr>
              <a:buFont typeface="Arial" panose="020B0604020202020204" pitchFamily="34" charset="0"/>
              <a:buChar char="•"/>
            </a:pPr>
            <a:endParaRPr lang="fr-FR" sz="2000" dirty="0"/>
          </a:p>
          <a:p>
            <a:pPr lvl="2">
              <a:buClr>
                <a:schemeClr val="accent6"/>
              </a:buClr>
              <a:buFont typeface="Wingdings" panose="05000000000000000000" pitchFamily="2" charset="2"/>
              <a:buChar char="§"/>
            </a:pPr>
            <a:endParaRPr lang="fr-FR" sz="2000" dirty="0">
              <a:solidFill>
                <a:srgbClr val="1341A1"/>
              </a:solidFill>
              <a:latin typeface="+mj-lt"/>
            </a:endParaRPr>
          </a:p>
          <a:p>
            <a:pPr>
              <a:buClr>
                <a:schemeClr val="accent6"/>
              </a:buClr>
            </a:pPr>
            <a:endParaRPr lang="fr-FR" sz="2000" dirty="0">
              <a:latin typeface="+mj-lt"/>
            </a:endParaRPr>
          </a:p>
        </p:txBody>
      </p:sp>
      <p:pic>
        <p:nvPicPr>
          <p:cNvPr id="6" name="Image 5" descr="Une image contenant carte, diagramme, Police, texte&#10;&#10;Le contenu généré par l’IA peut être incorrect.">
            <a:extLst>
              <a:ext uri="{FF2B5EF4-FFF2-40B4-BE49-F238E27FC236}">
                <a16:creationId xmlns:a16="http://schemas.microsoft.com/office/drawing/2014/main" id="{E7E1E811-3081-D966-1D0B-03B131E529D1}"/>
              </a:ext>
            </a:extLst>
          </p:cNvPr>
          <p:cNvPicPr>
            <a:picLocks noChangeAspect="1"/>
          </p:cNvPicPr>
          <p:nvPr/>
        </p:nvPicPr>
        <p:blipFill>
          <a:blip r:embed="rId2">
            <a:extLst>
              <a:ext uri="{28A0092B-C50C-407E-A947-70E740481C1C}">
                <a14:useLocalDpi xmlns:a14="http://schemas.microsoft.com/office/drawing/2010/main" val="0"/>
              </a:ext>
            </a:extLst>
          </a:blip>
          <a:srcRect l="28884" t="29903" r="29373" b="20259"/>
          <a:stretch/>
        </p:blipFill>
        <p:spPr>
          <a:xfrm>
            <a:off x="7459742" y="1230839"/>
            <a:ext cx="4296792" cy="3627774"/>
          </a:xfrm>
          <a:prstGeom prst="rect">
            <a:avLst/>
          </a:prstGeom>
        </p:spPr>
      </p:pic>
    </p:spTree>
    <p:extLst>
      <p:ext uri="{BB962C8B-B14F-4D97-AF65-F5344CB8AC3E}">
        <p14:creationId xmlns:p14="http://schemas.microsoft.com/office/powerpoint/2010/main" val="348604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949422-D116-1F81-4307-22E45807ACDD}"/>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C75265EC-DFB6-AF8B-1604-40C20D03B60E}"/>
              </a:ext>
            </a:extLst>
          </p:cNvPr>
          <p:cNvSpPr>
            <a:spLocks noGrp="1"/>
          </p:cNvSpPr>
          <p:nvPr>
            <p:ph type="sldNum" sz="quarter" idx="12"/>
          </p:nvPr>
        </p:nvSpPr>
        <p:spPr/>
        <p:txBody>
          <a:bodyPr/>
          <a:lstStyle/>
          <a:p>
            <a:fld id="{A69E00E3-DEE3-4217-B4F6-3EC050798811}" type="slidenum">
              <a:rPr lang="fr-FR" smtClean="0"/>
              <a:t>15</a:t>
            </a:fld>
            <a:endParaRPr lang="fr-FR" dirty="0"/>
          </a:p>
        </p:txBody>
      </p:sp>
      <p:sp>
        <p:nvSpPr>
          <p:cNvPr id="4" name="Titre 3">
            <a:extLst>
              <a:ext uri="{FF2B5EF4-FFF2-40B4-BE49-F238E27FC236}">
                <a16:creationId xmlns:a16="http://schemas.microsoft.com/office/drawing/2014/main" id="{C6D0C9A2-16B4-1367-A5A6-E30114AFEBEF}"/>
              </a:ext>
            </a:extLst>
          </p:cNvPr>
          <p:cNvSpPr>
            <a:spLocks noGrp="1"/>
          </p:cNvSpPr>
          <p:nvPr>
            <p:ph type="title"/>
          </p:nvPr>
        </p:nvSpPr>
        <p:spPr/>
        <p:txBody>
          <a:bodyPr/>
          <a:lstStyle/>
          <a:p>
            <a:r>
              <a:rPr lang="fr-FR" dirty="0"/>
              <a:t>Révision des VMPO – Zone par zone </a:t>
            </a:r>
          </a:p>
        </p:txBody>
      </p:sp>
      <p:sp>
        <p:nvSpPr>
          <p:cNvPr id="2" name="Espace réservé du contenu 1">
            <a:extLst>
              <a:ext uri="{FF2B5EF4-FFF2-40B4-BE49-F238E27FC236}">
                <a16:creationId xmlns:a16="http://schemas.microsoft.com/office/drawing/2014/main" id="{CDB36A52-3D81-F4DC-C621-7BB0C63E20FE}"/>
              </a:ext>
            </a:extLst>
          </p:cNvPr>
          <p:cNvSpPr>
            <a:spLocks noGrp="1"/>
          </p:cNvSpPr>
          <p:nvPr>
            <p:ph idx="1"/>
          </p:nvPr>
        </p:nvSpPr>
        <p:spPr>
          <a:xfrm>
            <a:off x="382698" y="1002494"/>
            <a:ext cx="11726693" cy="450291"/>
          </a:xfrm>
        </p:spPr>
        <p:txBody>
          <a:bodyPr>
            <a:noAutofit/>
          </a:bodyPr>
          <a:lstStyle/>
          <a:p>
            <a:pPr>
              <a:spcBef>
                <a:spcPts val="600"/>
              </a:spcBef>
              <a:buClr>
                <a:srgbClr val="F78F04"/>
              </a:buClr>
              <a:buFont typeface="Arial" panose="020B0604020202020204" pitchFamily="34" charset="0"/>
              <a:buChar char="•"/>
            </a:pPr>
            <a:r>
              <a:rPr lang="fr-FR" sz="2000" b="1" dirty="0">
                <a:solidFill>
                  <a:srgbClr val="333399"/>
                </a:solidFill>
                <a:sym typeface="Wingdings" panose="05000000000000000000" pitchFamily="2" charset="2"/>
              </a:rPr>
              <a:t>E</a:t>
            </a:r>
            <a:r>
              <a:rPr lang="fr-FR" sz="2000" b="1" dirty="0">
                <a:solidFill>
                  <a:srgbClr val="333399"/>
                </a:solidFill>
              </a:rPr>
              <a:t>laboration des nouveaux scénarios des prélèvements à 2050 – la méthodologie retenue</a:t>
            </a:r>
          </a:p>
          <a:p>
            <a:pPr marL="0" indent="0">
              <a:spcBef>
                <a:spcPts val="600"/>
              </a:spcBef>
              <a:buClr>
                <a:srgbClr val="F78F04"/>
              </a:buClr>
              <a:buNone/>
            </a:pPr>
            <a:endParaRPr lang="fr-FR" sz="2000" b="1" dirty="0">
              <a:solidFill>
                <a:srgbClr val="333399"/>
              </a:solidFill>
              <a:latin typeface="+mj-lt"/>
            </a:endParaRPr>
          </a:p>
        </p:txBody>
      </p:sp>
      <p:sp>
        <p:nvSpPr>
          <p:cNvPr id="12" name="ZoneTexte 11">
            <a:extLst>
              <a:ext uri="{FF2B5EF4-FFF2-40B4-BE49-F238E27FC236}">
                <a16:creationId xmlns:a16="http://schemas.microsoft.com/office/drawing/2014/main" id="{07F31672-FD39-140E-6A29-C8BF6D2633B5}"/>
              </a:ext>
            </a:extLst>
          </p:cNvPr>
          <p:cNvSpPr txBox="1"/>
          <p:nvPr/>
        </p:nvSpPr>
        <p:spPr>
          <a:xfrm>
            <a:off x="4101981" y="1434144"/>
            <a:ext cx="2965391" cy="584775"/>
          </a:xfrm>
          <a:prstGeom prst="rect">
            <a:avLst/>
          </a:prstGeom>
          <a:noFill/>
          <a:ln>
            <a:solidFill>
              <a:srgbClr val="0070C0"/>
            </a:solidFill>
          </a:ln>
        </p:spPr>
        <p:txBody>
          <a:bodyPr wrap="square" rtlCol="0">
            <a:spAutoFit/>
          </a:bodyPr>
          <a:lstStyle/>
          <a:p>
            <a:pPr algn="ctr"/>
            <a:r>
              <a:rPr lang="fr-FR" sz="1600" dirty="0">
                <a:solidFill>
                  <a:srgbClr val="0070C0"/>
                </a:solidFill>
              </a:rPr>
              <a:t>Estimation des besoins en eau potable 2050 par commune</a:t>
            </a:r>
          </a:p>
        </p:txBody>
      </p:sp>
      <p:sp>
        <p:nvSpPr>
          <p:cNvPr id="13" name="ZoneTexte 12">
            <a:extLst>
              <a:ext uri="{FF2B5EF4-FFF2-40B4-BE49-F238E27FC236}">
                <a16:creationId xmlns:a16="http://schemas.microsoft.com/office/drawing/2014/main" id="{4F9B37B1-7D14-C166-6E8C-55AC365C25B6}"/>
              </a:ext>
            </a:extLst>
          </p:cNvPr>
          <p:cNvSpPr txBox="1"/>
          <p:nvPr/>
        </p:nvSpPr>
        <p:spPr>
          <a:xfrm>
            <a:off x="3420407" y="2078654"/>
            <a:ext cx="4328537" cy="1661993"/>
          </a:xfrm>
          <a:prstGeom prst="rect">
            <a:avLst/>
          </a:prstGeom>
          <a:noFill/>
          <a:ln>
            <a:noFill/>
          </a:ln>
        </p:spPr>
        <p:txBody>
          <a:bodyPr wrap="square" rtlCol="0">
            <a:spAutoFit/>
          </a:bodyPr>
          <a:lstStyle/>
          <a:p>
            <a:pPr marL="285750" indent="-285750">
              <a:buFontTx/>
              <a:buChar char="-"/>
            </a:pPr>
            <a:r>
              <a:rPr lang="fr-FR" sz="1400" dirty="0">
                <a:solidFill>
                  <a:schemeClr val="bg1">
                    <a:lumMod val="65000"/>
                  </a:schemeClr>
                </a:solidFill>
              </a:rPr>
              <a:t>Projections de populations (SCoT puis OMPHALE INSEE)</a:t>
            </a:r>
          </a:p>
          <a:p>
            <a:pPr marL="285750" indent="-285750">
              <a:buFontTx/>
              <a:buChar char="-"/>
            </a:pPr>
            <a:r>
              <a:rPr lang="fr-FR" sz="1400" dirty="0">
                <a:solidFill>
                  <a:schemeClr val="bg1">
                    <a:lumMod val="65000"/>
                  </a:schemeClr>
                </a:solidFill>
              </a:rPr>
              <a:t>Consommation unitaire habitant supplémentaire</a:t>
            </a:r>
          </a:p>
          <a:p>
            <a:pPr marL="285750" indent="-285750">
              <a:buFontTx/>
              <a:buChar char="-"/>
            </a:pPr>
            <a:r>
              <a:rPr lang="fr-FR" sz="1400" dirty="0">
                <a:solidFill>
                  <a:schemeClr val="bg1">
                    <a:lumMod val="65000"/>
                  </a:schemeClr>
                </a:solidFill>
              </a:rPr>
              <a:t>Hypothèse de performance des réseaux</a:t>
            </a:r>
          </a:p>
          <a:p>
            <a:pPr marL="285750" indent="-285750">
              <a:buFontTx/>
              <a:buChar char="-"/>
            </a:pPr>
            <a:endParaRPr lang="fr-FR" sz="1600" dirty="0"/>
          </a:p>
          <a:p>
            <a:pPr marL="285750" indent="-285750">
              <a:buFontTx/>
              <a:buChar char="-"/>
            </a:pPr>
            <a:endParaRPr lang="fr-FR" sz="1600" dirty="0"/>
          </a:p>
        </p:txBody>
      </p:sp>
      <p:cxnSp>
        <p:nvCxnSpPr>
          <p:cNvPr id="15" name="Connecteur droit 14">
            <a:extLst>
              <a:ext uri="{FF2B5EF4-FFF2-40B4-BE49-F238E27FC236}">
                <a16:creationId xmlns:a16="http://schemas.microsoft.com/office/drawing/2014/main" id="{3A501D4D-A618-120B-60E3-E9360F0FB7EC}"/>
              </a:ext>
            </a:extLst>
          </p:cNvPr>
          <p:cNvCxnSpPr>
            <a:cxnSpLocks/>
          </p:cNvCxnSpPr>
          <p:nvPr/>
        </p:nvCxnSpPr>
        <p:spPr>
          <a:xfrm>
            <a:off x="3478156" y="2078654"/>
            <a:ext cx="0" cy="1183907"/>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7" name="ZoneTexte 16">
            <a:extLst>
              <a:ext uri="{FF2B5EF4-FFF2-40B4-BE49-F238E27FC236}">
                <a16:creationId xmlns:a16="http://schemas.microsoft.com/office/drawing/2014/main" id="{50F1FE2B-17BA-B94B-4863-BE7617B2986C}"/>
              </a:ext>
            </a:extLst>
          </p:cNvPr>
          <p:cNvSpPr txBox="1"/>
          <p:nvPr/>
        </p:nvSpPr>
        <p:spPr>
          <a:xfrm>
            <a:off x="3905876" y="4114937"/>
            <a:ext cx="3357598" cy="584775"/>
          </a:xfrm>
          <a:prstGeom prst="rect">
            <a:avLst/>
          </a:prstGeom>
          <a:noFill/>
          <a:ln>
            <a:solidFill>
              <a:srgbClr val="0070C0"/>
            </a:solidFill>
          </a:ln>
        </p:spPr>
        <p:txBody>
          <a:bodyPr wrap="square" rtlCol="0">
            <a:spAutoFit/>
          </a:bodyPr>
          <a:lstStyle/>
          <a:p>
            <a:pPr algn="ctr"/>
            <a:r>
              <a:rPr lang="fr-FR" sz="1600" dirty="0">
                <a:solidFill>
                  <a:srgbClr val="0070C0"/>
                </a:solidFill>
              </a:rPr>
              <a:t>Calcul des besoins 2050 par UP/UDI - </a:t>
            </a:r>
            <a:r>
              <a:rPr lang="fr-FR" sz="1600" i="1" dirty="0">
                <a:solidFill>
                  <a:srgbClr val="0070C0"/>
                </a:solidFill>
              </a:rPr>
              <a:t>Va2050</a:t>
            </a:r>
          </a:p>
        </p:txBody>
      </p:sp>
      <p:cxnSp>
        <p:nvCxnSpPr>
          <p:cNvPr id="19" name="Connecteur droit avec flèche 18">
            <a:extLst>
              <a:ext uri="{FF2B5EF4-FFF2-40B4-BE49-F238E27FC236}">
                <a16:creationId xmlns:a16="http://schemas.microsoft.com/office/drawing/2014/main" id="{950F9C0D-86E9-73EC-BC8F-17F7412673FF}"/>
              </a:ext>
            </a:extLst>
          </p:cNvPr>
          <p:cNvCxnSpPr>
            <a:cxnSpLocks/>
          </p:cNvCxnSpPr>
          <p:nvPr/>
        </p:nvCxnSpPr>
        <p:spPr>
          <a:xfrm>
            <a:off x="5584675" y="3339676"/>
            <a:ext cx="0" cy="730491"/>
          </a:xfrm>
          <a:prstGeom prst="straightConnector1">
            <a:avLst/>
          </a:prstGeom>
          <a:ln>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0" name="ZoneTexte 19">
                <a:extLst>
                  <a:ext uri="{FF2B5EF4-FFF2-40B4-BE49-F238E27FC236}">
                    <a16:creationId xmlns:a16="http://schemas.microsoft.com/office/drawing/2014/main" id="{DD6B9BEA-6A52-D6E3-AC1D-2569F36CD35E}"/>
                  </a:ext>
                </a:extLst>
              </p:cNvPr>
              <p:cNvSpPr txBox="1"/>
              <p:nvPr/>
            </p:nvSpPr>
            <p:spPr>
              <a:xfrm>
                <a:off x="5673305" y="3530596"/>
                <a:ext cx="750769" cy="5395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fr-FR" sz="1200" i="1" smtClean="0">
                              <a:solidFill>
                                <a:srgbClr val="0070C0"/>
                              </a:solidFill>
                              <a:latin typeface="Cambria Math" panose="02040503050406030204" pitchFamily="18" charset="0"/>
                            </a:rPr>
                          </m:ctrlPr>
                        </m:naryPr>
                        <m:sub/>
                        <m:sup/>
                        <m:e>
                          <m:r>
                            <a:rPr lang="fr-FR" sz="1200" b="0" i="1" smtClean="0">
                              <a:solidFill>
                                <a:srgbClr val="0070C0"/>
                              </a:solidFill>
                              <a:latin typeface="Cambria Math" panose="02040503050406030204" pitchFamily="18" charset="0"/>
                            </a:rPr>
                            <m:t>𝑈𝑃</m:t>
                          </m:r>
                          <m:r>
                            <a:rPr lang="fr-FR" sz="1200" b="0" i="1" smtClean="0">
                              <a:solidFill>
                                <a:srgbClr val="0070C0"/>
                              </a:solidFill>
                              <a:latin typeface="Cambria Math" panose="02040503050406030204" pitchFamily="18" charset="0"/>
                            </a:rPr>
                            <m:t>/</m:t>
                          </m:r>
                          <m:r>
                            <a:rPr lang="fr-FR" sz="1200" b="0" i="1" smtClean="0">
                              <a:solidFill>
                                <a:srgbClr val="0070C0"/>
                              </a:solidFill>
                              <a:latin typeface="Cambria Math" panose="02040503050406030204" pitchFamily="18" charset="0"/>
                            </a:rPr>
                            <m:t>𝑈𝐷𝐼</m:t>
                          </m:r>
                        </m:e>
                      </m:nary>
                    </m:oMath>
                  </m:oMathPara>
                </a14:m>
                <a:endParaRPr lang="fr-FR" sz="1200" dirty="0">
                  <a:solidFill>
                    <a:srgbClr val="0070C0"/>
                  </a:solidFill>
                </a:endParaRPr>
              </a:p>
            </p:txBody>
          </p:sp>
        </mc:Choice>
        <mc:Fallback xmlns="">
          <p:sp>
            <p:nvSpPr>
              <p:cNvPr id="20" name="ZoneTexte 19">
                <a:extLst>
                  <a:ext uri="{FF2B5EF4-FFF2-40B4-BE49-F238E27FC236}">
                    <a16:creationId xmlns:a16="http://schemas.microsoft.com/office/drawing/2014/main" id="{DD6B9BEA-6A52-D6E3-AC1D-2569F36CD35E}"/>
                  </a:ext>
                </a:extLst>
              </p:cNvPr>
              <p:cNvSpPr txBox="1">
                <a:spLocks noRot="1" noChangeAspect="1" noMove="1" noResize="1" noEditPoints="1" noAdjustHandles="1" noChangeArrowheads="1" noChangeShapeType="1" noTextEdit="1"/>
              </p:cNvSpPr>
              <p:nvPr/>
            </p:nvSpPr>
            <p:spPr>
              <a:xfrm>
                <a:off x="5673305" y="3530596"/>
                <a:ext cx="750769" cy="539571"/>
              </a:xfrm>
              <a:prstGeom prst="rect">
                <a:avLst/>
              </a:prstGeom>
              <a:blipFill>
                <a:blip r:embed="rId2"/>
                <a:stretch>
                  <a:fillRect l="-66667" t="-115730" r="-65854" b="-162921"/>
                </a:stretch>
              </a:blipFill>
            </p:spPr>
            <p:txBody>
              <a:bodyPr/>
              <a:lstStyle/>
              <a:p>
                <a:r>
                  <a:rPr lang="fr-FR">
                    <a:noFill/>
                  </a:rPr>
                  <a:t> </a:t>
                </a:r>
              </a:p>
            </p:txBody>
          </p:sp>
        </mc:Fallback>
      </mc:AlternateContent>
      <p:sp>
        <p:nvSpPr>
          <p:cNvPr id="22" name="ZoneTexte 21">
            <a:extLst>
              <a:ext uri="{FF2B5EF4-FFF2-40B4-BE49-F238E27FC236}">
                <a16:creationId xmlns:a16="http://schemas.microsoft.com/office/drawing/2014/main" id="{B381E550-5AFE-BBEC-BB29-C270C98918BC}"/>
              </a:ext>
            </a:extLst>
          </p:cNvPr>
          <p:cNvSpPr txBox="1"/>
          <p:nvPr/>
        </p:nvSpPr>
        <p:spPr>
          <a:xfrm>
            <a:off x="8325853" y="1434144"/>
            <a:ext cx="3783538" cy="584775"/>
          </a:xfrm>
          <a:prstGeom prst="rect">
            <a:avLst/>
          </a:prstGeom>
          <a:noFill/>
          <a:ln>
            <a:solidFill>
              <a:srgbClr val="00B050"/>
            </a:solidFill>
          </a:ln>
        </p:spPr>
        <p:txBody>
          <a:bodyPr wrap="square" rtlCol="0">
            <a:spAutoFit/>
          </a:bodyPr>
          <a:lstStyle/>
          <a:p>
            <a:pPr algn="ctr"/>
            <a:r>
              <a:rPr lang="fr-FR" sz="1600" dirty="0">
                <a:solidFill>
                  <a:srgbClr val="00B050"/>
                </a:solidFill>
              </a:rPr>
              <a:t>Analyse des volumes de prélèvements mensuels par ouvrage</a:t>
            </a:r>
          </a:p>
        </p:txBody>
      </p:sp>
      <p:pic>
        <p:nvPicPr>
          <p:cNvPr id="24" name="Image 23">
            <a:extLst>
              <a:ext uri="{FF2B5EF4-FFF2-40B4-BE49-F238E27FC236}">
                <a16:creationId xmlns:a16="http://schemas.microsoft.com/office/drawing/2014/main" id="{C49EFDC6-C63D-1041-ED23-2580A5734A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16447" y="2164198"/>
            <a:ext cx="1592944" cy="674964"/>
          </a:xfrm>
          <a:prstGeom prst="rect">
            <a:avLst/>
          </a:prstGeom>
          <a:noFill/>
          <a:ln>
            <a:noFill/>
          </a:ln>
        </p:spPr>
      </p:pic>
      <p:sp>
        <p:nvSpPr>
          <p:cNvPr id="25" name="ZoneTexte 24">
            <a:extLst>
              <a:ext uri="{FF2B5EF4-FFF2-40B4-BE49-F238E27FC236}">
                <a16:creationId xmlns:a16="http://schemas.microsoft.com/office/drawing/2014/main" id="{F45AC4B0-C6B7-C8E6-1B0B-EA042CE70FAB}"/>
              </a:ext>
            </a:extLst>
          </p:cNvPr>
          <p:cNvSpPr txBox="1"/>
          <p:nvPr/>
        </p:nvSpPr>
        <p:spPr>
          <a:xfrm>
            <a:off x="8325853" y="3047288"/>
            <a:ext cx="3783538" cy="584775"/>
          </a:xfrm>
          <a:prstGeom prst="rect">
            <a:avLst/>
          </a:prstGeom>
          <a:noFill/>
          <a:ln>
            <a:solidFill>
              <a:srgbClr val="00B050"/>
            </a:solidFill>
          </a:ln>
        </p:spPr>
        <p:txBody>
          <a:bodyPr wrap="square" rtlCol="0">
            <a:spAutoFit/>
          </a:bodyPr>
          <a:lstStyle/>
          <a:p>
            <a:pPr algn="ctr"/>
            <a:r>
              <a:rPr lang="fr-FR" sz="1600" dirty="0">
                <a:solidFill>
                  <a:srgbClr val="00B050"/>
                </a:solidFill>
              </a:rPr>
              <a:t>Calcul d’un ratio R de pointe moyen par unité de production/distribution</a:t>
            </a:r>
          </a:p>
        </p:txBody>
      </p:sp>
      <p:sp>
        <p:nvSpPr>
          <p:cNvPr id="26" name="ZoneTexte 25">
            <a:extLst>
              <a:ext uri="{FF2B5EF4-FFF2-40B4-BE49-F238E27FC236}">
                <a16:creationId xmlns:a16="http://schemas.microsoft.com/office/drawing/2014/main" id="{6B1423FD-87B0-B533-FA28-AAC0BEF7A0FB}"/>
              </a:ext>
            </a:extLst>
          </p:cNvPr>
          <p:cNvSpPr txBox="1"/>
          <p:nvPr/>
        </p:nvSpPr>
        <p:spPr>
          <a:xfrm>
            <a:off x="7793775" y="2028432"/>
            <a:ext cx="2498927" cy="1446550"/>
          </a:xfrm>
          <a:prstGeom prst="rect">
            <a:avLst/>
          </a:prstGeom>
          <a:noFill/>
          <a:ln>
            <a:noFill/>
          </a:ln>
        </p:spPr>
        <p:txBody>
          <a:bodyPr wrap="square" rtlCol="0">
            <a:spAutoFit/>
          </a:bodyPr>
          <a:lstStyle/>
          <a:p>
            <a:pPr marL="285750" indent="-285750">
              <a:buFontTx/>
              <a:buChar char="-"/>
            </a:pPr>
            <a:r>
              <a:rPr lang="fr-FR" sz="1400" dirty="0">
                <a:solidFill>
                  <a:schemeClr val="bg1">
                    <a:lumMod val="65000"/>
                  </a:schemeClr>
                </a:solidFill>
              </a:rPr>
              <a:t>Bases de données 2021, 2022, 2023 fournies par la CATEP du Département </a:t>
            </a:r>
          </a:p>
          <a:p>
            <a:pPr marL="285750" indent="-285750">
              <a:buFontTx/>
              <a:buChar char="-"/>
            </a:pPr>
            <a:endParaRPr lang="fr-FR" sz="1600" dirty="0"/>
          </a:p>
          <a:p>
            <a:pPr marL="285750" indent="-285750">
              <a:buFontTx/>
              <a:buChar char="-"/>
            </a:pPr>
            <a:endParaRPr lang="fr-FR" sz="1600" dirty="0"/>
          </a:p>
        </p:txBody>
      </p:sp>
      <p:cxnSp>
        <p:nvCxnSpPr>
          <p:cNvPr id="27" name="Connecteur droit avec flèche 26">
            <a:extLst>
              <a:ext uri="{FF2B5EF4-FFF2-40B4-BE49-F238E27FC236}">
                <a16:creationId xmlns:a16="http://schemas.microsoft.com/office/drawing/2014/main" id="{ED7C21B8-FC3C-70AD-1B6C-14FC4AB1B6D4}"/>
              </a:ext>
            </a:extLst>
          </p:cNvPr>
          <p:cNvCxnSpPr>
            <a:cxnSpLocks/>
          </p:cNvCxnSpPr>
          <p:nvPr/>
        </p:nvCxnSpPr>
        <p:spPr>
          <a:xfrm>
            <a:off x="10292702" y="3704921"/>
            <a:ext cx="0" cy="384565"/>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31" name="ZoneTexte 30">
            <a:extLst>
              <a:ext uri="{FF2B5EF4-FFF2-40B4-BE49-F238E27FC236}">
                <a16:creationId xmlns:a16="http://schemas.microsoft.com/office/drawing/2014/main" id="{7ED356A0-26DF-BB04-457E-7383AA4F3C5F}"/>
              </a:ext>
            </a:extLst>
          </p:cNvPr>
          <p:cNvSpPr txBox="1"/>
          <p:nvPr/>
        </p:nvSpPr>
        <p:spPr>
          <a:xfrm>
            <a:off x="8325853" y="4114936"/>
            <a:ext cx="3783538" cy="830997"/>
          </a:xfrm>
          <a:prstGeom prst="rect">
            <a:avLst/>
          </a:prstGeom>
          <a:noFill/>
          <a:ln>
            <a:solidFill>
              <a:srgbClr val="00B050"/>
            </a:solidFill>
          </a:ln>
        </p:spPr>
        <p:txBody>
          <a:bodyPr wrap="square" rtlCol="0">
            <a:spAutoFit/>
          </a:bodyPr>
          <a:lstStyle/>
          <a:p>
            <a:pPr algn="ctr"/>
            <a:r>
              <a:rPr lang="fr-FR" sz="1600" dirty="0">
                <a:solidFill>
                  <a:srgbClr val="00B050"/>
                </a:solidFill>
              </a:rPr>
              <a:t>Définition d’une capacité de prélèvement théorique de pointe - </a:t>
            </a:r>
            <a:r>
              <a:rPr lang="fr-FR" sz="1600" i="1" dirty="0" err="1">
                <a:solidFill>
                  <a:srgbClr val="00B050"/>
                </a:solidFill>
              </a:rPr>
              <a:t>Vamax</a:t>
            </a:r>
            <a:endParaRPr lang="fr-FR" sz="1600" i="1" dirty="0">
              <a:solidFill>
                <a:srgbClr val="00B050"/>
              </a:solidFill>
            </a:endParaRPr>
          </a:p>
        </p:txBody>
      </p:sp>
      <p:sp>
        <p:nvSpPr>
          <p:cNvPr id="32" name="ZoneTexte 31">
            <a:extLst>
              <a:ext uri="{FF2B5EF4-FFF2-40B4-BE49-F238E27FC236}">
                <a16:creationId xmlns:a16="http://schemas.microsoft.com/office/drawing/2014/main" id="{3A728A3E-D58C-81C6-EB4C-43038A3A6E10}"/>
              </a:ext>
            </a:extLst>
          </p:cNvPr>
          <p:cNvSpPr txBox="1"/>
          <p:nvPr/>
        </p:nvSpPr>
        <p:spPr>
          <a:xfrm>
            <a:off x="1261410" y="6303955"/>
            <a:ext cx="6786581" cy="276999"/>
          </a:xfrm>
          <a:prstGeom prst="rect">
            <a:avLst/>
          </a:prstGeom>
          <a:noFill/>
        </p:spPr>
        <p:txBody>
          <a:bodyPr wrap="square" rtlCol="0">
            <a:spAutoFit/>
          </a:bodyPr>
          <a:lstStyle/>
          <a:p>
            <a:r>
              <a:rPr lang="fr-FR" sz="1200" i="1" dirty="0"/>
              <a:t>UP/UDI : Unité de production/distribution des services</a:t>
            </a:r>
          </a:p>
        </p:txBody>
      </p:sp>
      <p:cxnSp>
        <p:nvCxnSpPr>
          <p:cNvPr id="33" name="Connecteur droit avec flèche 32">
            <a:extLst>
              <a:ext uri="{FF2B5EF4-FFF2-40B4-BE49-F238E27FC236}">
                <a16:creationId xmlns:a16="http://schemas.microsoft.com/office/drawing/2014/main" id="{1F4BC200-8D8E-60DA-B755-CA92AA395D06}"/>
              </a:ext>
            </a:extLst>
          </p:cNvPr>
          <p:cNvCxnSpPr>
            <a:cxnSpLocks/>
          </p:cNvCxnSpPr>
          <p:nvPr/>
        </p:nvCxnSpPr>
        <p:spPr>
          <a:xfrm>
            <a:off x="10292702" y="2078654"/>
            <a:ext cx="0" cy="830996"/>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41" name="Groupe 40">
            <a:extLst>
              <a:ext uri="{FF2B5EF4-FFF2-40B4-BE49-F238E27FC236}">
                <a16:creationId xmlns:a16="http://schemas.microsoft.com/office/drawing/2014/main" id="{CB6A0F36-EA5B-B5E2-6CE9-CA98796DA499}"/>
              </a:ext>
            </a:extLst>
          </p:cNvPr>
          <p:cNvGrpSpPr/>
          <p:nvPr/>
        </p:nvGrpSpPr>
        <p:grpSpPr>
          <a:xfrm>
            <a:off x="7190679" y="3837115"/>
            <a:ext cx="1116530" cy="985377"/>
            <a:chOff x="7203429" y="3962442"/>
            <a:chExt cx="1116530" cy="985377"/>
          </a:xfrm>
        </p:grpSpPr>
        <p:sp>
          <p:nvSpPr>
            <p:cNvPr id="35" name="Arc 34">
              <a:extLst>
                <a:ext uri="{FF2B5EF4-FFF2-40B4-BE49-F238E27FC236}">
                  <a16:creationId xmlns:a16="http://schemas.microsoft.com/office/drawing/2014/main" id="{BB83C30A-8ABE-DD5D-E668-942C0AD22AE9}"/>
                </a:ext>
              </a:extLst>
            </p:cNvPr>
            <p:cNvSpPr/>
            <p:nvPr/>
          </p:nvSpPr>
          <p:spPr>
            <a:xfrm rot="7898113">
              <a:off x="7269005" y="3896866"/>
              <a:ext cx="985377" cy="1116530"/>
            </a:xfrm>
            <a:prstGeom prst="arc">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37" name="Connecteur droit avec flèche 36">
              <a:extLst>
                <a:ext uri="{FF2B5EF4-FFF2-40B4-BE49-F238E27FC236}">
                  <a16:creationId xmlns:a16="http://schemas.microsoft.com/office/drawing/2014/main" id="{DB354793-DF1A-0048-1014-3E5BF9E44B32}"/>
                </a:ext>
              </a:extLst>
            </p:cNvPr>
            <p:cNvCxnSpPr>
              <a:cxnSpLocks/>
            </p:cNvCxnSpPr>
            <p:nvPr/>
          </p:nvCxnSpPr>
          <p:spPr>
            <a:xfrm flipV="1">
              <a:off x="8168564" y="4742156"/>
              <a:ext cx="81075" cy="9307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eur droit avec flèche 39">
              <a:extLst>
                <a:ext uri="{FF2B5EF4-FFF2-40B4-BE49-F238E27FC236}">
                  <a16:creationId xmlns:a16="http://schemas.microsoft.com/office/drawing/2014/main" id="{B6AB714C-1C00-0E0B-72BE-A62FA74D45DA}"/>
                </a:ext>
              </a:extLst>
            </p:cNvPr>
            <p:cNvCxnSpPr>
              <a:stCxn id="35" idx="2"/>
            </p:cNvCxnSpPr>
            <p:nvPr/>
          </p:nvCxnSpPr>
          <p:spPr>
            <a:xfrm flipH="1" flipV="1">
              <a:off x="7378700" y="4746625"/>
              <a:ext cx="55658" cy="7673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3" name="ZoneTexte 42">
            <a:extLst>
              <a:ext uri="{FF2B5EF4-FFF2-40B4-BE49-F238E27FC236}">
                <a16:creationId xmlns:a16="http://schemas.microsoft.com/office/drawing/2014/main" id="{6D30E5D5-723A-96F7-149A-168677785508}"/>
              </a:ext>
            </a:extLst>
          </p:cNvPr>
          <p:cNvSpPr txBox="1"/>
          <p:nvPr/>
        </p:nvSpPr>
        <p:spPr>
          <a:xfrm>
            <a:off x="6801123" y="4865047"/>
            <a:ext cx="1985301" cy="584775"/>
          </a:xfrm>
          <a:prstGeom prst="rect">
            <a:avLst/>
          </a:prstGeom>
          <a:noFill/>
        </p:spPr>
        <p:txBody>
          <a:bodyPr wrap="square" rtlCol="0">
            <a:spAutoFit/>
          </a:bodyPr>
          <a:lstStyle/>
          <a:p>
            <a:pPr algn="ctr"/>
            <a:r>
              <a:rPr lang="fr-FR" sz="1600" dirty="0"/>
              <a:t>Comparaison</a:t>
            </a:r>
          </a:p>
          <a:p>
            <a:pPr algn="ctr"/>
            <a:r>
              <a:rPr lang="fr-FR" sz="1600" dirty="0"/>
              <a:t>Si </a:t>
            </a:r>
            <a:r>
              <a:rPr lang="fr-FR" sz="1600" i="1" dirty="0"/>
              <a:t>Va2050 &gt; </a:t>
            </a:r>
            <a:r>
              <a:rPr lang="fr-FR" sz="1600" i="1" dirty="0" err="1"/>
              <a:t>Vamax</a:t>
            </a:r>
            <a:endParaRPr lang="fr-FR" sz="1600" i="1" dirty="0"/>
          </a:p>
        </p:txBody>
      </p:sp>
      <p:cxnSp>
        <p:nvCxnSpPr>
          <p:cNvPr id="44" name="Connecteur droit avec flèche 43">
            <a:extLst>
              <a:ext uri="{FF2B5EF4-FFF2-40B4-BE49-F238E27FC236}">
                <a16:creationId xmlns:a16="http://schemas.microsoft.com/office/drawing/2014/main" id="{C5E49986-3CFA-6EAB-52F4-8D352FA3D015}"/>
              </a:ext>
            </a:extLst>
          </p:cNvPr>
          <p:cNvCxnSpPr>
            <a:cxnSpLocks/>
          </p:cNvCxnSpPr>
          <p:nvPr/>
        </p:nvCxnSpPr>
        <p:spPr>
          <a:xfrm>
            <a:off x="7815234" y="5459347"/>
            <a:ext cx="0" cy="19974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6" name="ZoneTexte 45">
            <a:extLst>
              <a:ext uri="{FF2B5EF4-FFF2-40B4-BE49-F238E27FC236}">
                <a16:creationId xmlns:a16="http://schemas.microsoft.com/office/drawing/2014/main" id="{69FB4458-1145-602F-6271-A5389AB5B1CE}"/>
              </a:ext>
            </a:extLst>
          </p:cNvPr>
          <p:cNvSpPr txBox="1"/>
          <p:nvPr/>
        </p:nvSpPr>
        <p:spPr>
          <a:xfrm>
            <a:off x="6114974" y="5678146"/>
            <a:ext cx="3357598" cy="584775"/>
          </a:xfrm>
          <a:prstGeom prst="rect">
            <a:avLst/>
          </a:prstGeom>
          <a:noFill/>
          <a:ln>
            <a:solidFill>
              <a:schemeClr val="tx1"/>
            </a:solidFill>
          </a:ln>
        </p:spPr>
        <p:txBody>
          <a:bodyPr wrap="square" rtlCol="0">
            <a:spAutoFit/>
          </a:bodyPr>
          <a:lstStyle/>
          <a:p>
            <a:pPr algn="ctr"/>
            <a:r>
              <a:rPr lang="fr-FR" sz="1600" dirty="0"/>
              <a:t>Estimation d’un nombre de forages supplémentaires à créer</a:t>
            </a:r>
            <a:endParaRPr lang="fr-FR" sz="1600" i="1" dirty="0"/>
          </a:p>
        </p:txBody>
      </p:sp>
      <p:sp>
        <p:nvSpPr>
          <p:cNvPr id="47" name="ZoneTexte 46">
            <a:extLst>
              <a:ext uri="{FF2B5EF4-FFF2-40B4-BE49-F238E27FC236}">
                <a16:creationId xmlns:a16="http://schemas.microsoft.com/office/drawing/2014/main" id="{04BB03FD-BC90-9313-A268-4770952FABC1}"/>
              </a:ext>
            </a:extLst>
          </p:cNvPr>
          <p:cNvSpPr txBox="1"/>
          <p:nvPr/>
        </p:nvSpPr>
        <p:spPr>
          <a:xfrm>
            <a:off x="317411" y="4113259"/>
            <a:ext cx="2526086" cy="584775"/>
          </a:xfrm>
          <a:prstGeom prst="rect">
            <a:avLst/>
          </a:prstGeom>
          <a:noFill/>
          <a:ln>
            <a:solidFill>
              <a:srgbClr val="FF0000"/>
            </a:solidFill>
          </a:ln>
        </p:spPr>
        <p:txBody>
          <a:bodyPr wrap="square" rtlCol="0">
            <a:spAutoFit/>
          </a:bodyPr>
          <a:lstStyle/>
          <a:p>
            <a:pPr algn="ctr"/>
            <a:r>
              <a:rPr lang="fr-FR" sz="1600" dirty="0">
                <a:solidFill>
                  <a:srgbClr val="FF0000"/>
                </a:solidFill>
              </a:rPr>
              <a:t>Volumes de prélèvements autorisés </a:t>
            </a:r>
            <a:r>
              <a:rPr lang="fr-FR" sz="1600" i="1" dirty="0" err="1">
                <a:solidFill>
                  <a:srgbClr val="FF0000"/>
                </a:solidFill>
              </a:rPr>
              <a:t>Vauto</a:t>
            </a:r>
            <a:endParaRPr lang="fr-FR" sz="1600" i="1" dirty="0">
              <a:solidFill>
                <a:srgbClr val="FF0000"/>
              </a:solidFill>
            </a:endParaRPr>
          </a:p>
        </p:txBody>
      </p:sp>
      <p:grpSp>
        <p:nvGrpSpPr>
          <p:cNvPr id="48" name="Groupe 47">
            <a:extLst>
              <a:ext uri="{FF2B5EF4-FFF2-40B4-BE49-F238E27FC236}">
                <a16:creationId xmlns:a16="http://schemas.microsoft.com/office/drawing/2014/main" id="{A8948487-43F7-8C18-6112-92576216105D}"/>
              </a:ext>
            </a:extLst>
          </p:cNvPr>
          <p:cNvGrpSpPr/>
          <p:nvPr/>
        </p:nvGrpSpPr>
        <p:grpSpPr>
          <a:xfrm>
            <a:off x="2754248" y="3879670"/>
            <a:ext cx="1116530" cy="985377"/>
            <a:chOff x="7203429" y="3962442"/>
            <a:chExt cx="1116530" cy="985377"/>
          </a:xfrm>
        </p:grpSpPr>
        <p:sp>
          <p:nvSpPr>
            <p:cNvPr id="49" name="Arc 48">
              <a:extLst>
                <a:ext uri="{FF2B5EF4-FFF2-40B4-BE49-F238E27FC236}">
                  <a16:creationId xmlns:a16="http://schemas.microsoft.com/office/drawing/2014/main" id="{B447506B-975A-BE31-FEC6-304EF2CD6216}"/>
                </a:ext>
              </a:extLst>
            </p:cNvPr>
            <p:cNvSpPr/>
            <p:nvPr/>
          </p:nvSpPr>
          <p:spPr>
            <a:xfrm rot="7898113">
              <a:off x="7269005" y="3896866"/>
              <a:ext cx="985377" cy="1116530"/>
            </a:xfrm>
            <a:prstGeom prst="arc">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DCC6FDED-25E2-C6DD-6A9B-3C29CA769A66}"/>
                </a:ext>
              </a:extLst>
            </p:cNvPr>
            <p:cNvCxnSpPr>
              <a:cxnSpLocks/>
            </p:cNvCxnSpPr>
            <p:nvPr/>
          </p:nvCxnSpPr>
          <p:spPr>
            <a:xfrm flipV="1">
              <a:off x="8171506" y="4735743"/>
              <a:ext cx="81075" cy="9307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1" name="Connecteur droit avec flèche 50">
              <a:extLst>
                <a:ext uri="{FF2B5EF4-FFF2-40B4-BE49-F238E27FC236}">
                  <a16:creationId xmlns:a16="http://schemas.microsoft.com/office/drawing/2014/main" id="{BA93B2CB-BF49-B1A4-B0DF-3FD84D0EC08D}"/>
                </a:ext>
              </a:extLst>
            </p:cNvPr>
            <p:cNvCxnSpPr>
              <a:stCxn id="49" idx="2"/>
            </p:cNvCxnSpPr>
            <p:nvPr/>
          </p:nvCxnSpPr>
          <p:spPr>
            <a:xfrm flipH="1" flipV="1">
              <a:off x="7378700" y="4746625"/>
              <a:ext cx="55658" cy="7673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52" name="ZoneTexte 51">
            <a:extLst>
              <a:ext uri="{FF2B5EF4-FFF2-40B4-BE49-F238E27FC236}">
                <a16:creationId xmlns:a16="http://schemas.microsoft.com/office/drawing/2014/main" id="{B707734C-5122-CF48-1F7D-489978C36E65}"/>
              </a:ext>
            </a:extLst>
          </p:cNvPr>
          <p:cNvSpPr txBox="1"/>
          <p:nvPr/>
        </p:nvSpPr>
        <p:spPr>
          <a:xfrm>
            <a:off x="2427756" y="4901773"/>
            <a:ext cx="1985301" cy="584775"/>
          </a:xfrm>
          <a:prstGeom prst="rect">
            <a:avLst/>
          </a:prstGeom>
          <a:noFill/>
        </p:spPr>
        <p:txBody>
          <a:bodyPr wrap="square" rtlCol="0">
            <a:spAutoFit/>
          </a:bodyPr>
          <a:lstStyle/>
          <a:p>
            <a:pPr algn="ctr"/>
            <a:r>
              <a:rPr lang="fr-FR" sz="1600" dirty="0"/>
              <a:t>Comparaison</a:t>
            </a:r>
          </a:p>
          <a:p>
            <a:pPr algn="ctr"/>
            <a:r>
              <a:rPr lang="fr-FR" sz="1600" dirty="0"/>
              <a:t>Si </a:t>
            </a:r>
            <a:r>
              <a:rPr lang="fr-FR" sz="1600" i="1" dirty="0" err="1"/>
              <a:t>Vauto</a:t>
            </a:r>
            <a:r>
              <a:rPr lang="fr-FR" sz="1600" i="1" dirty="0"/>
              <a:t> &lt; Va2050</a:t>
            </a:r>
          </a:p>
        </p:txBody>
      </p:sp>
      <p:cxnSp>
        <p:nvCxnSpPr>
          <p:cNvPr id="53" name="Connecteur droit avec flèche 52">
            <a:extLst>
              <a:ext uri="{FF2B5EF4-FFF2-40B4-BE49-F238E27FC236}">
                <a16:creationId xmlns:a16="http://schemas.microsoft.com/office/drawing/2014/main" id="{DA64871D-23AC-F47C-29AF-25BD93D159BC}"/>
              </a:ext>
            </a:extLst>
          </p:cNvPr>
          <p:cNvCxnSpPr>
            <a:cxnSpLocks/>
          </p:cNvCxnSpPr>
          <p:nvPr/>
        </p:nvCxnSpPr>
        <p:spPr>
          <a:xfrm>
            <a:off x="3420407" y="5449822"/>
            <a:ext cx="0" cy="19974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4" name="ZoneTexte 53">
            <a:extLst>
              <a:ext uri="{FF2B5EF4-FFF2-40B4-BE49-F238E27FC236}">
                <a16:creationId xmlns:a16="http://schemas.microsoft.com/office/drawing/2014/main" id="{90479760-7F83-AF0B-D35C-A7B7E2834487}"/>
              </a:ext>
            </a:extLst>
          </p:cNvPr>
          <p:cNvSpPr txBox="1"/>
          <p:nvPr/>
        </p:nvSpPr>
        <p:spPr>
          <a:xfrm>
            <a:off x="1741608" y="5678146"/>
            <a:ext cx="3357598" cy="584775"/>
          </a:xfrm>
          <a:prstGeom prst="rect">
            <a:avLst/>
          </a:prstGeom>
          <a:noFill/>
          <a:ln>
            <a:solidFill>
              <a:schemeClr val="tx1"/>
            </a:solidFill>
          </a:ln>
        </p:spPr>
        <p:txBody>
          <a:bodyPr wrap="square" rtlCol="0">
            <a:spAutoFit/>
          </a:bodyPr>
          <a:lstStyle/>
          <a:p>
            <a:pPr algn="ctr"/>
            <a:r>
              <a:rPr lang="fr-FR" sz="1600" i="1" dirty="0"/>
              <a:t>Aperçu des révisions des autorisations à prévoir</a:t>
            </a:r>
          </a:p>
        </p:txBody>
      </p:sp>
      <p:cxnSp>
        <p:nvCxnSpPr>
          <p:cNvPr id="57" name="Connecteur droit 56">
            <a:extLst>
              <a:ext uri="{FF2B5EF4-FFF2-40B4-BE49-F238E27FC236}">
                <a16:creationId xmlns:a16="http://schemas.microsoft.com/office/drawing/2014/main" id="{B0E25123-BD08-E26A-6730-7DDB27DE5AF9}"/>
              </a:ext>
            </a:extLst>
          </p:cNvPr>
          <p:cNvCxnSpPr>
            <a:cxnSpLocks/>
          </p:cNvCxnSpPr>
          <p:nvPr/>
        </p:nvCxnSpPr>
        <p:spPr>
          <a:xfrm>
            <a:off x="7793773" y="2078653"/>
            <a:ext cx="0" cy="830997"/>
          </a:xfrm>
          <a:prstGeom prst="line">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9" name="ZoneTexte 58">
            <a:extLst>
              <a:ext uri="{FF2B5EF4-FFF2-40B4-BE49-F238E27FC236}">
                <a16:creationId xmlns:a16="http://schemas.microsoft.com/office/drawing/2014/main" id="{337BFB41-CAF5-C819-9AE9-1A8156A13975}"/>
              </a:ext>
            </a:extLst>
          </p:cNvPr>
          <p:cNvSpPr txBox="1"/>
          <p:nvPr/>
        </p:nvSpPr>
        <p:spPr>
          <a:xfrm>
            <a:off x="651616" y="3351714"/>
            <a:ext cx="1857676" cy="584775"/>
          </a:xfrm>
          <a:prstGeom prst="rect">
            <a:avLst/>
          </a:prstGeom>
          <a:noFill/>
        </p:spPr>
        <p:txBody>
          <a:bodyPr wrap="square" rtlCol="0">
            <a:spAutoFit/>
          </a:bodyPr>
          <a:lstStyle/>
          <a:p>
            <a:pPr algn="ctr"/>
            <a:r>
              <a:rPr lang="fr-FR" sz="1600" dirty="0">
                <a:solidFill>
                  <a:srgbClr val="FFA3A3"/>
                </a:solidFill>
              </a:rPr>
              <a:t>LIMITE ADMINISTRATIVE</a:t>
            </a:r>
          </a:p>
        </p:txBody>
      </p:sp>
      <p:sp>
        <p:nvSpPr>
          <p:cNvPr id="60" name="ZoneTexte 59">
            <a:extLst>
              <a:ext uri="{FF2B5EF4-FFF2-40B4-BE49-F238E27FC236}">
                <a16:creationId xmlns:a16="http://schemas.microsoft.com/office/drawing/2014/main" id="{46F02D66-BF8B-EAB5-F788-027EC5089FDD}"/>
              </a:ext>
            </a:extLst>
          </p:cNvPr>
          <p:cNvSpPr txBox="1"/>
          <p:nvPr/>
        </p:nvSpPr>
        <p:spPr>
          <a:xfrm>
            <a:off x="9366716" y="5019652"/>
            <a:ext cx="1857676" cy="584775"/>
          </a:xfrm>
          <a:prstGeom prst="rect">
            <a:avLst/>
          </a:prstGeom>
          <a:noFill/>
        </p:spPr>
        <p:txBody>
          <a:bodyPr wrap="square" rtlCol="0">
            <a:spAutoFit/>
          </a:bodyPr>
          <a:lstStyle/>
          <a:p>
            <a:pPr algn="ctr"/>
            <a:r>
              <a:rPr lang="fr-FR" sz="1600" dirty="0">
                <a:solidFill>
                  <a:srgbClr val="65FF65"/>
                </a:solidFill>
              </a:rPr>
              <a:t>LIMITE TECHNIQUE</a:t>
            </a:r>
          </a:p>
        </p:txBody>
      </p:sp>
    </p:spTree>
    <p:extLst>
      <p:ext uri="{BB962C8B-B14F-4D97-AF65-F5344CB8AC3E}">
        <p14:creationId xmlns:p14="http://schemas.microsoft.com/office/powerpoint/2010/main" val="319593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7" grpId="0" animBg="1"/>
      <p:bldP spid="20" grpId="0"/>
      <p:bldP spid="22" grpId="0" animBg="1"/>
      <p:bldP spid="25" grpId="0" animBg="1"/>
      <p:bldP spid="26" grpId="0"/>
      <p:bldP spid="31" grpId="0" animBg="1"/>
      <p:bldP spid="43" grpId="0"/>
      <p:bldP spid="46" grpId="0" animBg="1"/>
      <p:bldP spid="47" grpId="0" animBg="1"/>
      <p:bldP spid="52" grpId="0"/>
      <p:bldP spid="54" grpId="0" animBg="1"/>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A90FC6-4665-2AD0-64C6-250908DB415D}"/>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7513F53-2B49-A263-5593-7437771DCCEE}"/>
              </a:ext>
            </a:extLst>
          </p:cNvPr>
          <p:cNvSpPr>
            <a:spLocks noGrp="1"/>
          </p:cNvSpPr>
          <p:nvPr>
            <p:ph type="sldNum" sz="quarter" idx="12"/>
          </p:nvPr>
        </p:nvSpPr>
        <p:spPr/>
        <p:txBody>
          <a:bodyPr/>
          <a:lstStyle/>
          <a:p>
            <a:fld id="{A69E00E3-DEE3-4217-B4F6-3EC050798811}" type="slidenum">
              <a:rPr lang="fr-FR" smtClean="0"/>
              <a:t>16</a:t>
            </a:fld>
            <a:endParaRPr lang="fr-FR" dirty="0"/>
          </a:p>
        </p:txBody>
      </p:sp>
      <p:sp>
        <p:nvSpPr>
          <p:cNvPr id="4" name="Titre 3">
            <a:extLst>
              <a:ext uri="{FF2B5EF4-FFF2-40B4-BE49-F238E27FC236}">
                <a16:creationId xmlns:a16="http://schemas.microsoft.com/office/drawing/2014/main" id="{CD52FB8A-1266-AC20-4366-AAD78E902D31}"/>
              </a:ext>
            </a:extLst>
          </p:cNvPr>
          <p:cNvSpPr>
            <a:spLocks noGrp="1"/>
          </p:cNvSpPr>
          <p:nvPr>
            <p:ph type="title"/>
          </p:nvPr>
        </p:nvSpPr>
        <p:spPr/>
        <p:txBody>
          <a:bodyPr/>
          <a:lstStyle/>
          <a:p>
            <a:r>
              <a:rPr lang="fr-FR" dirty="0"/>
              <a:t>Révision des VMPO – Zone par zone </a:t>
            </a:r>
          </a:p>
        </p:txBody>
      </p:sp>
      <p:sp>
        <p:nvSpPr>
          <p:cNvPr id="2" name="Espace réservé du contenu 1">
            <a:extLst>
              <a:ext uri="{FF2B5EF4-FFF2-40B4-BE49-F238E27FC236}">
                <a16:creationId xmlns:a16="http://schemas.microsoft.com/office/drawing/2014/main" id="{7AF7F740-669A-943B-D67D-499879948E61}"/>
              </a:ext>
            </a:extLst>
          </p:cNvPr>
          <p:cNvSpPr>
            <a:spLocks noGrp="1"/>
          </p:cNvSpPr>
          <p:nvPr>
            <p:ph idx="1"/>
          </p:nvPr>
        </p:nvSpPr>
        <p:spPr>
          <a:xfrm>
            <a:off x="382698" y="1002494"/>
            <a:ext cx="11726693" cy="450291"/>
          </a:xfrm>
        </p:spPr>
        <p:txBody>
          <a:bodyPr>
            <a:noAutofit/>
          </a:bodyPr>
          <a:lstStyle/>
          <a:p>
            <a:pPr>
              <a:spcBef>
                <a:spcPts val="600"/>
              </a:spcBef>
              <a:buClr>
                <a:srgbClr val="F78F04"/>
              </a:buClr>
              <a:buFont typeface="Arial" panose="020B0604020202020204" pitchFamily="34" charset="0"/>
              <a:buChar char="•"/>
            </a:pPr>
            <a:r>
              <a:rPr lang="fr-FR" sz="2000" b="1" dirty="0">
                <a:solidFill>
                  <a:srgbClr val="333399"/>
                </a:solidFill>
                <a:sym typeface="Wingdings" panose="05000000000000000000" pitchFamily="2" charset="2"/>
              </a:rPr>
              <a:t>E</a:t>
            </a:r>
            <a:r>
              <a:rPr lang="fr-FR" sz="2000" b="1" dirty="0">
                <a:solidFill>
                  <a:srgbClr val="333399"/>
                </a:solidFill>
              </a:rPr>
              <a:t>laboration des nouveaux scénarios des prélèvements à 2050 – la méthodologie retenue</a:t>
            </a:r>
          </a:p>
          <a:p>
            <a:pPr marL="0" indent="0">
              <a:spcBef>
                <a:spcPts val="600"/>
              </a:spcBef>
              <a:buClr>
                <a:srgbClr val="F78F04"/>
              </a:buClr>
              <a:buNone/>
            </a:pPr>
            <a:endParaRPr lang="fr-FR" sz="2000" b="1" dirty="0">
              <a:solidFill>
                <a:srgbClr val="333399"/>
              </a:solidFill>
              <a:latin typeface="+mj-lt"/>
            </a:endParaRPr>
          </a:p>
        </p:txBody>
      </p:sp>
      <p:sp>
        <p:nvSpPr>
          <p:cNvPr id="46" name="ZoneTexte 45">
            <a:extLst>
              <a:ext uri="{FF2B5EF4-FFF2-40B4-BE49-F238E27FC236}">
                <a16:creationId xmlns:a16="http://schemas.microsoft.com/office/drawing/2014/main" id="{0C0C4947-EE6A-17AF-8070-831036D3FB02}"/>
              </a:ext>
            </a:extLst>
          </p:cNvPr>
          <p:cNvSpPr txBox="1"/>
          <p:nvPr/>
        </p:nvSpPr>
        <p:spPr>
          <a:xfrm>
            <a:off x="4417201" y="1869747"/>
            <a:ext cx="3357598" cy="615553"/>
          </a:xfrm>
          <a:prstGeom prst="rect">
            <a:avLst/>
          </a:prstGeom>
          <a:noFill/>
          <a:ln>
            <a:solidFill>
              <a:schemeClr val="tx1"/>
            </a:solidFill>
          </a:ln>
        </p:spPr>
        <p:txBody>
          <a:bodyPr wrap="square" rtlCol="0">
            <a:spAutoFit/>
          </a:bodyPr>
          <a:lstStyle/>
          <a:p>
            <a:pPr algn="ctr"/>
            <a:r>
              <a:rPr lang="fr-FR" sz="1700" dirty="0"/>
              <a:t>Estimation d’un nombre de forages supplémentaires à créer</a:t>
            </a:r>
            <a:endParaRPr lang="fr-FR" sz="1700" i="1" dirty="0"/>
          </a:p>
        </p:txBody>
      </p:sp>
      <p:sp>
        <p:nvSpPr>
          <p:cNvPr id="5" name="ZoneTexte 4">
            <a:extLst>
              <a:ext uri="{FF2B5EF4-FFF2-40B4-BE49-F238E27FC236}">
                <a16:creationId xmlns:a16="http://schemas.microsoft.com/office/drawing/2014/main" id="{D1CA8054-EFAE-9A97-FDE6-3D0E7428C98B}"/>
              </a:ext>
            </a:extLst>
          </p:cNvPr>
          <p:cNvSpPr txBox="1"/>
          <p:nvPr/>
        </p:nvSpPr>
        <p:spPr>
          <a:xfrm>
            <a:off x="4854283" y="3067741"/>
            <a:ext cx="2483433" cy="615553"/>
          </a:xfrm>
          <a:prstGeom prst="rect">
            <a:avLst/>
          </a:prstGeom>
          <a:noFill/>
          <a:ln>
            <a:solidFill>
              <a:schemeClr val="tx1"/>
            </a:solidFill>
          </a:ln>
        </p:spPr>
        <p:txBody>
          <a:bodyPr wrap="square" rtlCol="0">
            <a:spAutoFit/>
          </a:bodyPr>
          <a:lstStyle/>
          <a:p>
            <a:pPr algn="ctr"/>
            <a:r>
              <a:rPr lang="fr-FR" sz="1700" dirty="0"/>
              <a:t>Localisation ces forages supplémentaires</a:t>
            </a:r>
            <a:endParaRPr lang="fr-FR" sz="1700" i="1" dirty="0"/>
          </a:p>
        </p:txBody>
      </p:sp>
      <p:sp>
        <p:nvSpPr>
          <p:cNvPr id="6" name="ZoneTexte 5">
            <a:extLst>
              <a:ext uri="{FF2B5EF4-FFF2-40B4-BE49-F238E27FC236}">
                <a16:creationId xmlns:a16="http://schemas.microsoft.com/office/drawing/2014/main" id="{20B0CABF-736D-7A23-1AAA-4E93108FCD99}"/>
              </a:ext>
            </a:extLst>
          </p:cNvPr>
          <p:cNvSpPr txBox="1"/>
          <p:nvPr/>
        </p:nvSpPr>
        <p:spPr>
          <a:xfrm>
            <a:off x="7924623" y="2996546"/>
            <a:ext cx="2518788" cy="877163"/>
          </a:xfrm>
          <a:prstGeom prst="rect">
            <a:avLst/>
          </a:prstGeom>
          <a:noFill/>
          <a:ln>
            <a:solidFill>
              <a:schemeClr val="tx1"/>
            </a:solidFill>
          </a:ln>
        </p:spPr>
        <p:txBody>
          <a:bodyPr wrap="square" rtlCol="0">
            <a:spAutoFit/>
          </a:bodyPr>
          <a:lstStyle/>
          <a:p>
            <a:pPr algn="ctr"/>
            <a:r>
              <a:rPr lang="fr-FR" sz="1700" dirty="0"/>
              <a:t>Répartition des besoins en prélèvements 2050 sur le parc de forages</a:t>
            </a:r>
            <a:endParaRPr lang="fr-FR" sz="1700" i="1" dirty="0"/>
          </a:p>
        </p:txBody>
      </p:sp>
      <p:sp>
        <p:nvSpPr>
          <p:cNvPr id="7" name="ZoneTexte 6">
            <a:extLst>
              <a:ext uri="{FF2B5EF4-FFF2-40B4-BE49-F238E27FC236}">
                <a16:creationId xmlns:a16="http://schemas.microsoft.com/office/drawing/2014/main" id="{3BE1DB49-AA11-70E9-31D2-B3F40E117264}"/>
              </a:ext>
            </a:extLst>
          </p:cNvPr>
          <p:cNvSpPr txBox="1"/>
          <p:nvPr/>
        </p:nvSpPr>
        <p:spPr>
          <a:xfrm>
            <a:off x="2097397" y="3203134"/>
            <a:ext cx="2290929" cy="353943"/>
          </a:xfrm>
          <a:prstGeom prst="rect">
            <a:avLst/>
          </a:prstGeom>
          <a:noFill/>
          <a:ln>
            <a:solidFill>
              <a:schemeClr val="tx1"/>
            </a:solidFill>
          </a:ln>
        </p:spPr>
        <p:txBody>
          <a:bodyPr wrap="square" rtlCol="0">
            <a:spAutoFit/>
          </a:bodyPr>
          <a:lstStyle/>
          <a:p>
            <a:pPr algn="ctr"/>
            <a:r>
              <a:rPr lang="fr-FR" sz="1700" dirty="0"/>
              <a:t>Forages existants</a:t>
            </a:r>
            <a:endParaRPr lang="fr-FR" sz="1700" i="1" dirty="0"/>
          </a:p>
        </p:txBody>
      </p:sp>
      <p:sp>
        <p:nvSpPr>
          <p:cNvPr id="8" name="ZoneTexte 7">
            <a:extLst>
              <a:ext uri="{FF2B5EF4-FFF2-40B4-BE49-F238E27FC236}">
                <a16:creationId xmlns:a16="http://schemas.microsoft.com/office/drawing/2014/main" id="{7E23A687-93C6-FE59-40A7-4DFB85092556}"/>
              </a:ext>
            </a:extLst>
          </p:cNvPr>
          <p:cNvSpPr txBox="1"/>
          <p:nvPr/>
        </p:nvSpPr>
        <p:spPr>
          <a:xfrm>
            <a:off x="3450663" y="3731605"/>
            <a:ext cx="2705567" cy="615553"/>
          </a:xfrm>
          <a:prstGeom prst="rect">
            <a:avLst/>
          </a:prstGeom>
          <a:noFill/>
          <a:ln>
            <a:noFill/>
          </a:ln>
        </p:spPr>
        <p:txBody>
          <a:bodyPr wrap="square" rtlCol="0">
            <a:spAutoFit/>
          </a:bodyPr>
          <a:lstStyle/>
          <a:p>
            <a:pPr algn="ctr"/>
            <a:r>
              <a:rPr lang="fr-FR" sz="1700" dirty="0">
                <a:solidFill>
                  <a:srgbClr val="0070C0"/>
                </a:solidFill>
              </a:rPr>
              <a:t>Cartographie des points de prélèvements</a:t>
            </a:r>
            <a:endParaRPr lang="fr-FR" sz="1700" i="1" dirty="0">
              <a:solidFill>
                <a:srgbClr val="0070C0"/>
              </a:solidFill>
            </a:endParaRPr>
          </a:p>
        </p:txBody>
      </p:sp>
      <p:sp>
        <p:nvSpPr>
          <p:cNvPr id="10" name="Rectangle 9">
            <a:extLst>
              <a:ext uri="{FF2B5EF4-FFF2-40B4-BE49-F238E27FC236}">
                <a16:creationId xmlns:a16="http://schemas.microsoft.com/office/drawing/2014/main" id="{47B41195-324B-1405-A81E-78B95808576E}"/>
              </a:ext>
            </a:extLst>
          </p:cNvPr>
          <p:cNvSpPr/>
          <p:nvPr/>
        </p:nvSpPr>
        <p:spPr>
          <a:xfrm>
            <a:off x="2050182" y="2996546"/>
            <a:ext cx="5361269" cy="770592"/>
          </a:xfrm>
          <a:prstGeom prst="rect">
            <a:avLst/>
          </a:prstGeom>
          <a:noFill/>
          <a:ln w="19050">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700"/>
          </a:p>
        </p:txBody>
      </p:sp>
      <p:sp>
        <p:nvSpPr>
          <p:cNvPr id="11" name="ZoneTexte 10">
            <a:extLst>
              <a:ext uri="{FF2B5EF4-FFF2-40B4-BE49-F238E27FC236}">
                <a16:creationId xmlns:a16="http://schemas.microsoft.com/office/drawing/2014/main" id="{C9B4742D-2644-7ECD-C160-02D4403E0769}"/>
              </a:ext>
            </a:extLst>
          </p:cNvPr>
          <p:cNvSpPr txBox="1"/>
          <p:nvPr/>
        </p:nvSpPr>
        <p:spPr>
          <a:xfrm>
            <a:off x="4803446" y="5016058"/>
            <a:ext cx="4588090" cy="353943"/>
          </a:xfrm>
          <a:prstGeom prst="rect">
            <a:avLst/>
          </a:prstGeom>
          <a:noFill/>
          <a:ln>
            <a:solidFill>
              <a:schemeClr val="accent6">
                <a:lumMod val="75000"/>
              </a:schemeClr>
            </a:solidFill>
          </a:ln>
        </p:spPr>
        <p:txBody>
          <a:bodyPr wrap="square" rtlCol="0">
            <a:spAutoFit/>
          </a:bodyPr>
          <a:lstStyle/>
          <a:p>
            <a:pPr algn="ctr"/>
            <a:r>
              <a:rPr lang="fr-FR" sz="1700" dirty="0">
                <a:solidFill>
                  <a:schemeClr val="accent6">
                    <a:lumMod val="75000"/>
                  </a:schemeClr>
                </a:solidFill>
              </a:rPr>
              <a:t>Données d’entrée des simulations du BRGM</a:t>
            </a:r>
            <a:endParaRPr lang="fr-FR" sz="1700" i="1" dirty="0">
              <a:solidFill>
                <a:schemeClr val="accent6">
                  <a:lumMod val="75000"/>
                </a:schemeClr>
              </a:solidFill>
            </a:endParaRPr>
          </a:p>
        </p:txBody>
      </p:sp>
      <p:cxnSp>
        <p:nvCxnSpPr>
          <p:cNvPr id="14" name="Connecteur droit avec flèche 13">
            <a:extLst>
              <a:ext uri="{FF2B5EF4-FFF2-40B4-BE49-F238E27FC236}">
                <a16:creationId xmlns:a16="http://schemas.microsoft.com/office/drawing/2014/main" id="{6E570D52-B5D5-C933-E36F-9E96F8E9D9AD}"/>
              </a:ext>
            </a:extLst>
          </p:cNvPr>
          <p:cNvCxnSpPr>
            <a:cxnSpLocks/>
          </p:cNvCxnSpPr>
          <p:nvPr/>
        </p:nvCxnSpPr>
        <p:spPr>
          <a:xfrm>
            <a:off x="6095999" y="2582943"/>
            <a:ext cx="1" cy="370431"/>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ZoneTexte 22">
            <a:extLst>
              <a:ext uri="{FF2B5EF4-FFF2-40B4-BE49-F238E27FC236}">
                <a16:creationId xmlns:a16="http://schemas.microsoft.com/office/drawing/2014/main" id="{F44A7808-B351-2A44-EF23-2ADD4F71F5B4}"/>
              </a:ext>
            </a:extLst>
          </p:cNvPr>
          <p:cNvSpPr txBox="1"/>
          <p:nvPr/>
        </p:nvSpPr>
        <p:spPr>
          <a:xfrm>
            <a:off x="4435541" y="3083129"/>
            <a:ext cx="471637" cy="353943"/>
          </a:xfrm>
          <a:prstGeom prst="rect">
            <a:avLst/>
          </a:prstGeom>
          <a:noFill/>
        </p:spPr>
        <p:txBody>
          <a:bodyPr wrap="square" rtlCol="0">
            <a:spAutoFit/>
          </a:bodyPr>
          <a:lstStyle/>
          <a:p>
            <a:r>
              <a:rPr lang="fr-FR" sz="1700" dirty="0"/>
              <a:t>+</a:t>
            </a:r>
          </a:p>
        </p:txBody>
      </p:sp>
      <p:cxnSp>
        <p:nvCxnSpPr>
          <p:cNvPr id="36" name="Connecteur droit avec flèche 35">
            <a:extLst>
              <a:ext uri="{FF2B5EF4-FFF2-40B4-BE49-F238E27FC236}">
                <a16:creationId xmlns:a16="http://schemas.microsoft.com/office/drawing/2014/main" id="{C9CA3CB3-99F7-B918-9F3A-0659883AB5BD}"/>
              </a:ext>
            </a:extLst>
          </p:cNvPr>
          <p:cNvCxnSpPr>
            <a:cxnSpLocks/>
          </p:cNvCxnSpPr>
          <p:nvPr/>
        </p:nvCxnSpPr>
        <p:spPr>
          <a:xfrm>
            <a:off x="7458664" y="3378795"/>
            <a:ext cx="392224" cy="0"/>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4CD4A9B3-CA97-0E8D-50F0-688C4A7E9EF6}"/>
              </a:ext>
            </a:extLst>
          </p:cNvPr>
          <p:cNvCxnSpPr>
            <a:cxnSpLocks/>
          </p:cNvCxnSpPr>
          <p:nvPr/>
        </p:nvCxnSpPr>
        <p:spPr>
          <a:xfrm>
            <a:off x="5061983" y="4316380"/>
            <a:ext cx="0" cy="624753"/>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Connecteur droit avec flèche 54">
            <a:extLst>
              <a:ext uri="{FF2B5EF4-FFF2-40B4-BE49-F238E27FC236}">
                <a16:creationId xmlns:a16="http://schemas.microsoft.com/office/drawing/2014/main" id="{CD9DFF6D-DEAA-838E-B980-E9EFAA15E161}"/>
              </a:ext>
            </a:extLst>
          </p:cNvPr>
          <p:cNvCxnSpPr>
            <a:cxnSpLocks/>
          </p:cNvCxnSpPr>
          <p:nvPr/>
        </p:nvCxnSpPr>
        <p:spPr>
          <a:xfrm>
            <a:off x="9070087" y="3927932"/>
            <a:ext cx="0" cy="1013201"/>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ZoneTexte 62">
            <a:extLst>
              <a:ext uri="{FF2B5EF4-FFF2-40B4-BE49-F238E27FC236}">
                <a16:creationId xmlns:a16="http://schemas.microsoft.com/office/drawing/2014/main" id="{03BA1B15-F456-2450-1B7D-0FECB6AAB207}"/>
              </a:ext>
            </a:extLst>
          </p:cNvPr>
          <p:cNvSpPr txBox="1"/>
          <p:nvPr/>
        </p:nvSpPr>
        <p:spPr>
          <a:xfrm>
            <a:off x="1175085" y="1869747"/>
            <a:ext cx="2472990" cy="369332"/>
          </a:xfrm>
          <a:prstGeom prst="rect">
            <a:avLst/>
          </a:prstGeom>
          <a:noFill/>
        </p:spPr>
        <p:txBody>
          <a:bodyPr wrap="square" rtlCol="0">
            <a:spAutoFit/>
          </a:bodyPr>
          <a:lstStyle/>
          <a:p>
            <a:r>
              <a:rPr lang="fr-FR" dirty="0"/>
              <a:t>En cours…</a:t>
            </a:r>
          </a:p>
        </p:txBody>
      </p:sp>
    </p:spTree>
    <p:extLst>
      <p:ext uri="{BB962C8B-B14F-4D97-AF65-F5344CB8AC3E}">
        <p14:creationId xmlns:p14="http://schemas.microsoft.com/office/powerpoint/2010/main" val="142942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10" grpId="0" animBg="1"/>
      <p:bldP spid="11" grpId="0" animBg="1"/>
      <p:bldP spid="2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1065</TotalTime>
  <Words>1537</Words>
  <Application>Microsoft Office PowerPoint</Application>
  <PresentationFormat>Grand écran</PresentationFormat>
  <Paragraphs>202</Paragraphs>
  <Slides>16</Slides>
  <Notes>4</Notes>
  <HiddenSlides>2</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Aptos</vt:lpstr>
      <vt:lpstr>Arial</vt:lpstr>
      <vt:lpstr>Calibri</vt:lpstr>
      <vt:lpstr>Cambria Math</vt:lpstr>
      <vt:lpstr>Trebuchet MS</vt:lpstr>
      <vt:lpstr>Wingdings</vt:lpstr>
      <vt:lpstr>Office Theme</vt:lpstr>
      <vt:lpstr>Révision du SAGE</vt:lpstr>
      <vt:lpstr>Mise à jour du SAGE </vt:lpstr>
      <vt:lpstr>Révision des VMPO - Rappel méthodologique</vt:lpstr>
      <vt:lpstr>Révision des VMPO - Rappel méthodologique</vt:lpstr>
      <vt:lpstr>Révision des VMPO - Rappel méthodologique</vt:lpstr>
      <vt:lpstr>Révision des VMPO - Rappel méthodologique</vt:lpstr>
      <vt:lpstr>Révision des VMPO - Rappel méthodologique</vt:lpstr>
      <vt:lpstr>Révision des VMPO – Historique de travail</vt:lpstr>
      <vt:lpstr>Révision des VMPO – Historique de travail</vt:lpstr>
      <vt:lpstr>Révision des VMPO – Historique de travail </vt:lpstr>
      <vt:lpstr>Révision des VMPO – Historique de travail</vt:lpstr>
      <vt:lpstr>Révision des VMPO – Modification de l’outil de simulation</vt:lpstr>
      <vt:lpstr>Révision des VMPO</vt:lpstr>
      <vt:lpstr>Révision des VMPO</vt:lpstr>
      <vt:lpstr>Révision des VMPO – Zone par zone </vt:lpstr>
      <vt:lpstr>Révision des VMPO – Zone par zone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47</cp:revision>
  <dcterms:created xsi:type="dcterms:W3CDTF">2023-11-09T14:53:53Z</dcterms:created>
  <dcterms:modified xsi:type="dcterms:W3CDTF">2026-01-29T17:50:07Z</dcterms:modified>
</cp:coreProperties>
</file>