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3" r:id="rId1"/>
  </p:sldMasterIdLst>
  <p:notesMasterIdLst>
    <p:notesMasterId r:id="rId6"/>
  </p:notesMasterIdLst>
  <p:handoutMasterIdLst>
    <p:handoutMasterId r:id="rId7"/>
  </p:handoutMasterIdLst>
  <p:sldIdLst>
    <p:sldId id="564" r:id="rId2"/>
    <p:sldId id="538" r:id="rId3"/>
    <p:sldId id="559" r:id="rId4"/>
    <p:sldId id="525" r:id="rId5"/>
  </p:sldIdLst>
  <p:sldSz cx="9144000" cy="6858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63B"/>
    <a:srgbClr val="0077D4"/>
    <a:srgbClr val="FE5000"/>
    <a:srgbClr val="E1E80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722" autoAdjust="0"/>
    <p:restoredTop sz="94660"/>
  </p:normalViewPr>
  <p:slideViewPr>
    <p:cSldViewPr>
      <p:cViewPr varScale="1">
        <p:scale>
          <a:sx n="104" d="100"/>
          <a:sy n="104" d="100"/>
        </p:scale>
        <p:origin x="191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3" d="100"/>
          <a:sy n="83" d="100"/>
        </p:scale>
        <p:origin x="276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5B59E7-90E6-420D-AABB-99BF6A8C4EB8}" type="datetimeFigureOut">
              <a:rPr lang="fr-FR" smtClean="0"/>
              <a:t>24/02/2021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082316-71EC-47CF-9640-A46F92FD33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86909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CD7781-4B6E-48FF-B731-A183665EDAD5}" type="datetimeFigureOut">
              <a:rPr lang="fr-FR" smtClean="0"/>
              <a:t>24/02/2021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1FB029-0AF2-4823-A9ED-717817EB4A3C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963820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1FB029-0AF2-4823-A9ED-717817EB4A3C}" type="slidenum">
              <a:rPr lang="fr-FR" smtClean="0"/>
              <a:t>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605561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2</a:t>
            </a:fld>
            <a:endParaRPr lang="fr-FR" altLang="fr-FR" sz="1200" dirty="0">
              <a:latin typeface="Arial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25672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3</a:t>
            </a:fld>
            <a:endParaRPr lang="fr-FR" altLang="fr-FR" sz="1200" dirty="0">
              <a:latin typeface="Arial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25672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4</a:t>
            </a:fld>
            <a:endParaRPr lang="fr-FR" altLang="fr-FR" sz="1200" dirty="0">
              <a:latin typeface="Arial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5530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Couv. Rapport PPT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rgbClr val="4F81BD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9" name="Connecteur droit 8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Image 11" descr="SMEGREG EPTB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351486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0" name="Image 9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855847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677"/>
            <a:ext cx="9144000" cy="6871678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0" name="Image 9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606991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Angle jaun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5552" y="0"/>
            <a:ext cx="1298448" cy="1975104"/>
          </a:xfrm>
          <a:prstGeom prst="rect">
            <a:avLst/>
          </a:prstGeom>
        </p:spPr>
      </p:pic>
      <p:pic>
        <p:nvPicPr>
          <p:cNvPr id="7" name="Image 6" descr="Bando Bas Bleu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512775"/>
            <a:ext cx="9144001" cy="135205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2" name="Connecteur droit 11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Image 9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73" y="633915"/>
            <a:ext cx="1939639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382210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 descr="Couv. Rapport PPT4.jp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-1"/>
          <a:stretch/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E46C0A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4" name="Image 13" descr="SMEGREG EPTB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73" y="633915"/>
            <a:ext cx="1939639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315309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Couv. Rapport PPT5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4" name="Image 13" descr="SMEGREG EPTB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73" y="633915"/>
            <a:ext cx="1939639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6814739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C007F8-CCD2-4E45-B1E9-339A56482E0E}" type="datetime1">
              <a:rPr lang="fr-FR" smtClean="0"/>
              <a:t>24/02/2021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93843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3568" y="1498601"/>
            <a:ext cx="8352928" cy="2101850"/>
          </a:xfrm>
        </p:spPr>
        <p:txBody>
          <a:bodyPr>
            <a:normAutofit/>
          </a:bodyPr>
          <a:lstStyle/>
          <a:p>
            <a:r>
              <a:rPr lang="fr-FR" sz="3200" dirty="0"/>
              <a:t>Adhésion d'un nouveau membre</a:t>
            </a:r>
            <a:br>
              <a:rPr lang="fr-FR" sz="3200" dirty="0"/>
            </a:br>
            <a:r>
              <a:rPr lang="fr-FR" sz="3200" dirty="0"/>
              <a:t>Mise à jour des statuts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fr-FR" dirty="0"/>
              <a:t>Comité syndical du SMEGREG</a:t>
            </a:r>
          </a:p>
          <a:p>
            <a:r>
              <a:rPr lang="fr-FR" dirty="0"/>
              <a:t>Réunion du 24 février 2021</a:t>
            </a:r>
          </a:p>
        </p:txBody>
      </p:sp>
    </p:spTree>
    <p:extLst>
      <p:ext uri="{BB962C8B-B14F-4D97-AF65-F5344CB8AC3E}">
        <p14:creationId xmlns:p14="http://schemas.microsoft.com/office/powerpoint/2010/main" val="11282806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 descr="Une image contenant carte&#10;&#10;Description générée automatiquement">
            <a:extLst>
              <a:ext uri="{FF2B5EF4-FFF2-40B4-BE49-F238E27FC236}">
                <a16:creationId xmlns:a16="http://schemas.microsoft.com/office/drawing/2014/main" id="{D6D21F9B-F281-4CE7-BDED-6FE1E5F1F83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80"/>
          <a:stretch/>
        </p:blipFill>
        <p:spPr>
          <a:xfrm>
            <a:off x="962692" y="1402241"/>
            <a:ext cx="3969117" cy="5160327"/>
          </a:xfrm>
          <a:prstGeom prst="rect">
            <a:avLst/>
          </a:prstGeom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5FA143A0-098F-407A-801E-CAE8B4A4C17D}"/>
              </a:ext>
            </a:extLst>
          </p:cNvPr>
          <p:cNvSpPr/>
          <p:nvPr/>
        </p:nvSpPr>
        <p:spPr>
          <a:xfrm>
            <a:off x="5011949" y="1658693"/>
            <a:ext cx="3934590" cy="1338260"/>
          </a:xfrm>
          <a:prstGeom prst="rect">
            <a:avLst/>
          </a:prstGeom>
          <a:solidFill>
            <a:srgbClr val="FFC000">
              <a:alpha val="50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Text Box 15"/>
          <p:cNvSpPr txBox="1">
            <a:spLocks noChangeArrowheads="1"/>
          </p:cNvSpPr>
          <p:nvPr/>
        </p:nvSpPr>
        <p:spPr bwMode="auto">
          <a:xfrm>
            <a:off x="4689935" y="1258178"/>
            <a:ext cx="4176464" cy="16619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342900" indent="-342900" algn="just">
              <a:spcBef>
                <a:spcPts val="12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endParaRPr lang="fr-FR" altLang="fr-FR" sz="2000" dirty="0">
              <a:solidFill>
                <a:srgbClr val="0077D4"/>
              </a:solidFill>
              <a:latin typeface="Trebuchet MS" panose="020B0603020202020204" pitchFamily="34" charset="0"/>
            </a:endParaRPr>
          </a:p>
          <a:p>
            <a:pPr marL="342900" indent="-342900" algn="just">
              <a:spcBef>
                <a:spcPts val="12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000" dirty="0">
                <a:solidFill>
                  <a:srgbClr val="0077D4"/>
                </a:solidFill>
                <a:latin typeface="Trebuchet MS" panose="020B0603020202020204" pitchFamily="34" charset="0"/>
              </a:rPr>
              <a:t>Communauté de communes</a:t>
            </a:r>
          </a:p>
          <a:p>
            <a:pPr algn="r">
              <a:buClr>
                <a:schemeClr val="accent2"/>
              </a:buClr>
              <a:buSzPct val="100000"/>
            </a:pPr>
            <a:r>
              <a:rPr lang="fr-FR" altLang="fr-FR" sz="2000" dirty="0">
                <a:solidFill>
                  <a:srgbClr val="0077D4"/>
                </a:solidFill>
                <a:latin typeface="Trebuchet MS" panose="020B0603020202020204" pitchFamily="34" charset="0"/>
              </a:rPr>
              <a:t> du Val de Leyre</a:t>
            </a:r>
          </a:p>
          <a:p>
            <a:pPr algn="r">
              <a:buClr>
                <a:schemeClr val="accent2"/>
              </a:buClr>
              <a:buSzPct val="100000"/>
            </a:pPr>
            <a:endParaRPr lang="fr-FR" altLang="fr-FR" sz="1600" dirty="0">
              <a:solidFill>
                <a:srgbClr val="0077D4"/>
              </a:solidFill>
              <a:latin typeface="Trebuchet MS" panose="020B0603020202020204" pitchFamily="34" charset="0"/>
            </a:endParaRPr>
          </a:p>
          <a:p>
            <a:pPr algn="r">
              <a:buClr>
                <a:schemeClr val="accent2"/>
              </a:buClr>
              <a:buSzPct val="100000"/>
            </a:pPr>
            <a:r>
              <a:rPr lang="fr-FR" altLang="fr-FR" sz="1600" dirty="0">
                <a:solidFill>
                  <a:srgbClr val="0077D4"/>
                </a:solidFill>
                <a:latin typeface="Trebuchet MS" panose="020B0603020202020204" pitchFamily="34" charset="0"/>
              </a:rPr>
              <a:t>délibération du 4 novembre 2020</a:t>
            </a:r>
          </a:p>
        </p:txBody>
      </p:sp>
      <p:sp>
        <p:nvSpPr>
          <p:cNvPr id="6148" name="Rectangle 2"/>
          <p:cNvSpPr>
            <a:spLocks noGrp="1" noChangeArrowheads="1"/>
          </p:cNvSpPr>
          <p:nvPr>
            <p:ph type="title"/>
          </p:nvPr>
        </p:nvSpPr>
        <p:spPr>
          <a:xfrm>
            <a:off x="2195736" y="260648"/>
            <a:ext cx="6624736" cy="1152128"/>
          </a:xfrm>
        </p:spPr>
        <p:txBody>
          <a:bodyPr/>
          <a:lstStyle/>
          <a:p>
            <a:pPr algn="ctr"/>
            <a:r>
              <a:rPr lang="fr-FR" altLang="fr-FR" sz="2800" b="1" dirty="0">
                <a:solidFill>
                  <a:srgbClr val="0077D4"/>
                </a:solidFill>
              </a:rPr>
              <a:t>Une candidature à examiner</a:t>
            </a:r>
            <a:endParaRPr lang="fr-FR" altLang="fr-FR" sz="2400" b="1" i="1" dirty="0">
              <a:solidFill>
                <a:srgbClr val="0077D4"/>
              </a:solidFill>
            </a:endParaRPr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2</a:t>
            </a:fld>
            <a:endParaRPr lang="fr-FR" dirty="0">
              <a:solidFill>
                <a:srgbClr val="E1E805"/>
              </a:solidFill>
            </a:endParaRPr>
          </a:p>
        </p:txBody>
      </p:sp>
      <p:cxnSp>
        <p:nvCxnSpPr>
          <p:cNvPr id="13" name="Connecteur droit avec flèche 12"/>
          <p:cNvCxnSpPr>
            <a:cxnSpLocks/>
          </p:cNvCxnSpPr>
          <p:nvPr/>
        </p:nvCxnSpPr>
        <p:spPr>
          <a:xfrm flipH="1">
            <a:off x="2339752" y="1973834"/>
            <a:ext cx="2448272" cy="2535286"/>
          </a:xfrm>
          <a:prstGeom prst="straightConnector1">
            <a:avLst/>
          </a:prstGeom>
          <a:ln w="28575">
            <a:solidFill>
              <a:srgbClr val="0070C0"/>
            </a:solidFill>
            <a:tailEnd type="arrow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17" name="Text Box 15">
            <a:extLst>
              <a:ext uri="{FF2B5EF4-FFF2-40B4-BE49-F238E27FC236}">
                <a16:creationId xmlns:a16="http://schemas.microsoft.com/office/drawing/2014/main" id="{733B5F75-E92B-4A3B-AEA5-5D32060781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60597" y="3230605"/>
            <a:ext cx="2448272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>
              <a:buClr>
                <a:schemeClr val="accent2"/>
              </a:buClr>
              <a:buSzPct val="100000"/>
            </a:pPr>
            <a:r>
              <a:rPr lang="fr-FR" altLang="fr-FR" sz="1600" dirty="0">
                <a:solidFill>
                  <a:srgbClr val="0077D4"/>
                </a:solidFill>
                <a:latin typeface="Trebuchet MS" panose="020B0603020202020204" pitchFamily="34" charset="0"/>
              </a:rPr>
              <a:t>Cinq communes :</a:t>
            </a:r>
          </a:p>
          <a:p>
            <a:pPr algn="r">
              <a:buClr>
                <a:schemeClr val="accent2"/>
              </a:buClr>
              <a:buSzPct val="100000"/>
            </a:pPr>
            <a:r>
              <a:rPr lang="fr-FR" altLang="fr-FR" sz="1600" dirty="0">
                <a:solidFill>
                  <a:srgbClr val="0077D4"/>
                </a:solidFill>
                <a:latin typeface="Trebuchet MS" panose="020B0603020202020204" pitchFamily="34" charset="0"/>
              </a:rPr>
              <a:t>Belin-Béliet</a:t>
            </a:r>
          </a:p>
          <a:p>
            <a:pPr algn="r">
              <a:buClr>
                <a:schemeClr val="accent2"/>
              </a:buClr>
              <a:buSzPct val="100000"/>
            </a:pPr>
            <a:r>
              <a:rPr lang="fr-FR" altLang="fr-FR" sz="1600" dirty="0">
                <a:solidFill>
                  <a:srgbClr val="0077D4"/>
                </a:solidFill>
                <a:latin typeface="Trebuchet MS" panose="020B0603020202020204" pitchFamily="34" charset="0"/>
              </a:rPr>
              <a:t>Le Barp</a:t>
            </a:r>
          </a:p>
          <a:p>
            <a:pPr algn="r">
              <a:buClr>
                <a:schemeClr val="accent2"/>
              </a:buClr>
              <a:buSzPct val="100000"/>
            </a:pPr>
            <a:r>
              <a:rPr lang="fr-FR" altLang="fr-FR" sz="1600" dirty="0">
                <a:solidFill>
                  <a:srgbClr val="0077D4"/>
                </a:solidFill>
                <a:latin typeface="Trebuchet MS" panose="020B0603020202020204" pitchFamily="34" charset="0"/>
              </a:rPr>
              <a:t>Lugos</a:t>
            </a:r>
          </a:p>
          <a:p>
            <a:pPr algn="r">
              <a:buClr>
                <a:schemeClr val="accent2"/>
              </a:buClr>
              <a:buSzPct val="100000"/>
            </a:pPr>
            <a:r>
              <a:rPr lang="fr-FR" altLang="fr-FR" sz="1600" dirty="0">
                <a:solidFill>
                  <a:srgbClr val="0077D4"/>
                </a:solidFill>
                <a:latin typeface="Trebuchet MS" panose="020B0603020202020204" pitchFamily="34" charset="0"/>
              </a:rPr>
              <a:t>Saint-Magne</a:t>
            </a:r>
          </a:p>
          <a:p>
            <a:pPr algn="r">
              <a:buClr>
                <a:schemeClr val="accent2"/>
              </a:buClr>
              <a:buSzPct val="100000"/>
            </a:pPr>
            <a:r>
              <a:rPr lang="fr-FR" altLang="fr-FR" sz="1600" dirty="0">
                <a:solidFill>
                  <a:srgbClr val="0077D4"/>
                </a:solidFill>
                <a:latin typeface="Trebuchet MS" panose="020B0603020202020204" pitchFamily="34" charset="0"/>
              </a:rPr>
              <a:t>Salles</a:t>
            </a:r>
          </a:p>
          <a:p>
            <a:pPr algn="r">
              <a:buClr>
                <a:schemeClr val="accent2"/>
              </a:buClr>
              <a:buSzPct val="100000"/>
            </a:pPr>
            <a:endParaRPr lang="fr-FR" altLang="fr-FR" sz="1600" dirty="0">
              <a:solidFill>
                <a:srgbClr val="0077D4"/>
              </a:solidFill>
              <a:latin typeface="Trebuchet MS" panose="020B0603020202020204" pitchFamily="34" charset="0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3E538DBC-2A28-43B8-A42B-B2F7CBB6A98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666" t="25013" r="21651" b="13251"/>
          <a:stretch/>
        </p:blipFill>
        <p:spPr>
          <a:xfrm>
            <a:off x="6296412" y="3573016"/>
            <a:ext cx="2683626" cy="2406531"/>
          </a:xfrm>
          <a:prstGeom prst="rect">
            <a:avLst/>
          </a:prstGeom>
          <a:ln w="12700">
            <a:solidFill>
              <a:srgbClr val="333333"/>
            </a:solidFill>
          </a:ln>
        </p:spPr>
      </p:pic>
    </p:spTree>
    <p:extLst>
      <p:ext uri="{BB962C8B-B14F-4D97-AF65-F5344CB8AC3E}">
        <p14:creationId xmlns:p14="http://schemas.microsoft.com/office/powerpoint/2010/main" val="3270724979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2"/>
          <p:cNvSpPr>
            <a:spLocks noGrp="1" noChangeArrowheads="1"/>
          </p:cNvSpPr>
          <p:nvPr>
            <p:ph type="title"/>
          </p:nvPr>
        </p:nvSpPr>
        <p:spPr>
          <a:xfrm>
            <a:off x="2195736" y="260648"/>
            <a:ext cx="6624736" cy="1152128"/>
          </a:xfrm>
        </p:spPr>
        <p:txBody>
          <a:bodyPr>
            <a:normAutofit/>
          </a:bodyPr>
          <a:lstStyle/>
          <a:p>
            <a:pPr algn="ctr"/>
            <a:r>
              <a:rPr lang="fr-FR" altLang="fr-FR" sz="2800" b="1" dirty="0">
                <a:solidFill>
                  <a:srgbClr val="0077D4"/>
                </a:solidFill>
              </a:rPr>
              <a:t>Candidature de la Communauté de communes du Vale de Leyre</a:t>
            </a:r>
            <a:endParaRPr lang="fr-FR" altLang="fr-FR" sz="2400" b="1" i="1" dirty="0">
              <a:solidFill>
                <a:srgbClr val="0077D4"/>
              </a:solidFill>
            </a:endParaRPr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3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7" name="Text Box 15"/>
          <p:cNvSpPr txBox="1">
            <a:spLocks noChangeArrowheads="1"/>
          </p:cNvSpPr>
          <p:nvPr/>
        </p:nvSpPr>
        <p:spPr bwMode="auto">
          <a:xfrm>
            <a:off x="357988" y="1556792"/>
            <a:ext cx="8462484" cy="4401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342900" indent="-342900" algn="just">
              <a:spcBef>
                <a:spcPts val="12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000" dirty="0">
                <a:solidFill>
                  <a:srgbClr val="0077D4"/>
                </a:solidFill>
                <a:latin typeface="Trebuchet MS" panose="020B0603020202020204" pitchFamily="34" charset="0"/>
              </a:rPr>
              <a:t>Communauté de communes du Val de Leyre :</a:t>
            </a:r>
          </a:p>
          <a:p>
            <a:pPr marL="800100" lvl="1" indent="-342900" algn="just">
              <a:spcBef>
                <a:spcPts val="1200"/>
              </a:spcBef>
              <a:buClr>
                <a:schemeClr val="accent2"/>
              </a:buClr>
              <a:buSzPct val="100000"/>
              <a:buFont typeface="Wingdings" panose="05000000000000000000" pitchFamily="2" charset="2"/>
              <a:buChar char="ü"/>
              <a:tabLst>
                <a:tab pos="7531100" algn="r"/>
              </a:tabLst>
            </a:pPr>
            <a:r>
              <a:rPr lang="fr-FR" altLang="fr-FR" sz="2000" dirty="0">
                <a:solidFill>
                  <a:srgbClr val="0077D4"/>
                </a:solidFill>
                <a:latin typeface="Trebuchet MS" panose="020B0603020202020204" pitchFamily="34" charset="0"/>
              </a:rPr>
              <a:t>regroupement de 5 services distincts préexistants dont un scindé en deux (ex Syndicat de Salles </a:t>
            </a:r>
            <a:r>
              <a:rPr lang="fr-FR" altLang="fr-FR" sz="2000" dirty="0" err="1">
                <a:solidFill>
                  <a:srgbClr val="0077D4"/>
                </a:solidFill>
                <a:latin typeface="Trebuchet MS" panose="020B0603020202020204" pitchFamily="34" charset="0"/>
              </a:rPr>
              <a:t>Mios</a:t>
            </a:r>
            <a:r>
              <a:rPr lang="fr-FR" altLang="fr-FR" sz="2000" dirty="0">
                <a:solidFill>
                  <a:srgbClr val="0077D4"/>
                </a:solidFill>
                <a:latin typeface="Trebuchet MS" panose="020B0603020202020204" pitchFamily="34" charset="0"/>
              </a:rPr>
              <a:t>) </a:t>
            </a:r>
          </a:p>
          <a:p>
            <a:pPr marL="800100" lvl="1" indent="-342900" algn="just">
              <a:spcBef>
                <a:spcPts val="1200"/>
              </a:spcBef>
              <a:buClr>
                <a:schemeClr val="accent2"/>
              </a:buClr>
              <a:buSzPct val="100000"/>
              <a:buFont typeface="Wingdings" panose="05000000000000000000" pitchFamily="2" charset="2"/>
              <a:buChar char="ü"/>
              <a:tabLst>
                <a:tab pos="7531100" algn="r"/>
              </a:tabLst>
            </a:pPr>
            <a:r>
              <a:rPr lang="fr-FR" altLang="fr-FR" sz="2000" dirty="0">
                <a:solidFill>
                  <a:srgbClr val="0077D4"/>
                </a:solidFill>
                <a:latin typeface="Trebuchet MS" panose="020B0603020202020204" pitchFamily="34" charset="0"/>
              </a:rPr>
              <a:t>population 2017 (sans </a:t>
            </a:r>
            <a:r>
              <a:rPr lang="fr-FR" altLang="fr-FR" sz="2000">
                <a:solidFill>
                  <a:srgbClr val="0077D4"/>
                </a:solidFill>
                <a:latin typeface="Trebuchet MS" panose="020B0603020202020204" pitchFamily="34" charset="0"/>
              </a:rPr>
              <a:t>Mios</a:t>
            </a:r>
            <a:r>
              <a:rPr lang="fr-FR" altLang="fr-FR" sz="2000" dirty="0">
                <a:solidFill>
                  <a:srgbClr val="0077D4"/>
                </a:solidFill>
                <a:latin typeface="Trebuchet MS" panose="020B0603020202020204" pitchFamily="34" charset="0"/>
              </a:rPr>
              <a:t>) : 	# 20 000 habitants</a:t>
            </a:r>
          </a:p>
          <a:p>
            <a:pPr marL="800100" lvl="1" indent="-342900" algn="just">
              <a:spcBef>
                <a:spcPts val="1200"/>
              </a:spcBef>
              <a:buClr>
                <a:schemeClr val="accent2"/>
              </a:buClr>
              <a:buSzPct val="100000"/>
              <a:buFont typeface="Wingdings" panose="05000000000000000000" pitchFamily="2" charset="2"/>
              <a:buChar char="ü"/>
              <a:tabLst>
                <a:tab pos="7531100" algn="r"/>
              </a:tabLst>
            </a:pPr>
            <a:r>
              <a:rPr lang="fr-FR" altLang="fr-FR" sz="2000" dirty="0">
                <a:solidFill>
                  <a:srgbClr val="0077D4"/>
                </a:solidFill>
                <a:latin typeface="Trebuchet MS" panose="020B0603020202020204" pitchFamily="34" charset="0"/>
              </a:rPr>
              <a:t>nombre d'abonnés (2017 y compris </a:t>
            </a:r>
            <a:r>
              <a:rPr lang="fr-FR" altLang="fr-FR" sz="2000" dirty="0" err="1">
                <a:solidFill>
                  <a:srgbClr val="0077D4"/>
                </a:solidFill>
                <a:latin typeface="Trebuchet MS" panose="020B0603020202020204" pitchFamily="34" charset="0"/>
              </a:rPr>
              <a:t>Mios</a:t>
            </a:r>
            <a:r>
              <a:rPr lang="fr-FR" altLang="fr-FR" sz="2000" dirty="0">
                <a:solidFill>
                  <a:srgbClr val="0077D4"/>
                </a:solidFill>
                <a:latin typeface="Trebuchet MS" panose="020B0603020202020204" pitchFamily="34" charset="0"/>
              </a:rPr>
              <a:t>) : 	13 152 ab.</a:t>
            </a:r>
          </a:p>
          <a:p>
            <a:pPr marL="800100" lvl="1" indent="-342900" algn="just">
              <a:spcBef>
                <a:spcPts val="1200"/>
              </a:spcBef>
              <a:buClr>
                <a:schemeClr val="accent2"/>
              </a:buClr>
              <a:buSzPct val="100000"/>
              <a:buFont typeface="Wingdings" panose="05000000000000000000" pitchFamily="2" charset="2"/>
              <a:buChar char="ü"/>
              <a:tabLst>
                <a:tab pos="7531100" algn="r"/>
              </a:tabLst>
            </a:pPr>
            <a:r>
              <a:rPr lang="fr-FR" altLang="fr-FR" sz="2000" dirty="0">
                <a:solidFill>
                  <a:srgbClr val="0077D4"/>
                </a:solidFill>
                <a:latin typeface="Trebuchet MS" panose="020B0603020202020204" pitchFamily="34" charset="0"/>
              </a:rPr>
              <a:t>volume prélevé en 2018 (y compris </a:t>
            </a:r>
            <a:r>
              <a:rPr lang="fr-FR" altLang="fr-FR" sz="2000" dirty="0" err="1">
                <a:solidFill>
                  <a:srgbClr val="0077D4"/>
                </a:solidFill>
                <a:latin typeface="Trebuchet MS" panose="020B0603020202020204" pitchFamily="34" charset="0"/>
              </a:rPr>
              <a:t>Mios</a:t>
            </a:r>
            <a:r>
              <a:rPr lang="fr-FR" altLang="fr-FR" sz="2000" dirty="0">
                <a:solidFill>
                  <a:srgbClr val="0077D4"/>
                </a:solidFill>
                <a:latin typeface="Trebuchet MS" panose="020B0603020202020204" pitchFamily="34" charset="0"/>
              </a:rPr>
              <a:t>) : 	1 798 255 m</a:t>
            </a:r>
            <a:r>
              <a:rPr lang="fr-FR" altLang="fr-FR" sz="2000" baseline="30000" dirty="0">
                <a:solidFill>
                  <a:srgbClr val="0077D4"/>
                </a:solidFill>
                <a:latin typeface="Trebuchet MS" panose="020B0603020202020204" pitchFamily="34" charset="0"/>
              </a:rPr>
              <a:t>3</a:t>
            </a:r>
            <a:endParaRPr lang="fr-FR" altLang="fr-FR" sz="2000" dirty="0">
              <a:solidFill>
                <a:srgbClr val="0077D4"/>
              </a:solidFill>
              <a:latin typeface="Trebuchet MS" panose="020B0603020202020204" pitchFamily="34" charset="0"/>
            </a:endParaRPr>
          </a:p>
          <a:p>
            <a:pPr marL="800100" lvl="1" indent="-342900" algn="just">
              <a:spcBef>
                <a:spcPts val="1200"/>
              </a:spcBef>
              <a:buClr>
                <a:schemeClr val="accent2"/>
              </a:buClr>
              <a:buSzPct val="100000"/>
              <a:buFont typeface="Wingdings" panose="05000000000000000000" pitchFamily="2" charset="2"/>
              <a:buChar char="ü"/>
              <a:tabLst>
                <a:tab pos="7531100" algn="r"/>
              </a:tabLst>
            </a:pPr>
            <a:r>
              <a:rPr lang="fr-FR" altLang="fr-FR" sz="2000" dirty="0">
                <a:solidFill>
                  <a:srgbClr val="0077D4"/>
                </a:solidFill>
                <a:latin typeface="Trebuchet MS" panose="020B0603020202020204" pitchFamily="34" charset="0"/>
              </a:rPr>
              <a:t>nombre captages et origine de l'eau : 	5 Oligocène-Littoral</a:t>
            </a:r>
          </a:p>
          <a:p>
            <a:pPr lvl="1" algn="just">
              <a:buClr>
                <a:schemeClr val="accent2"/>
              </a:buClr>
              <a:buSzPct val="100000"/>
              <a:tabLst>
                <a:tab pos="7531100" algn="r"/>
              </a:tabLst>
            </a:pPr>
            <a:r>
              <a:rPr lang="fr-FR" altLang="fr-FR" sz="2000" dirty="0">
                <a:solidFill>
                  <a:srgbClr val="0077D4"/>
                </a:solidFill>
                <a:latin typeface="Trebuchet MS" panose="020B0603020202020204" pitchFamily="34" charset="0"/>
              </a:rPr>
              <a:t>	2 Miocène-Centre</a:t>
            </a:r>
          </a:p>
          <a:p>
            <a:pPr lvl="1" algn="just">
              <a:buClr>
                <a:schemeClr val="accent2"/>
              </a:buClr>
              <a:buSzPct val="100000"/>
              <a:tabLst>
                <a:tab pos="7531100" algn="r"/>
              </a:tabLst>
            </a:pPr>
            <a:r>
              <a:rPr lang="fr-FR" altLang="fr-FR" sz="2000" dirty="0">
                <a:solidFill>
                  <a:srgbClr val="0077D4"/>
                </a:solidFill>
                <a:latin typeface="Trebuchet MS" panose="020B0603020202020204" pitchFamily="34" charset="0"/>
              </a:rPr>
              <a:t>	1 Miocène-Littoral</a:t>
            </a:r>
          </a:p>
          <a:p>
            <a:pPr lvl="1" algn="just">
              <a:buClr>
                <a:schemeClr val="accent2"/>
              </a:buClr>
              <a:buSzPct val="100000"/>
              <a:tabLst>
                <a:tab pos="7531100" algn="r"/>
              </a:tabLst>
            </a:pPr>
            <a:r>
              <a:rPr lang="fr-FR" altLang="fr-FR" sz="2000" dirty="0">
                <a:solidFill>
                  <a:srgbClr val="0077D4"/>
                </a:solidFill>
                <a:latin typeface="Trebuchet MS" panose="020B0603020202020204" pitchFamily="34" charset="0"/>
              </a:rPr>
              <a:t>	1 Oligocène-Sud</a:t>
            </a:r>
          </a:p>
          <a:p>
            <a:pPr marL="800100" lvl="1" indent="-342900" algn="just">
              <a:spcBef>
                <a:spcPts val="1200"/>
              </a:spcBef>
              <a:buClr>
                <a:schemeClr val="accent2"/>
              </a:buClr>
              <a:buSzPct val="100000"/>
              <a:buFont typeface="Wingdings" panose="05000000000000000000" pitchFamily="2" charset="2"/>
              <a:buChar char="ü"/>
              <a:tabLst>
                <a:tab pos="7531100" algn="r"/>
              </a:tabLst>
            </a:pPr>
            <a:r>
              <a:rPr lang="fr-FR" altLang="fr-FR" sz="2000" dirty="0">
                <a:solidFill>
                  <a:srgbClr val="0077D4"/>
                </a:solidFill>
                <a:latin typeface="Trebuchet MS" panose="020B0603020202020204" pitchFamily="34" charset="0"/>
              </a:rPr>
              <a:t>Rendements 2017 : 	compris entre 79 et 92 % selon service</a:t>
            </a:r>
          </a:p>
        </p:txBody>
      </p:sp>
    </p:spTree>
    <p:extLst>
      <p:ext uri="{BB962C8B-B14F-4D97-AF65-F5344CB8AC3E}">
        <p14:creationId xmlns:p14="http://schemas.microsoft.com/office/powerpoint/2010/main" val="701879990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2"/>
          <p:cNvSpPr>
            <a:spLocks noGrp="1" noChangeArrowheads="1"/>
          </p:cNvSpPr>
          <p:nvPr>
            <p:ph type="title"/>
          </p:nvPr>
        </p:nvSpPr>
        <p:spPr>
          <a:xfrm>
            <a:off x="2195736" y="260648"/>
            <a:ext cx="6624736" cy="1152128"/>
          </a:xfrm>
        </p:spPr>
        <p:txBody>
          <a:bodyPr/>
          <a:lstStyle/>
          <a:p>
            <a:pPr algn="ctr"/>
            <a:r>
              <a:rPr lang="fr-FR" altLang="fr-FR" sz="2800" b="1" dirty="0">
                <a:solidFill>
                  <a:srgbClr val="0077D4"/>
                </a:solidFill>
              </a:rPr>
              <a:t>Adhésion de nouveaux membres</a:t>
            </a:r>
            <a:endParaRPr lang="fr-FR" altLang="fr-FR" sz="2400" b="1" i="1" dirty="0">
              <a:solidFill>
                <a:srgbClr val="0077D4"/>
              </a:solidFill>
            </a:endParaRPr>
          </a:p>
        </p:txBody>
      </p:sp>
      <p:sp>
        <p:nvSpPr>
          <p:cNvPr id="7" name="Text Box 15"/>
          <p:cNvSpPr txBox="1">
            <a:spLocks noChangeArrowheads="1"/>
          </p:cNvSpPr>
          <p:nvPr/>
        </p:nvSpPr>
        <p:spPr bwMode="auto">
          <a:xfrm>
            <a:off x="575556" y="1628800"/>
            <a:ext cx="7992888" cy="4247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457200" indent="-457200" algn="just">
              <a:spcBef>
                <a:spcPts val="1800"/>
              </a:spcBef>
              <a:buClr>
                <a:schemeClr val="accent2"/>
              </a:buClr>
              <a:buSzPct val="100000"/>
              <a:buFont typeface="+mj-lt"/>
              <a:buAutoNum type="arabicPeriod"/>
            </a:pPr>
            <a:r>
              <a:rPr lang="fr-FR" altLang="fr-FR" sz="2000" b="1" dirty="0">
                <a:solidFill>
                  <a:srgbClr val="333399"/>
                </a:solidFill>
                <a:latin typeface="Trebuchet MS" panose="020B0603020202020204" pitchFamily="34" charset="0"/>
              </a:rPr>
              <a:t>Délibération du SMEGREG (décision à la majorité des deux tiers) pour :</a:t>
            </a:r>
          </a:p>
          <a:p>
            <a:pPr marL="914400" lvl="1" indent="-457200" algn="just">
              <a:spcBef>
                <a:spcPts val="600"/>
              </a:spcBef>
              <a:buClr>
                <a:schemeClr val="accent2"/>
              </a:buClr>
              <a:buSzPct val="100000"/>
              <a:buFont typeface="Wingdings" panose="05000000000000000000" pitchFamily="2" charset="2"/>
              <a:buChar char="ü"/>
            </a:pPr>
            <a:r>
              <a:rPr lang="fr-FR" altLang="fr-FR" sz="2000" b="1" dirty="0">
                <a:solidFill>
                  <a:srgbClr val="333399"/>
                </a:solidFill>
                <a:latin typeface="Trebuchet MS" panose="020B0603020202020204" pitchFamily="34" charset="0"/>
              </a:rPr>
              <a:t>accord ou non sur l'adhésion</a:t>
            </a:r>
          </a:p>
          <a:p>
            <a:pPr marL="914400" lvl="1" indent="-457200" algn="just">
              <a:spcBef>
                <a:spcPts val="600"/>
              </a:spcBef>
              <a:buClr>
                <a:schemeClr val="accent2"/>
              </a:buClr>
              <a:buSzPct val="100000"/>
              <a:buFont typeface="Wingdings" panose="05000000000000000000" pitchFamily="2" charset="2"/>
              <a:buChar char="ü"/>
            </a:pPr>
            <a:r>
              <a:rPr lang="fr-FR" altLang="fr-FR" sz="2000" b="1" dirty="0">
                <a:solidFill>
                  <a:srgbClr val="333399"/>
                </a:solidFill>
                <a:latin typeface="Trebuchet MS" panose="020B0603020202020204" pitchFamily="34" charset="0"/>
              </a:rPr>
              <a:t>si accord, modification des statuts par ajout du nouvel entrant dans le liste des membres figurant à l'article 5 des statuts</a:t>
            </a:r>
          </a:p>
          <a:p>
            <a:pPr marL="457200" indent="-457200" algn="just">
              <a:spcBef>
                <a:spcPts val="1200"/>
              </a:spcBef>
              <a:buClr>
                <a:schemeClr val="accent2"/>
              </a:buClr>
              <a:buSzPct val="100000"/>
              <a:buFont typeface="+mj-lt"/>
              <a:buAutoNum type="arabicPeriod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Saisine de la Préfecture pour AP modificatif</a:t>
            </a:r>
          </a:p>
          <a:p>
            <a:pPr marL="457200" indent="-457200" algn="just">
              <a:spcBef>
                <a:spcPts val="1200"/>
              </a:spcBef>
              <a:buClr>
                <a:schemeClr val="accent2"/>
              </a:buClr>
              <a:buSzPct val="100000"/>
              <a:buFont typeface="+mj-lt"/>
              <a:buAutoNum type="arabicPeriod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AP modificatif</a:t>
            </a:r>
          </a:p>
          <a:p>
            <a:pPr marL="457200" indent="-457200" algn="just">
              <a:spcBef>
                <a:spcPts val="1200"/>
              </a:spcBef>
              <a:buClr>
                <a:schemeClr val="accent2"/>
              </a:buClr>
              <a:buSzPct val="100000"/>
              <a:buFont typeface="+mj-lt"/>
              <a:buAutoNum type="arabicPeriod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Réunion 3</a:t>
            </a:r>
            <a:r>
              <a:rPr lang="fr-FR" altLang="fr-FR" sz="2000" baseline="30000" dirty="0">
                <a:solidFill>
                  <a:srgbClr val="333399"/>
                </a:solidFill>
                <a:latin typeface="Trebuchet MS" panose="020B0603020202020204" pitchFamily="34" charset="0"/>
              </a:rPr>
              <a:t>e</a:t>
            </a: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 collège pour désignation de ses 5 représentants</a:t>
            </a:r>
          </a:p>
          <a:p>
            <a:pPr marL="457200" indent="-457200" algn="just">
              <a:spcBef>
                <a:spcPts val="1200"/>
              </a:spcBef>
              <a:buClr>
                <a:schemeClr val="accent2"/>
              </a:buClr>
              <a:buSzPct val="100000"/>
              <a:buFont typeface="+mj-lt"/>
              <a:buAutoNum type="arabicPeriod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Réunion du comité syndical (composition du bureau, de la CAO et ajustement des contributions)</a:t>
            </a:r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4</a:t>
            </a:fld>
            <a:endParaRPr lang="fr-FR" dirty="0">
              <a:solidFill>
                <a:srgbClr val="E1E80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7977943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illage">
      <a:majorFont>
        <a:latin typeface="Trebuchet MS"/>
        <a:ea typeface=""/>
        <a:cs typeface=""/>
        <a:font script="Jpan" typeface="ＭＳ ゴシック"/>
        <a:font script="Hang" typeface="HY그래픽B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ゴシック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6236</TotalTime>
  <Words>240</Words>
  <Application>Microsoft Office PowerPoint</Application>
  <PresentationFormat>Affichage à l'écran (4:3)</PresentationFormat>
  <Paragraphs>41</Paragraphs>
  <Slides>4</Slides>
  <Notes>4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9" baseType="lpstr">
      <vt:lpstr>Arial</vt:lpstr>
      <vt:lpstr>Calibri</vt:lpstr>
      <vt:lpstr>Trebuchet MS</vt:lpstr>
      <vt:lpstr>Wingdings</vt:lpstr>
      <vt:lpstr>Office Theme</vt:lpstr>
      <vt:lpstr>Adhésion d'un nouveau membre Mise à jour des statuts</vt:lpstr>
      <vt:lpstr>Une candidature à examiner</vt:lpstr>
      <vt:lpstr>Candidature de la Communauté de communes du Vale de Leyre</vt:lpstr>
      <vt:lpstr>Adhésion de nouveaux membres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bruno.degrissac</dc:creator>
  <cp:lastModifiedBy>Bruno de Grissac</cp:lastModifiedBy>
  <cp:revision>346</cp:revision>
  <cp:lastPrinted>2016-10-18T07:35:07Z</cp:lastPrinted>
  <dcterms:created xsi:type="dcterms:W3CDTF">2015-09-15T19:44:09Z</dcterms:created>
  <dcterms:modified xsi:type="dcterms:W3CDTF">2021-02-24T08:19:26Z</dcterms:modified>
</cp:coreProperties>
</file>