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5"/>
  </p:notesMasterIdLst>
  <p:handoutMasterIdLst>
    <p:handoutMasterId r:id="rId6"/>
  </p:handoutMasterIdLst>
  <p:sldIdLst>
    <p:sldId id="440" r:id="rId2"/>
    <p:sldId id="738" r:id="rId3"/>
    <p:sldId id="739" r:id="rId4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B9DC"/>
    <a:srgbClr val="333399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64" autoAdjust="0"/>
    <p:restoredTop sz="94660"/>
  </p:normalViewPr>
  <p:slideViewPr>
    <p:cSldViewPr>
      <p:cViewPr varScale="1">
        <p:scale>
          <a:sx n="81" d="100"/>
          <a:sy n="81" d="100"/>
        </p:scale>
        <p:origin x="1493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235761154855642"/>
          <c:y val="3.7343750000000002E-2"/>
          <c:w val="0.83472572178477689"/>
          <c:h val="0.875489911417322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Feuil1!$A$2:$A$9</c:f>
              <c:numCache>
                <c:formatCode>General</c:formatCode>
                <c:ptCount val="8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numCache>
            </c:numRef>
          </c:cat>
          <c:val>
            <c:numRef>
              <c:f>Feuil1!$B$2:$B$9</c:f>
              <c:numCache>
                <c:formatCode>#\ ##0\ "€"</c:formatCode>
                <c:ptCount val="8"/>
                <c:pt idx="0">
                  <c:v>450000</c:v>
                </c:pt>
                <c:pt idx="1">
                  <c:v>500000</c:v>
                </c:pt>
                <c:pt idx="2">
                  <c:v>500000</c:v>
                </c:pt>
                <c:pt idx="3">
                  <c:v>525000</c:v>
                </c:pt>
                <c:pt idx="4">
                  <c:v>525000</c:v>
                </c:pt>
                <c:pt idx="5">
                  <c:v>525000</c:v>
                </c:pt>
                <c:pt idx="6">
                  <c:v>525000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DC-4FD7-8FA5-6CC4F68A9F6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03DC-4FD7-8FA5-6CC4F68A9F62}"/>
              </c:ext>
            </c:extLst>
          </c:dPt>
          <c:cat>
            <c:numRef>
              <c:f>Feuil1!$A$2:$A$9</c:f>
              <c:numCache>
                <c:formatCode>General</c:formatCode>
                <c:ptCount val="8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numCache>
            </c:numRef>
          </c:cat>
          <c:val>
            <c:numRef>
              <c:f>Feuil1!$C$2:$C$9</c:f>
              <c:numCache>
                <c:formatCode>General</c:formatCode>
                <c:ptCount val="8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7">
                  <c:v>525000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DC-4FD7-8FA5-6CC4F68A9F62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Feuil1!$A$2:$A$9</c:f>
              <c:numCache>
                <c:formatCode>General</c:formatCode>
                <c:ptCount val="8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numCache>
            </c:numRef>
          </c:cat>
          <c:val>
            <c:numRef>
              <c:f>Feuil1!$D$2:$D$9</c:f>
              <c:numCache>
                <c:formatCode>General</c:formatCode>
                <c:ptCount val="8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DC-4FD7-8FA5-6CC4F68A9F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2073934432"/>
        <c:axId val="2073934848"/>
      </c:barChart>
      <c:catAx>
        <c:axId val="2073934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73934848"/>
        <c:crosses val="autoZero"/>
        <c:auto val="1"/>
        <c:lblAlgn val="ctr"/>
        <c:lblOffset val="100"/>
        <c:noMultiLvlLbl val="0"/>
      </c:catAx>
      <c:valAx>
        <c:axId val="207393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\ &quot;€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73934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24/02/2021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24/02/2021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461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192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51278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8670" y="274638"/>
            <a:ext cx="6488130" cy="978809"/>
          </a:xfrm>
        </p:spPr>
        <p:txBody>
          <a:bodyPr/>
          <a:lstStyle>
            <a:lvl1pPr algn="l">
              <a:defRPr sz="2200">
                <a:solidFill>
                  <a:srgbClr val="0077D4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9487243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24/02/2021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1498601"/>
            <a:ext cx="8424936" cy="2101850"/>
          </a:xfrm>
        </p:spPr>
        <p:txBody>
          <a:bodyPr>
            <a:normAutofit/>
          </a:bodyPr>
          <a:lstStyle/>
          <a:p>
            <a:r>
              <a:rPr lang="fr-FR" sz="2800" dirty="0"/>
              <a:t>Débat d'orientations budgétaires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Comité syndical du SMEGREG</a:t>
            </a:r>
          </a:p>
          <a:p>
            <a:r>
              <a:rPr lang="fr-FR" dirty="0"/>
              <a:t>Réunion du 24 février 2021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Budget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C87C57D3-00F6-44DE-A116-E1703ED5D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678" y="1409638"/>
            <a:ext cx="8579794" cy="432048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77D4"/>
                </a:solidFill>
              </a:rPr>
              <a:t>Contributions des membres</a:t>
            </a:r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014501BB-4127-4BD9-B8D7-202B533832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2686667"/>
              </p:ext>
            </p:extLst>
          </p:nvPr>
        </p:nvGraphicFramePr>
        <p:xfrm>
          <a:off x="827584" y="1988840"/>
          <a:ext cx="7632848" cy="3131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4DF4C162-CEE5-4A8A-8C19-9E996EEDE5DC}"/>
              </a:ext>
            </a:extLst>
          </p:cNvPr>
          <p:cNvSpPr txBox="1">
            <a:spLocks/>
          </p:cNvSpPr>
          <p:nvPr/>
        </p:nvSpPr>
        <p:spPr>
          <a:xfrm>
            <a:off x="1045152" y="5401708"/>
            <a:ext cx="7920880" cy="10516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dirty="0">
                <a:solidFill>
                  <a:srgbClr val="0077D4"/>
                </a:solidFill>
              </a:rPr>
              <a:t>Budget total : </a:t>
            </a:r>
          </a:p>
          <a:p>
            <a:pPr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</a:rPr>
              <a:t>aides Agence de l'eau : 500 000 € en moyenne</a:t>
            </a:r>
          </a:p>
          <a:p>
            <a:pPr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</a:rPr>
              <a:t>en cumul avec contribution des membres : de l'ordre de 1 M€/an </a:t>
            </a:r>
          </a:p>
        </p:txBody>
      </p:sp>
    </p:spTree>
    <p:extLst>
      <p:ext uri="{BB962C8B-B14F-4D97-AF65-F5344CB8AC3E}">
        <p14:creationId xmlns:p14="http://schemas.microsoft.com/office/powerpoint/2010/main" val="132327480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Ressources humaines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C87C57D3-00F6-44DE-A116-E1703ED5D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678" y="1409638"/>
            <a:ext cx="8579794" cy="432048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Structure des effectifs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D84A373-F6AA-4F24-8AA8-C8DE39B7F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445" y="4902908"/>
            <a:ext cx="6480000" cy="133260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CC6BFEB-8B52-4F04-AC1F-5B5A442085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000" y="1761910"/>
            <a:ext cx="6480000" cy="1356557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8CAC71A6-05B8-4AC1-919A-BADE1CC75E95}"/>
              </a:ext>
            </a:extLst>
          </p:cNvPr>
          <p:cNvSpPr txBox="1">
            <a:spLocks/>
          </p:cNvSpPr>
          <p:nvPr/>
        </p:nvSpPr>
        <p:spPr>
          <a:xfrm>
            <a:off x="240678" y="4509120"/>
            <a:ext cx="8579794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Rémunérations 2020 (montants mensuels bruts)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A80BFCFA-2C1C-49F1-8F73-604606624EF8}"/>
              </a:ext>
            </a:extLst>
          </p:cNvPr>
          <p:cNvSpPr txBox="1">
            <a:spLocks/>
          </p:cNvSpPr>
          <p:nvPr/>
        </p:nvSpPr>
        <p:spPr>
          <a:xfrm>
            <a:off x="226506" y="3162768"/>
            <a:ext cx="8579794" cy="13321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durée effective du travail : 39 heures</a:t>
            </a:r>
          </a:p>
          <a:p>
            <a:pPr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22 jours de RTT par an pour les agents à temps complet</a:t>
            </a:r>
          </a:p>
          <a:p>
            <a:pPr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pas d'heure supplémentaire rémunérée</a:t>
            </a:r>
          </a:p>
          <a:p>
            <a:pPr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77D4"/>
                </a:solidFill>
              </a:rPr>
              <a:t>aucun avantage en nature</a:t>
            </a:r>
          </a:p>
        </p:txBody>
      </p:sp>
    </p:spTree>
    <p:extLst>
      <p:ext uri="{BB962C8B-B14F-4D97-AF65-F5344CB8AC3E}">
        <p14:creationId xmlns:p14="http://schemas.microsoft.com/office/powerpoint/2010/main" val="269847630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6100</TotalTime>
  <Words>88</Words>
  <Application>Microsoft Office PowerPoint</Application>
  <PresentationFormat>Affichage à l'écran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Trebuchet MS</vt:lpstr>
      <vt:lpstr>Office Theme</vt:lpstr>
      <vt:lpstr>Débat d'orientations budgétaires</vt:lpstr>
      <vt:lpstr>Budget</vt:lpstr>
      <vt:lpstr>Ressources humaines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Françoise Bégué</cp:lastModifiedBy>
  <cp:revision>357</cp:revision>
  <cp:lastPrinted>2019-02-01T13:57:01Z</cp:lastPrinted>
  <dcterms:created xsi:type="dcterms:W3CDTF">2015-09-15T19:44:09Z</dcterms:created>
  <dcterms:modified xsi:type="dcterms:W3CDTF">2021-02-24T09:33:17Z</dcterms:modified>
</cp:coreProperties>
</file>