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sldIdLst>
    <p:sldId id="256" r:id="rId2"/>
    <p:sldId id="449" r:id="rId3"/>
    <p:sldId id="454" r:id="rId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DC2DB"/>
    <a:srgbClr val="1341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2" autoAdjust="0"/>
    <p:restoredTop sz="94660"/>
  </p:normalViewPr>
  <p:slideViewPr>
    <p:cSldViewPr snapToGrid="0">
      <p:cViewPr varScale="1">
        <p:scale>
          <a:sx n="108" d="100"/>
          <a:sy n="108" d="100"/>
        </p:scale>
        <p:origin x="570"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rotWithShape="1">
          <a:blip r:embed="rId2">
            <a:extLst>
              <a:ext uri="{28A0092B-C50C-407E-A947-70E740481C1C}">
                <a14:useLocalDpi xmlns:a14="http://schemas.microsoft.com/office/drawing/2010/main" val="0"/>
              </a:ext>
            </a:extLst>
          </a:blip>
          <a:srcRect t="14414"/>
          <a:stretch/>
        </p:blipFill>
        <p:spPr>
          <a:xfrm>
            <a:off x="0" y="0"/>
            <a:ext cx="12192000" cy="6858000"/>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3" name="Image 2" descr="SMEGREG EPTB logo Quad.jpg">
            <a:extLst>
              <a:ext uri="{FF2B5EF4-FFF2-40B4-BE49-F238E27FC236}">
                <a16:creationId xmlns:a16="http://schemas.microsoft.com/office/drawing/2014/main" id="{B9FE7022-9392-EDC7-B663-226D8EE2372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147945861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rotWithShape="1">
          <a:blip r:embed="rId2">
            <a:extLst>
              <a:ext uri="{28A0092B-C50C-407E-A947-70E740481C1C}">
                <a14:useLocalDpi xmlns:a14="http://schemas.microsoft.com/office/drawing/2010/main" val="0"/>
              </a:ext>
            </a:extLst>
          </a:blip>
          <a:srcRect t="19378"/>
          <a:stretch/>
        </p:blipFill>
        <p:spPr>
          <a:xfrm>
            <a:off x="0" y="0"/>
            <a:ext cx="12192000" cy="6858000"/>
          </a:xfrm>
          <a:prstGeom prst="rect">
            <a:avLst/>
          </a:prstGeom>
          <a:ln>
            <a:solidFill>
              <a:srgbClr val="4F81BD"/>
            </a:solidFill>
          </a:ln>
        </p:spPr>
      </p:pic>
      <p:sp>
        <p:nvSpPr>
          <p:cNvPr id="2" name="Title 1"/>
          <p:cNvSpPr>
            <a:spLocks noGrp="1"/>
          </p:cNvSpPr>
          <p:nvPr>
            <p:ph type="ctrTitle"/>
          </p:nvPr>
        </p:nvSpPr>
        <p:spPr>
          <a:xfrm>
            <a:off x="1269456" y="2130426"/>
            <a:ext cx="103632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8" name="Image 7" descr="SMEGREG EPTB logo Quad.jpg">
            <a:extLst>
              <a:ext uri="{FF2B5EF4-FFF2-40B4-BE49-F238E27FC236}">
                <a16:creationId xmlns:a16="http://schemas.microsoft.com/office/drawing/2014/main" id="{1812E441-733E-B719-35B0-B1BF7D86F0BB}"/>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134043386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rotWithShape="1">
          <a:blip r:embed="rId2">
            <a:extLst>
              <a:ext uri="{28A0092B-C50C-407E-A947-70E740481C1C}">
                <a14:useLocalDpi xmlns:a14="http://schemas.microsoft.com/office/drawing/2010/main" val="0"/>
              </a:ext>
            </a:extLst>
          </a:blip>
          <a:srcRect t="18919"/>
          <a:stretch/>
        </p:blipFill>
        <p:spPr>
          <a:xfrm>
            <a:off x="0" y="0"/>
            <a:ext cx="12192000" cy="6858001"/>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3" name="Image 2" descr="SMEGREG EPTB logo Quad.jpg">
            <a:extLst>
              <a:ext uri="{FF2B5EF4-FFF2-40B4-BE49-F238E27FC236}">
                <a16:creationId xmlns:a16="http://schemas.microsoft.com/office/drawing/2014/main" id="{64F2A7D9-36AD-AF8D-0612-0D4845B90C25}"/>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76320877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60736" y="0"/>
            <a:ext cx="1731264"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6"/>
            <a:ext cx="12192001" cy="1352053"/>
          </a:xfrm>
          <a:prstGeom prst="rect">
            <a:avLst/>
          </a:prstGeom>
        </p:spPr>
      </p:pic>
      <p:sp>
        <p:nvSpPr>
          <p:cNvPr id="3"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sp>
        <p:nvSpPr>
          <p:cNvPr id="5" name="Title 1">
            <a:extLst>
              <a:ext uri="{FF2B5EF4-FFF2-40B4-BE49-F238E27FC236}">
                <a16:creationId xmlns:a16="http://schemas.microsoft.com/office/drawing/2014/main" id="{B32AD444-F135-CEDA-6880-5DFAE5837989}"/>
              </a:ext>
            </a:extLst>
          </p:cNvPr>
          <p:cNvSpPr>
            <a:spLocks noGrp="1"/>
          </p:cNvSpPr>
          <p:nvPr>
            <p:ph type="title"/>
          </p:nvPr>
        </p:nvSpPr>
        <p:spPr>
          <a:xfrm>
            <a:off x="3006969" y="0"/>
            <a:ext cx="8009946" cy="886945"/>
          </a:xfrm>
        </p:spPr>
        <p:txBody>
          <a:bodyPr>
            <a:normAutofit/>
          </a:bodyPr>
          <a:lstStyle>
            <a:lvl1pPr algn="l">
              <a:defRPr sz="2500">
                <a:solidFill>
                  <a:srgbClr val="1341A1"/>
                </a:solidFill>
              </a:defRPr>
            </a:lvl1pPr>
          </a:lstStyle>
          <a:p>
            <a:r>
              <a:rPr lang="en-US" dirty="0"/>
              <a:t>Click to edit Master title style</a:t>
            </a:r>
          </a:p>
        </p:txBody>
      </p:sp>
      <p:cxnSp>
        <p:nvCxnSpPr>
          <p:cNvPr id="9" name="Connecteur droit 8">
            <a:extLst>
              <a:ext uri="{FF2B5EF4-FFF2-40B4-BE49-F238E27FC236}">
                <a16:creationId xmlns:a16="http://schemas.microsoft.com/office/drawing/2014/main" id="{D26ADB32-5457-682B-085F-64E9C115EBBF}"/>
              </a:ext>
            </a:extLst>
          </p:cNvPr>
          <p:cNvCxnSpPr/>
          <p:nvPr userDrawn="1"/>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 name="Connecteur droit 1">
            <a:extLst>
              <a:ext uri="{FF2B5EF4-FFF2-40B4-BE49-F238E27FC236}">
                <a16:creationId xmlns:a16="http://schemas.microsoft.com/office/drawing/2014/main" id="{2560911D-F185-49F5-5BAB-88F0A67C9D47}"/>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4" name="Image 3" descr="SMEGREG EPTB logo Quad.jpg">
            <a:extLst>
              <a:ext uri="{FF2B5EF4-FFF2-40B4-BE49-F238E27FC236}">
                <a16:creationId xmlns:a16="http://schemas.microsoft.com/office/drawing/2014/main" id="{5EEF2DA5-772D-7CFE-1B28-0B9A27845D75}"/>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2970658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 name="Title 1">
            <a:extLst>
              <a:ext uri="{FF2B5EF4-FFF2-40B4-BE49-F238E27FC236}">
                <a16:creationId xmlns:a16="http://schemas.microsoft.com/office/drawing/2014/main" id="{675BAB49-3601-85C0-36F0-D1DC0356A1A1}"/>
              </a:ext>
            </a:extLst>
          </p:cNvPr>
          <p:cNvSpPr>
            <a:spLocks noGrp="1"/>
          </p:cNvSpPr>
          <p:nvPr>
            <p:ph type="title"/>
          </p:nvPr>
        </p:nvSpPr>
        <p:spPr>
          <a:xfrm>
            <a:off x="3006969" y="0"/>
            <a:ext cx="8015521" cy="894767"/>
          </a:xfrm>
        </p:spPr>
        <p:txBody>
          <a:bodyPr>
            <a:normAutofit/>
          </a:bodyPr>
          <a:lstStyle>
            <a:lvl1pPr algn="l">
              <a:defRPr sz="2500">
                <a:solidFill>
                  <a:srgbClr val="FF0000"/>
                </a:solidFill>
              </a:defRPr>
            </a:lvl1pPr>
          </a:lstStyle>
          <a:p>
            <a:r>
              <a:rPr lang="en-US" dirty="0"/>
              <a:t>Click to edit Master title style</a:t>
            </a:r>
          </a:p>
        </p:txBody>
      </p:sp>
      <p:cxnSp>
        <p:nvCxnSpPr>
          <p:cNvPr id="4" name="Connecteur droit 3">
            <a:extLst>
              <a:ext uri="{FF2B5EF4-FFF2-40B4-BE49-F238E27FC236}">
                <a16:creationId xmlns:a16="http://schemas.microsoft.com/office/drawing/2014/main" id="{F8ED4229-D38E-E603-703A-07DDEF822FB8}"/>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5" name="Image 4" descr="SMEGREG EPTB logo Quad.jpg">
            <a:extLst>
              <a:ext uri="{FF2B5EF4-FFF2-40B4-BE49-F238E27FC236}">
                <a16:creationId xmlns:a16="http://schemas.microsoft.com/office/drawing/2014/main" id="{BE2D3641-1384-D449-522C-0D82AEF9A1B2}"/>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220470937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p:cNvSpPr>
            <a:spLocks noGrp="1"/>
          </p:cNvSpPr>
          <p:nvPr>
            <p:ph type="title"/>
          </p:nvPr>
        </p:nvSpPr>
        <p:spPr>
          <a:xfrm>
            <a:off x="3006969" y="0"/>
            <a:ext cx="8015521" cy="894767"/>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3" name="Connecteur droit 2">
            <a:extLst>
              <a:ext uri="{FF2B5EF4-FFF2-40B4-BE49-F238E27FC236}">
                <a16:creationId xmlns:a16="http://schemas.microsoft.com/office/drawing/2014/main" id="{57468803-D967-1A16-21CD-6EF23C8A53F4}"/>
              </a:ext>
            </a:extLst>
          </p:cNvPr>
          <p:cNvCxnSpPr/>
          <p:nvPr userDrawn="1"/>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 name="Connecteur droit 3">
            <a:extLst>
              <a:ext uri="{FF2B5EF4-FFF2-40B4-BE49-F238E27FC236}">
                <a16:creationId xmlns:a16="http://schemas.microsoft.com/office/drawing/2014/main" id="{3C95BB13-7F16-B82F-6780-631A93DBB250}"/>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 name="Image 1" descr="SMEGREG EPTB logo Quad.jpg">
            <a:extLst>
              <a:ext uri="{FF2B5EF4-FFF2-40B4-BE49-F238E27FC236}">
                <a16:creationId xmlns:a16="http://schemas.microsoft.com/office/drawing/2014/main" id="{E07AECC4-ABFB-FD50-8652-D611ACA5CE9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4071488636"/>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13/02/2025</a:t>
            </a:fld>
            <a:endParaRPr lang="fr-FR"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276681552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FA3CC3-2106-D976-1E1A-A4242FC81144}"/>
              </a:ext>
            </a:extLst>
          </p:cNvPr>
          <p:cNvSpPr>
            <a:spLocks noGrp="1"/>
          </p:cNvSpPr>
          <p:nvPr>
            <p:ph type="ctrTitle"/>
          </p:nvPr>
        </p:nvSpPr>
        <p:spPr>
          <a:xfrm>
            <a:off x="1052053" y="2130426"/>
            <a:ext cx="10785986" cy="1470025"/>
          </a:xfrm>
        </p:spPr>
        <p:txBody>
          <a:bodyPr>
            <a:normAutofit fontScale="90000"/>
          </a:bodyPr>
          <a:lstStyle/>
          <a:p>
            <a:r>
              <a:rPr lang="fr-FR" sz="3600" dirty="0">
                <a:solidFill>
                  <a:srgbClr val="1341A1"/>
                </a:solidFill>
              </a:rPr>
              <a:t>Rapport n°4</a:t>
            </a:r>
            <a:br>
              <a:rPr lang="fr-FR" sz="3600" dirty="0">
                <a:solidFill>
                  <a:srgbClr val="1341A1"/>
                </a:solidFill>
              </a:rPr>
            </a:br>
            <a:r>
              <a:rPr lang="fr-FR" sz="3600" dirty="0">
                <a:solidFill>
                  <a:srgbClr val="1341A1"/>
                </a:solidFill>
              </a:rPr>
              <a:t>Contractualisation avec l'Agence de l'eau Adour Garonne</a:t>
            </a:r>
          </a:p>
        </p:txBody>
      </p:sp>
      <p:sp>
        <p:nvSpPr>
          <p:cNvPr id="3" name="Sous-titre 2">
            <a:extLst>
              <a:ext uri="{FF2B5EF4-FFF2-40B4-BE49-F238E27FC236}">
                <a16:creationId xmlns:a16="http://schemas.microsoft.com/office/drawing/2014/main" id="{D388FAEB-F14C-61DB-9E3A-940D4C3D2D7B}"/>
              </a:ext>
            </a:extLst>
          </p:cNvPr>
          <p:cNvSpPr>
            <a:spLocks noGrp="1"/>
          </p:cNvSpPr>
          <p:nvPr>
            <p:ph type="subTitle" idx="1"/>
          </p:nvPr>
        </p:nvSpPr>
        <p:spPr/>
        <p:txBody>
          <a:bodyPr>
            <a:normAutofit lnSpcReduction="10000"/>
          </a:bodyPr>
          <a:lstStyle/>
          <a:p>
            <a:r>
              <a:rPr lang="fr-FR" dirty="0"/>
              <a:t>Comité syndical du SMEGREG</a:t>
            </a:r>
          </a:p>
          <a:p>
            <a:r>
              <a:rPr lang="fr-FR" dirty="0"/>
              <a:t>Réunion du 19 février 2025</a:t>
            </a:r>
          </a:p>
        </p:txBody>
      </p:sp>
    </p:spTree>
    <p:extLst>
      <p:ext uri="{BB962C8B-B14F-4D97-AF65-F5344CB8AC3E}">
        <p14:creationId xmlns:p14="http://schemas.microsoft.com/office/powerpoint/2010/main" val="2192212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5E2EB934-EA86-2831-0517-7371A613EDF3}"/>
              </a:ext>
            </a:extLst>
          </p:cNvPr>
          <p:cNvSpPr>
            <a:spLocks noGrp="1"/>
          </p:cNvSpPr>
          <p:nvPr>
            <p:ph type="sldNum" sz="quarter" idx="12"/>
          </p:nvPr>
        </p:nvSpPr>
        <p:spPr/>
        <p:txBody>
          <a:bodyPr/>
          <a:lstStyle/>
          <a:p>
            <a:pPr>
              <a:spcAft>
                <a:spcPts val="600"/>
              </a:spcAft>
            </a:pPr>
            <a:fld id="{A69E00E3-DEE3-4217-B4F6-3EC050798811}" type="slidenum">
              <a:rPr lang="fr-FR" smtClean="0"/>
              <a:pPr>
                <a:spcAft>
                  <a:spcPts val="600"/>
                </a:spcAft>
              </a:pPr>
              <a:t>2</a:t>
            </a:fld>
            <a:endParaRPr lang="fr-FR"/>
          </a:p>
        </p:txBody>
      </p:sp>
      <p:sp>
        <p:nvSpPr>
          <p:cNvPr id="3" name="Text Box 15">
            <a:extLst>
              <a:ext uri="{FF2B5EF4-FFF2-40B4-BE49-F238E27FC236}">
                <a16:creationId xmlns:a16="http://schemas.microsoft.com/office/drawing/2014/main" id="{A53B5588-DA2D-B1E4-D387-2491F8B6C9B9}"/>
              </a:ext>
            </a:extLst>
          </p:cNvPr>
          <p:cNvSpPr txBox="1">
            <a:spLocks noChangeArrowheads="1"/>
          </p:cNvSpPr>
          <p:nvPr/>
        </p:nvSpPr>
        <p:spPr bwMode="auto">
          <a:xfrm>
            <a:off x="458679" y="905232"/>
            <a:ext cx="1127464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2400"/>
              </a:spcBef>
              <a:buClr>
                <a:schemeClr val="accent2"/>
              </a:buClr>
              <a:buSzPct val="100000"/>
            </a:pPr>
            <a:endParaRPr lang="fr-FR" altLang="fr-FR" sz="2000" i="1" u="sng" dirty="0">
              <a:solidFill>
                <a:srgbClr val="0077D4"/>
              </a:solidFill>
              <a:latin typeface="Trebuchet MS" panose="020B0603020202020204" pitchFamily="34" charset="0"/>
            </a:endParaRPr>
          </a:p>
          <a:p>
            <a:pPr algn="just">
              <a:spcBef>
                <a:spcPts val="1200"/>
              </a:spcBef>
              <a:buClr>
                <a:schemeClr val="accent2"/>
              </a:buClr>
              <a:buSzPct val="100000"/>
            </a:pPr>
            <a:r>
              <a:rPr lang="fr-FR" altLang="fr-FR" sz="2400" dirty="0">
                <a:solidFill>
                  <a:srgbClr val="0077D4"/>
                </a:solidFill>
                <a:latin typeface="Trebuchet MS" panose="020B0603020202020204" pitchFamily="34" charset="0"/>
              </a:rPr>
              <a:t>A l'occasion de son 12e programme d'intervention, l'Agence de l'eau Adour-Garonne a souhaité renforcer ses partenariats avec les acteurs des territoires pour favoriser l’atteinte des objectifs du 12ième programme en permettant une lisibilité commune des résultats attendus ainsi que des moyens d’accompagnement de l’Agence.</a:t>
            </a:r>
          </a:p>
          <a:p>
            <a:pPr algn="just">
              <a:spcBef>
                <a:spcPts val="1200"/>
              </a:spcBef>
              <a:buClr>
                <a:schemeClr val="accent2"/>
              </a:buClr>
              <a:buSzPct val="100000"/>
            </a:pPr>
            <a:r>
              <a:rPr lang="fr-FR" altLang="fr-FR" sz="2400" dirty="0">
                <a:solidFill>
                  <a:srgbClr val="0077D4"/>
                </a:solidFill>
                <a:latin typeface="Trebuchet MS" panose="020B0603020202020204" pitchFamily="34" charset="0"/>
              </a:rPr>
              <a:t>A cette fin a notamment été créé un contrat eau et climat destiné aux Etablissements publics territoriaux de bassin (EPTB).</a:t>
            </a:r>
          </a:p>
          <a:p>
            <a:pPr algn="just">
              <a:spcBef>
                <a:spcPts val="1200"/>
              </a:spcBef>
              <a:buClr>
                <a:schemeClr val="accent2"/>
              </a:buClr>
              <a:buSzPct val="100000"/>
            </a:pPr>
            <a:r>
              <a:rPr lang="fr-FR" altLang="fr-FR" sz="2400" dirty="0">
                <a:solidFill>
                  <a:srgbClr val="0077D4"/>
                </a:solidFill>
                <a:latin typeface="Trebuchet MS" panose="020B0603020202020204" pitchFamily="34" charset="0"/>
              </a:rPr>
              <a:t>Ce nouveau contrat eau et climat à signer entre un EPTB, l’Etat et l’Agence de l’Eau vise à encadrer la mise en œuvre de l’ensemble des actions liées à la feuille de route "Gestion quantitative de la ressource" élaborée par les EPTB et d’aller au-delà de cette seule thématique. </a:t>
            </a:r>
          </a:p>
        </p:txBody>
      </p:sp>
      <p:sp>
        <p:nvSpPr>
          <p:cNvPr id="5" name="Espace réservé du numéro de diapositive 5"/>
          <p:cNvSpPr txBox="1">
            <a:spLocks/>
          </p:cNvSpPr>
          <p:nvPr/>
        </p:nvSpPr>
        <p:spPr>
          <a:xfrm>
            <a:off x="2977895" y="13943"/>
            <a:ext cx="7808202" cy="886945"/>
          </a:xfrm>
          <a:prstGeom prst="rect">
            <a:avLst/>
          </a:prstGeom>
        </p:spPr>
        <p:txBody>
          <a:bodyPr vert="horz" lIns="91440" tIns="45720" rIns="91440" bIns="45720" rtlCol="0" anchor="ctr">
            <a:normAutofit/>
          </a:bodyP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a:spcBef>
                <a:spcPct val="0"/>
              </a:spcBef>
              <a:spcAft>
                <a:spcPts val="600"/>
              </a:spcAft>
              <a:defRPr/>
            </a:pPr>
            <a:r>
              <a:rPr lang="fr-FR" altLang="fr-FR" sz="2400" b="1" dirty="0">
                <a:solidFill>
                  <a:srgbClr val="0077D4"/>
                </a:solidFill>
              </a:rPr>
              <a:t>Contrat eau et climat de l'Agence de l'eau</a:t>
            </a:r>
            <a:endParaRPr lang="en-US" sz="2500" kern="1200" dirty="0">
              <a:solidFill>
                <a:srgbClr val="1341A1"/>
              </a:solidFill>
              <a:latin typeface="+mj-lt"/>
              <a:ea typeface="+mj-ea"/>
              <a:cs typeface="+mj-cs"/>
            </a:endParaRPr>
          </a:p>
        </p:txBody>
      </p:sp>
    </p:spTree>
    <p:extLst>
      <p:ext uri="{BB962C8B-B14F-4D97-AF65-F5344CB8AC3E}">
        <p14:creationId xmlns:p14="http://schemas.microsoft.com/office/powerpoint/2010/main" val="2721181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93CF7-1CB2-AF9D-3656-9B0553CDA931}"/>
            </a:ext>
          </a:extLst>
        </p:cNvPr>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D73BC39B-377D-B806-59AE-B8EA3F59FAF4}"/>
              </a:ext>
            </a:extLst>
          </p:cNvPr>
          <p:cNvSpPr>
            <a:spLocks noGrp="1"/>
          </p:cNvSpPr>
          <p:nvPr>
            <p:ph type="sldNum" sz="quarter" idx="12"/>
          </p:nvPr>
        </p:nvSpPr>
        <p:spPr/>
        <p:txBody>
          <a:bodyPr/>
          <a:lstStyle/>
          <a:p>
            <a:pPr>
              <a:spcAft>
                <a:spcPts val="600"/>
              </a:spcAft>
            </a:pPr>
            <a:fld id="{A69E00E3-DEE3-4217-B4F6-3EC050798811}" type="slidenum">
              <a:rPr lang="fr-FR" smtClean="0"/>
              <a:pPr>
                <a:spcAft>
                  <a:spcPts val="600"/>
                </a:spcAft>
              </a:pPr>
              <a:t>3</a:t>
            </a:fld>
            <a:endParaRPr lang="fr-FR"/>
          </a:p>
        </p:txBody>
      </p:sp>
      <p:sp>
        <p:nvSpPr>
          <p:cNvPr id="5" name="Espace réservé du numéro de diapositive 5">
            <a:extLst>
              <a:ext uri="{FF2B5EF4-FFF2-40B4-BE49-F238E27FC236}">
                <a16:creationId xmlns:a16="http://schemas.microsoft.com/office/drawing/2014/main" id="{8377C5D5-CDC0-EDFA-7919-F58046ACDEF4}"/>
              </a:ext>
            </a:extLst>
          </p:cNvPr>
          <p:cNvSpPr txBox="1">
            <a:spLocks/>
          </p:cNvSpPr>
          <p:nvPr/>
        </p:nvSpPr>
        <p:spPr>
          <a:xfrm>
            <a:off x="2977895" y="13943"/>
            <a:ext cx="7808202" cy="886945"/>
          </a:xfrm>
          <a:prstGeom prst="rect">
            <a:avLst/>
          </a:prstGeom>
        </p:spPr>
        <p:txBody>
          <a:bodyPr vert="horz" lIns="91440" tIns="45720" rIns="91440" bIns="45720" rtlCol="0" anchor="ctr">
            <a:normAutofit/>
          </a:bodyP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a:spcBef>
                <a:spcPct val="0"/>
              </a:spcBef>
              <a:spcAft>
                <a:spcPts val="600"/>
              </a:spcAft>
              <a:defRPr/>
            </a:pPr>
            <a:r>
              <a:rPr lang="fr-FR" altLang="fr-FR" sz="2400" b="1" dirty="0">
                <a:solidFill>
                  <a:srgbClr val="0077D4"/>
                </a:solidFill>
              </a:rPr>
              <a:t>Le contrat, </a:t>
            </a:r>
            <a:r>
              <a:rPr lang="fr-FR" altLang="fr-FR" sz="2400" b="1">
                <a:solidFill>
                  <a:srgbClr val="0077D4"/>
                </a:solidFill>
              </a:rPr>
              <a:t>son contenu </a:t>
            </a:r>
            <a:r>
              <a:rPr lang="fr-FR" altLang="fr-FR" sz="2400" b="1" dirty="0">
                <a:solidFill>
                  <a:srgbClr val="0077D4"/>
                </a:solidFill>
              </a:rPr>
              <a:t>et ses effets</a:t>
            </a:r>
            <a:endParaRPr lang="en-US" sz="2500" kern="1200" dirty="0">
              <a:solidFill>
                <a:srgbClr val="1341A1"/>
              </a:solidFill>
              <a:latin typeface="+mj-lt"/>
              <a:ea typeface="+mj-ea"/>
              <a:cs typeface="+mj-cs"/>
            </a:endParaRPr>
          </a:p>
        </p:txBody>
      </p:sp>
      <p:pic>
        <p:nvPicPr>
          <p:cNvPr id="7" name="Image 6">
            <a:extLst>
              <a:ext uri="{FF2B5EF4-FFF2-40B4-BE49-F238E27FC236}">
                <a16:creationId xmlns:a16="http://schemas.microsoft.com/office/drawing/2014/main" id="{64E56E1D-19B6-31EF-3C49-92B685B850E9}"/>
              </a:ext>
            </a:extLst>
          </p:cNvPr>
          <p:cNvPicPr>
            <a:picLocks noChangeAspect="1"/>
          </p:cNvPicPr>
          <p:nvPr/>
        </p:nvPicPr>
        <p:blipFill>
          <a:blip r:embed="rId2"/>
          <a:srcRect t="204" r="3227" b="51327"/>
          <a:stretch/>
        </p:blipFill>
        <p:spPr>
          <a:xfrm>
            <a:off x="192028" y="1310082"/>
            <a:ext cx="2915157" cy="4496235"/>
          </a:xfrm>
          <a:prstGeom prst="rect">
            <a:avLst/>
          </a:prstGeom>
        </p:spPr>
      </p:pic>
      <p:pic>
        <p:nvPicPr>
          <p:cNvPr id="8" name="Image 7">
            <a:extLst>
              <a:ext uri="{FF2B5EF4-FFF2-40B4-BE49-F238E27FC236}">
                <a16:creationId xmlns:a16="http://schemas.microsoft.com/office/drawing/2014/main" id="{D5EFE8D9-18E7-02FC-DE91-71B1CD64080E}"/>
              </a:ext>
            </a:extLst>
          </p:cNvPr>
          <p:cNvPicPr>
            <a:picLocks noChangeAspect="1"/>
          </p:cNvPicPr>
          <p:nvPr/>
        </p:nvPicPr>
        <p:blipFill>
          <a:blip r:embed="rId2"/>
          <a:srcRect l="2653" t="65067" r="574" b="773"/>
          <a:stretch/>
        </p:blipFill>
        <p:spPr>
          <a:xfrm>
            <a:off x="8978284" y="1873187"/>
            <a:ext cx="2915157" cy="3168828"/>
          </a:xfrm>
          <a:prstGeom prst="rect">
            <a:avLst/>
          </a:prstGeom>
        </p:spPr>
      </p:pic>
      <p:sp>
        <p:nvSpPr>
          <p:cNvPr id="9" name="Text Box 15">
            <a:extLst>
              <a:ext uri="{FF2B5EF4-FFF2-40B4-BE49-F238E27FC236}">
                <a16:creationId xmlns:a16="http://schemas.microsoft.com/office/drawing/2014/main" id="{D14A964F-AC67-BF76-0D38-FB1A235B227E}"/>
              </a:ext>
            </a:extLst>
          </p:cNvPr>
          <p:cNvSpPr txBox="1">
            <a:spLocks noChangeArrowheads="1"/>
          </p:cNvSpPr>
          <p:nvPr/>
        </p:nvSpPr>
        <p:spPr bwMode="auto">
          <a:xfrm>
            <a:off x="9084817" y="5181565"/>
            <a:ext cx="2722484" cy="338554"/>
          </a:xfrm>
          <a:prstGeom prst="rect">
            <a:avLst/>
          </a:prstGeom>
          <a:solidFill>
            <a:srgbClr val="CDC2DB"/>
          </a:solidFill>
          <a:ln>
            <a:noFill/>
          </a:ln>
        </p:spPr>
        <p:txBody>
          <a:bodyPr wrap="square">
            <a:spAutoFit/>
          </a:bodyPr>
          <a:lstStyle/>
          <a:p>
            <a:pPr algn="just">
              <a:spcBef>
                <a:spcPts val="2400"/>
              </a:spcBef>
              <a:buClr>
                <a:schemeClr val="accent2"/>
              </a:buClr>
              <a:buSzPct val="100000"/>
            </a:pPr>
            <a:r>
              <a:rPr lang="fr-FR" altLang="fr-FR" sz="1600" dirty="0">
                <a:latin typeface="Trebuchet MS" panose="020B0603020202020204" pitchFamily="34" charset="0"/>
              </a:rPr>
              <a:t>-&gt; Majoration des taux</a:t>
            </a:r>
          </a:p>
        </p:txBody>
      </p:sp>
      <p:sp>
        <p:nvSpPr>
          <p:cNvPr id="11" name="Text Box 15">
            <a:extLst>
              <a:ext uri="{FF2B5EF4-FFF2-40B4-BE49-F238E27FC236}">
                <a16:creationId xmlns:a16="http://schemas.microsoft.com/office/drawing/2014/main" id="{FC542678-0631-E647-99DD-74CE010217C0}"/>
              </a:ext>
            </a:extLst>
          </p:cNvPr>
          <p:cNvSpPr txBox="1">
            <a:spLocks noChangeArrowheads="1"/>
          </p:cNvSpPr>
          <p:nvPr/>
        </p:nvSpPr>
        <p:spPr bwMode="auto">
          <a:xfrm>
            <a:off x="3390541" y="1389454"/>
            <a:ext cx="5327332"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2400"/>
              </a:spcBef>
              <a:buClr>
                <a:schemeClr val="accent2"/>
              </a:buClr>
              <a:buSzPct val="100000"/>
            </a:pPr>
            <a:r>
              <a:rPr lang="fr-FR" altLang="fr-FR" sz="2400" i="1" dirty="0">
                <a:solidFill>
                  <a:srgbClr val="0077D4"/>
                </a:solidFill>
                <a:latin typeface="Trebuchet MS" panose="020B0603020202020204" pitchFamily="34" charset="0"/>
              </a:rPr>
              <a:t>Contenu a minima :</a:t>
            </a:r>
          </a:p>
          <a:p>
            <a:pPr marL="342900" indent="-342900" algn="just">
              <a:spcBef>
                <a:spcPts val="1500"/>
              </a:spcBef>
              <a:buClr>
                <a:schemeClr val="accent2"/>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les éléments présents dans la  feuille de route (à actualiser)</a:t>
            </a:r>
          </a:p>
          <a:p>
            <a:pPr algn="just">
              <a:spcBef>
                <a:spcPts val="1500"/>
              </a:spcBef>
              <a:buClr>
                <a:schemeClr val="accent2"/>
              </a:buClr>
              <a:buSzPct val="100000"/>
            </a:pPr>
            <a:r>
              <a:rPr lang="fr-FR" altLang="fr-FR" sz="2400" i="1" dirty="0">
                <a:solidFill>
                  <a:srgbClr val="0077D4"/>
                </a:solidFill>
                <a:latin typeface="Trebuchet MS" panose="020B0603020202020204" pitchFamily="34" charset="0"/>
              </a:rPr>
              <a:t>et au-delà sera proposé d'intégrer :</a:t>
            </a:r>
          </a:p>
          <a:p>
            <a:pPr marL="342900" indent="-342900" algn="just">
              <a:spcBef>
                <a:spcPts val="1500"/>
              </a:spcBef>
              <a:buClr>
                <a:schemeClr val="accent2"/>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le secrétariat administratif de la CLE</a:t>
            </a:r>
          </a:p>
          <a:p>
            <a:pPr marL="342900" indent="-342900" algn="just">
              <a:spcBef>
                <a:spcPts val="1500"/>
              </a:spcBef>
              <a:buClr>
                <a:schemeClr val="accent2"/>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la réinstauration d'une majoration des redevances prélèvements pour un partage des coûts de réparation des nappes profondes</a:t>
            </a:r>
          </a:p>
        </p:txBody>
      </p:sp>
    </p:spTree>
    <p:extLst>
      <p:ext uri="{BB962C8B-B14F-4D97-AF65-F5344CB8AC3E}">
        <p14:creationId xmlns:p14="http://schemas.microsoft.com/office/powerpoint/2010/main" val="15377440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168</TotalTime>
  <Words>209</Words>
  <Application>Microsoft Office PowerPoint</Application>
  <PresentationFormat>Grand écran</PresentationFormat>
  <Paragraphs>17</Paragraphs>
  <Slides>3</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3</vt:i4>
      </vt:variant>
    </vt:vector>
  </HeadingPairs>
  <TitlesOfParts>
    <vt:vector size="6" baseType="lpstr">
      <vt:lpstr>Arial</vt:lpstr>
      <vt:lpstr>Trebuchet MS</vt:lpstr>
      <vt:lpstr>Office Theme</vt:lpstr>
      <vt:lpstr>Rapport n°4 Contractualisation avec l'Agence de l'eau Adour Garonne</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Emilie Laurent</dc:creator>
  <cp:lastModifiedBy>Bruno de Grissac</cp:lastModifiedBy>
  <cp:revision>17</cp:revision>
  <dcterms:created xsi:type="dcterms:W3CDTF">2023-11-09T14:53:53Z</dcterms:created>
  <dcterms:modified xsi:type="dcterms:W3CDTF">2025-02-13T14:39:58Z</dcterms:modified>
</cp:coreProperties>
</file>