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134806354" r:id="rId3"/>
    <p:sldId id="2134806562" r:id="rId4"/>
    <p:sldId id="2134806563" r:id="rId5"/>
    <p:sldId id="2134806564" r:id="rId6"/>
    <p:sldId id="2134806554" r:id="rId7"/>
    <p:sldId id="2134806555" r:id="rId8"/>
    <p:sldId id="2134806556" r:id="rId9"/>
    <p:sldId id="213480656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9A0268-6431-20FB-045B-DDAEB488DF6A}" name="LE BOURDONNEC Sixtine" initials="SL" userId="S::s.lebourdonnec@bordeaux-metropole.fr::5bb1fbe0-c71a-433a-aff5-dddbce9ecde4" providerId="AD"/>
  <p188:author id="{50ED70A8-60B6-3F06-0F37-81FE284DEC8B}" name="SAMBLAT Julie" initials="JS" userId="S::julie.samblat@leaubm.fr::702f2060-4ca9-4743-b6e0-96405e8b56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8/10/relationships/authors" Target="author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9FEF8-2B4F-D2BE-0288-F15ECC2D0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FC175E1-5EAD-86B5-0B44-70EF9E1D2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AB69A5-C491-4C94-93F0-FEA9A316A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3CF6EA-A5C0-D4CA-E5AF-C28318FC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36DCFF-0D2A-572F-D05E-73451581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29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4EDA6-7BF6-B36D-72EB-F1191BC88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5D5906-23F8-B40E-1192-C9905FF3A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EBD9A6-ED5F-E06D-578F-192F6057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64FD76-FB57-33BE-2FAA-0E4DA1BDA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5136A3-3052-20E1-D348-E65DE7CDE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657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4308F-42D4-4D8C-D08D-70F289BFA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C43924-8D31-316C-F27A-AC470EEAD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99567A-7C16-2E26-DC9F-B540BC43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E2EFC9-0065-CA33-DDD7-CE6E1F2C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47016-4D65-2C62-EFC4-996AF40F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88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702C4-F562-C912-8FDD-10525BC59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E3214-923E-217B-0BA0-7FE3BD828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1A0C6B-C0D7-235A-3C22-7150C04E2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1E7D1B-044F-F7D4-579E-DC704BDD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FEE6E9-FC14-6166-1E52-102775CAE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A687D3-4D79-CCC0-D38D-EFBA93AB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32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D4CB2C-72A5-1733-4B02-B1DDA7513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590EC8-97F0-66C6-A866-7E5F7F66A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19F5BF-B7CC-B585-2B9B-0C089C204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0BE9701-BB49-2021-A4A5-F604B2D0A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31C5C2-D64E-E702-23FA-439295CC8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F4ECAA1-B877-C83B-F1AA-EC09F959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36E4598-48A6-3953-F5F9-170989681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A26369-42CB-D52E-E8C4-B715F98B1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11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FD41C-93E0-8CAC-1A1B-877E5688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3B8221-8864-4869-C507-1B83E0D3C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805A4D-6330-CABC-B6BA-D0F00658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27E6A58-1E81-C2B3-0A0D-AB9496A1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6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9B6B18E-6ACA-3639-C02A-D154C402D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342F241-E3CE-4BC1-03D7-7CCEC5C5C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331FD9-1A60-1B8D-A4C5-DC309EEF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2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C6757D-A0E6-6AC3-981E-256A41A56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B8D539-CB89-5330-C370-6F590DA1A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EFF8DF-6362-606E-0089-65F365BD4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F18CA8-A374-2FFE-DF7F-C3E9A303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02F345-5F67-5E32-11F1-A6EE650D0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2DFFAA-59B0-AEDD-F99E-35368EC1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33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B4837-601B-BEFE-1D03-AB2928412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40FAEB-7AD7-50E8-73B5-8D080A3CB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AF9131-0CD7-EA7B-3556-A580BF9AD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AC3907-7C6F-287E-8E71-D57356FE0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6A7214-11AA-8455-21D9-6769EE1E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FDABDD-DBE7-02AE-574F-FA88C9E3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517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25AE02-D35E-7390-CFBC-65CB51F8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08458C-319F-5EAF-E215-0C02BC3C2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823809-4365-A9C3-E5D4-7517AD33F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2C76C5-6BCA-7724-CA5C-EE3B5557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CC4FE-C219-362A-35D0-0ED32B65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0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ADEE44-AD91-94F6-B89A-A8C233598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BD1274-5CF8-5AF5-4206-67936F1AF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57D206-8783-90B5-CAC4-D2A46139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622828-41B7-5594-F92F-B6AF8C79F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67D603-E488-4E21-74D1-FF7C70A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6035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B434D405-3413-387E-82C0-34935740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H="1" flipV="1">
            <a:off x="0" y="-27641"/>
            <a:ext cx="4064000" cy="68856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F3AD66-7D47-0495-25B1-C7B930B88A13}"/>
              </a:ext>
            </a:extLst>
          </p:cNvPr>
          <p:cNvSpPr/>
          <p:nvPr/>
        </p:nvSpPr>
        <p:spPr>
          <a:xfrm>
            <a:off x="-1" y="2111602"/>
            <a:ext cx="4064002" cy="3421930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1749069-4E49-4B3F-3425-9C9FCC1E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49" y="1748670"/>
            <a:ext cx="3439985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83B22F-A600-D11A-630B-03CC544B0D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64749" y="3348870"/>
            <a:ext cx="3439985" cy="10157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novembre 22</a:t>
            </a:r>
          </a:p>
        </p:txBody>
      </p:sp>
      <p:pic>
        <p:nvPicPr>
          <p:cNvPr id="10" name="Image 7">
            <a:extLst>
              <a:ext uri="{FF2B5EF4-FFF2-40B4-BE49-F238E27FC236}">
                <a16:creationId xmlns:a16="http://schemas.microsoft.com/office/drawing/2014/main" id="{4E61368A-1182-A7B2-785B-CD54862A5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99518" y="916432"/>
            <a:ext cx="3505887" cy="485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1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B434D405-3413-387E-82C0-34935740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H="1" flipV="1">
            <a:off x="0" y="-27641"/>
            <a:ext cx="4064000" cy="688564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F3AD66-7D47-0495-25B1-C7B930B88A13}"/>
              </a:ext>
            </a:extLst>
          </p:cNvPr>
          <p:cNvSpPr/>
          <p:nvPr/>
        </p:nvSpPr>
        <p:spPr>
          <a:xfrm>
            <a:off x="-1" y="2111602"/>
            <a:ext cx="4064002" cy="3421930"/>
          </a:xfrm>
          <a:prstGeom prst="rect">
            <a:avLst/>
          </a:prstGeom>
          <a:gradFill>
            <a:gsLst>
              <a:gs pos="0">
                <a:schemeClr val="bg1">
                  <a:alpha val="51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1749069-4E49-4B3F-3425-9C9FCC1E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49" y="1748670"/>
            <a:ext cx="3439985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83B22F-A600-D11A-630B-03CC544B0D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64749" y="3348870"/>
            <a:ext cx="3439985" cy="10157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novembre 22</a:t>
            </a:r>
          </a:p>
        </p:txBody>
      </p:sp>
      <p:pic>
        <p:nvPicPr>
          <p:cNvPr id="10" name="Image 7">
            <a:extLst>
              <a:ext uri="{FF2B5EF4-FFF2-40B4-BE49-F238E27FC236}">
                <a16:creationId xmlns:a16="http://schemas.microsoft.com/office/drawing/2014/main" id="{4E61368A-1182-A7B2-785B-CD54862A5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99518" y="916432"/>
            <a:ext cx="3505887" cy="485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8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7">
            <a:extLst>
              <a:ext uri="{FF2B5EF4-FFF2-40B4-BE49-F238E27FC236}">
                <a16:creationId xmlns:a16="http://schemas.microsoft.com/office/drawing/2014/main" id="{4A233862-C7A4-297B-52D9-F5A05897B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16852" y="4150142"/>
            <a:ext cx="1378107" cy="1908152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08DCFF68-59CF-56B8-D091-0835D2B41B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 flipV="1">
            <a:off x="8128000" y="-15649"/>
            <a:ext cx="4064000" cy="68856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424CC34-7E3B-7B08-48B4-1BA12C68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09" y="1802040"/>
            <a:ext cx="6766252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262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1AF3A147-42DD-2F08-2FAB-3C9E950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36858" y="0"/>
            <a:ext cx="4053750" cy="686827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9826"/>
            <a:ext cx="6571610" cy="3402878"/>
          </a:xfrm>
        </p:spPr>
        <p:txBody>
          <a:bodyPr/>
          <a:lstStyle>
            <a:lvl1pPr marL="0" indent="0">
              <a:buNone/>
              <a:defRPr b="1"/>
            </a:lvl1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334CEAFF-912D-4F7C-8D30-93E932D2CA0E}" type="datetime4">
              <a:rPr lang="fr-FR" smtClean="0"/>
              <a:pPr/>
              <a:t>21 novembre 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97D47C-B7BC-B9D5-6672-23382A9A744A}"/>
              </a:ext>
            </a:extLst>
          </p:cNvPr>
          <p:cNvCxnSpPr>
            <a:cxnSpLocks/>
          </p:cNvCxnSpPr>
          <p:nvPr/>
        </p:nvCxnSpPr>
        <p:spPr>
          <a:xfrm flipH="1">
            <a:off x="838200" y="6356349"/>
            <a:ext cx="65716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B69ECAC-BACF-4308-014E-E27385E108E3}"/>
              </a:ext>
            </a:extLst>
          </p:cNvPr>
          <p:cNvGrpSpPr/>
          <p:nvPr/>
        </p:nvGrpSpPr>
        <p:grpSpPr>
          <a:xfrm>
            <a:off x="7536370" y="749412"/>
            <a:ext cx="4183240" cy="5427551"/>
            <a:chOff x="7665860" y="1457324"/>
            <a:chExt cx="3516490" cy="45624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B8EED0-55DF-1EE2-F24C-8DB247FF7071}"/>
                </a:ext>
              </a:extLst>
            </p:cNvPr>
            <p:cNvSpPr/>
            <p:nvPr userDrawn="1"/>
          </p:nvSpPr>
          <p:spPr>
            <a:xfrm>
              <a:off x="7665860" y="1457324"/>
              <a:ext cx="3516490" cy="4562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7">
              <a:extLst>
                <a:ext uri="{FF2B5EF4-FFF2-40B4-BE49-F238E27FC236}">
                  <a16:creationId xmlns:a16="http://schemas.microsoft.com/office/drawing/2014/main" id="{BADCBECE-D2D9-159F-B205-CC9A416606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013033" y="1813277"/>
              <a:ext cx="2816892" cy="3900320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A0883B3-4267-76CB-E76A-2CB3257F5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029"/>
            <a:ext cx="657161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7268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29DDCD72-C93F-133A-00DF-94C59AC6FE2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2000" cy="38178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73BF5-06BC-A352-98BC-D343BF6F2F19}"/>
              </a:ext>
            </a:extLst>
          </p:cNvPr>
          <p:cNvSpPr/>
          <p:nvPr userDrawn="1"/>
        </p:nvSpPr>
        <p:spPr>
          <a:xfrm>
            <a:off x="1213020" y="3049306"/>
            <a:ext cx="9765960" cy="1837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CEFA83-B14F-7805-036A-A1C25F298E31}"/>
              </a:ext>
            </a:extLst>
          </p:cNvPr>
          <p:cNvSpPr/>
          <p:nvPr/>
        </p:nvSpPr>
        <p:spPr>
          <a:xfrm>
            <a:off x="1213020" y="2912882"/>
            <a:ext cx="9765960" cy="1837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FE424B-095F-8A26-0DD1-2D5017DB93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3020" y="3120316"/>
            <a:ext cx="9765960" cy="1359648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fr-FR" dirty="0"/>
              <a:t>Titre - 2 lignes Max</a:t>
            </a:r>
            <a:br>
              <a:rPr lang="fr-FR" dirty="0"/>
            </a:br>
            <a:r>
              <a:rPr lang="fr-FR" dirty="0"/>
              <a:t>avec photo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687C68-1A7A-26DD-1E2E-A0CC8E625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3020" y="4764108"/>
            <a:ext cx="9765960" cy="6837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Sous-titre du masque</a:t>
            </a:r>
          </a:p>
        </p:txBody>
      </p:sp>
      <p:pic>
        <p:nvPicPr>
          <p:cNvPr id="11" name="Image 7">
            <a:extLst>
              <a:ext uri="{FF2B5EF4-FFF2-40B4-BE49-F238E27FC236}">
                <a16:creationId xmlns:a16="http://schemas.microsoft.com/office/drawing/2014/main" id="{4A233862-C7A4-297B-52D9-F5A05897B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50317" y="6034986"/>
            <a:ext cx="482538" cy="66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88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29DDCD72-C93F-133A-00DF-94C59AC6FE2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12192000" cy="38178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2CC435-EBC1-B707-EDE0-14CBA134BE1E}"/>
              </a:ext>
            </a:extLst>
          </p:cNvPr>
          <p:cNvSpPr/>
          <p:nvPr userDrawn="1"/>
        </p:nvSpPr>
        <p:spPr>
          <a:xfrm>
            <a:off x="1213020" y="3049306"/>
            <a:ext cx="9765960" cy="1837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CEFA83-B14F-7805-036A-A1C25F298E31}"/>
              </a:ext>
            </a:extLst>
          </p:cNvPr>
          <p:cNvSpPr/>
          <p:nvPr/>
        </p:nvSpPr>
        <p:spPr>
          <a:xfrm>
            <a:off x="1213020" y="2912882"/>
            <a:ext cx="9765960" cy="1837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FE424B-095F-8A26-0DD1-2D5017DB93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3020" y="3120316"/>
            <a:ext cx="9765960" cy="1359648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fr-FR" dirty="0"/>
              <a:t>Titre - 2 lignes Max</a:t>
            </a:r>
            <a:br>
              <a:rPr lang="fr-FR" dirty="0"/>
            </a:br>
            <a:r>
              <a:rPr lang="fr-FR" dirty="0"/>
              <a:t>avec photo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687C68-1A7A-26DD-1E2E-A0CC8E625E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3020" y="4764108"/>
            <a:ext cx="9765960" cy="6837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Sous-titre du masque</a:t>
            </a:r>
          </a:p>
        </p:txBody>
      </p:sp>
      <p:pic>
        <p:nvPicPr>
          <p:cNvPr id="4" name="SIGLE">
            <a:extLst>
              <a:ext uri="{FF2B5EF4-FFF2-40B4-BE49-F238E27FC236}">
                <a16:creationId xmlns:a16="http://schemas.microsoft.com/office/drawing/2014/main" id="{95D6DDF9-82A1-9249-5442-8842468BF5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685" y="1847849"/>
            <a:ext cx="6200115" cy="3737532"/>
          </a:xfrm>
        </p:spPr>
        <p:txBody>
          <a:bodyPr/>
          <a:lstStyle>
            <a:lvl1pPr marL="0" indent="0">
              <a:buNone/>
              <a:defRPr b="1"/>
            </a:lvl1pPr>
            <a:lvl2pPr>
              <a:defRPr b="1"/>
            </a:lvl2pPr>
            <a:lvl3pPr>
              <a:defRPr/>
            </a:lvl3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3446" y="6356349"/>
            <a:ext cx="1500354" cy="365125"/>
          </a:xfrm>
        </p:spPr>
        <p:txBody>
          <a:bodyPr/>
          <a:lstStyle>
            <a:lvl1pPr algn="r">
              <a:defRPr/>
            </a:lvl1pPr>
          </a:lstStyle>
          <a:p>
            <a:fld id="{4B103061-F0CB-4633-9CF5-AFFEBB602FCB}" type="datetime4">
              <a:rPr lang="fr-FR" smtClean="0"/>
              <a:pPr/>
              <a:t>21 novembre 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9966" y="6356350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76722" y="6356351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7">
            <a:extLst>
              <a:ext uri="{FF2B5EF4-FFF2-40B4-BE49-F238E27FC236}">
                <a16:creationId xmlns:a16="http://schemas.microsoft.com/office/drawing/2014/main" id="{6192D1FC-B371-B89B-BF42-9CA92A607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550317" y="6034986"/>
            <a:ext cx="482538" cy="668131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97D47C-B7BC-B9D5-6672-23382A9A744A}"/>
              </a:ext>
            </a:extLst>
          </p:cNvPr>
          <p:cNvCxnSpPr>
            <a:cxnSpLocks/>
          </p:cNvCxnSpPr>
          <p:nvPr userDrawn="1"/>
        </p:nvCxnSpPr>
        <p:spPr>
          <a:xfrm flipH="1">
            <a:off x="5176722" y="6356349"/>
            <a:ext cx="6177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479DB219-0C0E-7889-6595-195AB66B0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684" y="365125"/>
            <a:ext cx="6200115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633AFDA8-84D7-1A5D-05A7-D60E5F2F0F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2088" y="0"/>
            <a:ext cx="4576665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3610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685" y="1847849"/>
            <a:ext cx="6200115" cy="3737532"/>
          </a:xfrm>
        </p:spPr>
        <p:txBody>
          <a:bodyPr/>
          <a:lstStyle>
            <a:lvl1pPr marL="0" indent="0">
              <a:buNone/>
              <a:defRPr b="1"/>
            </a:lvl1pPr>
            <a:lvl2pPr>
              <a:defRPr b="1"/>
            </a:lvl2pPr>
            <a:lvl3pPr>
              <a:defRPr/>
            </a:lvl3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3446" y="6356349"/>
            <a:ext cx="1500354" cy="365125"/>
          </a:xfrm>
        </p:spPr>
        <p:txBody>
          <a:bodyPr/>
          <a:lstStyle>
            <a:lvl1pPr algn="r">
              <a:defRPr/>
            </a:lvl1pPr>
          </a:lstStyle>
          <a:p>
            <a:fld id="{A07BA70D-2FD1-4B75-B998-2E42021C6A03}" type="datetime4">
              <a:rPr lang="fr-FR" smtClean="0"/>
              <a:pPr/>
              <a:t>21 novembre 2025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9966" y="6356350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76722" y="6356351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9DB219-0C0E-7889-6595-195AB66B058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8696" y="365125"/>
            <a:ext cx="6305103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8" name="SIGLE">
            <a:extLst>
              <a:ext uri="{FF2B5EF4-FFF2-40B4-BE49-F238E27FC236}">
                <a16:creationId xmlns:a16="http://schemas.microsoft.com/office/drawing/2014/main" id="{916D6039-8865-9C8E-6305-786AF0274B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323A9B9-4427-20F0-B4C8-9CED7661389F}"/>
              </a:ext>
            </a:extLst>
          </p:cNvPr>
          <p:cNvCxnSpPr>
            <a:cxnSpLocks/>
          </p:cNvCxnSpPr>
          <p:nvPr userDrawn="1"/>
        </p:nvCxnSpPr>
        <p:spPr>
          <a:xfrm flipH="1">
            <a:off x="5176722" y="6356349"/>
            <a:ext cx="6177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3A50FFC0-62DB-ADB5-A16A-67505FE1D52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2088" y="0"/>
            <a:ext cx="4576665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699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1AF3A147-42DD-2F08-2FAB-3C9E950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36858" y="0"/>
            <a:ext cx="4053750" cy="686827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2269972"/>
            <a:ext cx="3786963" cy="3876236"/>
          </a:xfrm>
        </p:spPr>
        <p:txBody>
          <a:bodyPr/>
          <a:lstStyle>
            <a:lvl1pPr marL="0" indent="0">
              <a:buNone/>
              <a:defRPr b="1"/>
            </a:lvl1pPr>
            <a:lvl2pPr>
              <a:defRPr/>
            </a:lvl2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 dirty="0"/>
              <a:t>Sous-titre sur 2 lignes maximum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3A0A1-D9B5-40D9-9755-ABD422979130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BE1AAA4-875C-16EF-D4ED-8CA6763D0387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10" name="Image 7">
              <a:extLst>
                <a:ext uri="{FF2B5EF4-FFF2-40B4-BE49-F238E27FC236}">
                  <a16:creationId xmlns:a16="http://schemas.microsoft.com/office/drawing/2014/main" id="{6192D1FC-B371-B89B-BF42-9CA92A6071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B597D47C-B7BC-B9D5-6672-23382A9A744A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0D7772AC-901B-2E05-A958-ABE76C2B9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9020"/>
            <a:ext cx="3786962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9A8C6F38-7515-CEE6-5C3F-CE4497AC418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329844" y="450287"/>
            <a:ext cx="4786313" cy="3190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5" name="Espace réservé pour une image  2">
            <a:extLst>
              <a:ext uri="{FF2B5EF4-FFF2-40B4-BE49-F238E27FC236}">
                <a16:creationId xmlns:a16="http://schemas.microsoft.com/office/drawing/2014/main" id="{DE146534-AF63-B136-6705-20EEE0D50FE9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074377" y="4088807"/>
            <a:ext cx="3082140" cy="20547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6314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1AF3A147-42DD-2F08-2FAB-3C9E950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36858" y="0"/>
            <a:ext cx="4053750" cy="686827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2269972"/>
            <a:ext cx="3786963" cy="3876236"/>
          </a:xfrm>
        </p:spPr>
        <p:txBody>
          <a:bodyPr/>
          <a:lstStyle>
            <a:lvl1pPr marL="0" indent="0">
              <a:buNone/>
              <a:defRPr b="1"/>
            </a:lvl1pPr>
            <a:lvl2pPr>
              <a:defRPr/>
            </a:lvl2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 dirty="0"/>
              <a:t>Sous-titre sur 2 lignes maximum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FA7B-D64A-4E96-8D25-304A8CF394EA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97D47C-B7BC-B9D5-6672-23382A9A744A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0" y="6356349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0D7772AC-901B-2E05-A958-ABE76C2B9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9020"/>
            <a:ext cx="3786962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7" name="SIGLE">
            <a:extLst>
              <a:ext uri="{FF2B5EF4-FFF2-40B4-BE49-F238E27FC236}">
                <a16:creationId xmlns:a16="http://schemas.microsoft.com/office/drawing/2014/main" id="{64220CB3-DE39-2B4D-4933-D9326871BF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C8ECE201-625B-6D23-511C-135D152DB31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329844" y="450287"/>
            <a:ext cx="4786313" cy="3190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FC450C8D-1F77-2FA8-7B4E-167C9143253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074377" y="4088807"/>
            <a:ext cx="3082140" cy="20547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428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2" y="2541181"/>
            <a:ext cx="9358614" cy="3099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3415" y="6375693"/>
            <a:ext cx="1894887" cy="365125"/>
          </a:xfrm>
        </p:spPr>
        <p:txBody>
          <a:bodyPr/>
          <a:lstStyle/>
          <a:p>
            <a:fld id="{9E67C4D6-59DC-4973-A774-9242A15D3C85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9936" y="6375694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6692" y="6375695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SIGLE">
            <a:extLst>
              <a:ext uri="{FF2B5EF4-FFF2-40B4-BE49-F238E27FC236}">
                <a16:creationId xmlns:a16="http://schemas.microsoft.com/office/drawing/2014/main" id="{60B52FFE-AC4F-E21E-CB2B-5BA441956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5680" y="1127052"/>
            <a:ext cx="644044" cy="70087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2299F1AA-B9F4-C4F5-0503-01ADBC3C780B}"/>
              </a:ext>
            </a:extLst>
          </p:cNvPr>
          <p:cNvGrpSpPr/>
          <p:nvPr/>
        </p:nvGrpSpPr>
        <p:grpSpPr>
          <a:xfrm>
            <a:off x="1416692" y="6034986"/>
            <a:ext cx="10616163" cy="668131"/>
            <a:chOff x="1416692" y="6034986"/>
            <a:chExt cx="10616163" cy="668131"/>
          </a:xfrm>
        </p:grpSpPr>
        <p:pic>
          <p:nvPicPr>
            <p:cNvPr id="9" name="Image 7">
              <a:extLst>
                <a:ext uri="{FF2B5EF4-FFF2-40B4-BE49-F238E27FC236}">
                  <a16:creationId xmlns:a16="http://schemas.microsoft.com/office/drawing/2014/main" id="{282C3BAC-1A15-5DEC-85BC-861AAF3B1D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E9F8FFA-C59A-6F2E-F655-97C465B365AE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416692" y="6356349"/>
              <a:ext cx="99371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Graphique 10">
            <a:extLst>
              <a:ext uri="{FF2B5EF4-FFF2-40B4-BE49-F238E27FC236}">
                <a16:creationId xmlns:a16="http://schemas.microsoft.com/office/drawing/2014/main" id="{62676A28-079A-26EF-53D1-DED1C86CFC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17888" y="5083523"/>
            <a:ext cx="557418" cy="557418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0BE0C48-74E6-B30A-ABBF-0FFD25E8C0F4}"/>
              </a:ext>
            </a:extLst>
          </p:cNvPr>
          <p:cNvGrpSpPr/>
          <p:nvPr/>
        </p:nvGrpSpPr>
        <p:grpSpPr>
          <a:xfrm>
            <a:off x="1521172" y="1765410"/>
            <a:ext cx="5344998" cy="198795"/>
            <a:chOff x="942680" y="1272620"/>
            <a:chExt cx="5344998" cy="198795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93F7980-9C9E-4BE2-44D2-93A783EBAC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2680" y="1272620"/>
              <a:ext cx="5344998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Triangle isocèle 14">
              <a:extLst>
                <a:ext uri="{FF2B5EF4-FFF2-40B4-BE49-F238E27FC236}">
                  <a16:creationId xmlns:a16="http://schemas.microsoft.com/office/drawing/2014/main" id="{35DA7575-B5AD-CDDC-93C1-04B393F0F82E}"/>
                </a:ext>
              </a:extLst>
            </p:cNvPr>
            <p:cNvSpPr/>
            <p:nvPr userDrawn="1"/>
          </p:nvSpPr>
          <p:spPr>
            <a:xfrm flipV="1">
              <a:off x="966225" y="1329181"/>
              <a:ext cx="164991" cy="14223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A4AD9B5D-B14C-DDAB-E54C-7B87BB661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690" y="840992"/>
            <a:ext cx="9358615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73656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1AF3A147-42DD-2F08-2FAB-3C9E950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36858" y="0"/>
            <a:ext cx="4053750" cy="686827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0117"/>
            <a:ext cx="6571610" cy="3996846"/>
          </a:xfrm>
        </p:spPr>
        <p:txBody>
          <a:bodyPr/>
          <a:lstStyle>
            <a:lvl1pPr marL="0" indent="0">
              <a:buNone/>
              <a:defRPr b="1"/>
            </a:lvl1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8CE9-4313-4A89-9D5A-BE4F5B0A8CED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BE1AAA4-875C-16EF-D4ED-8CA6763D0387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10" name="Image 7">
              <a:extLst>
                <a:ext uri="{FF2B5EF4-FFF2-40B4-BE49-F238E27FC236}">
                  <a16:creationId xmlns:a16="http://schemas.microsoft.com/office/drawing/2014/main" id="{6192D1FC-B371-B89B-BF42-9CA92A6071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B597D47C-B7BC-B9D5-6672-23382A9A744A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8B6339-4D8D-4D8F-092A-1073D73B1C1E}"/>
              </a:ext>
            </a:extLst>
          </p:cNvPr>
          <p:cNvGrpSpPr/>
          <p:nvPr/>
        </p:nvGrpSpPr>
        <p:grpSpPr>
          <a:xfrm>
            <a:off x="942680" y="1570338"/>
            <a:ext cx="4226479" cy="198795"/>
            <a:chOff x="942680" y="1570338"/>
            <a:chExt cx="4226479" cy="198795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1F99FE8F-0412-70C8-9145-EE1DCF5D9A4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2680" y="1570338"/>
              <a:ext cx="4226479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99FD9E0E-A663-8051-9C19-74BA6C289C25}"/>
                </a:ext>
              </a:extLst>
            </p:cNvPr>
            <p:cNvSpPr/>
            <p:nvPr userDrawn="1"/>
          </p:nvSpPr>
          <p:spPr>
            <a:xfrm flipV="1">
              <a:off x="966225" y="1626899"/>
              <a:ext cx="164991" cy="14223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93CB193-32A3-EAF7-AA33-D2CC74C33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771"/>
            <a:ext cx="4330959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8298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>
            <a:extLst>
              <a:ext uri="{FF2B5EF4-FFF2-40B4-BE49-F238E27FC236}">
                <a16:creationId xmlns:a16="http://schemas.microsoft.com/office/drawing/2014/main" id="{1AF3A147-42DD-2F08-2FAB-3C9E95010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136858" y="0"/>
            <a:ext cx="4053750" cy="686827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0117"/>
            <a:ext cx="6571610" cy="3996846"/>
          </a:xfrm>
        </p:spPr>
        <p:txBody>
          <a:bodyPr/>
          <a:lstStyle>
            <a:lvl1pPr marL="0" indent="0">
              <a:buNone/>
              <a:defRPr b="1"/>
            </a:lvl1pPr>
            <a:lvl4pPr marL="542925" indent="-228600">
              <a:buClrTx/>
              <a:buSzPct val="110000"/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F5DB-2AE0-495B-AB3A-4876F66BF069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97D47C-B7BC-B9D5-6672-23382A9A744A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0" y="6356349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B8B6339-4D8D-4D8F-092A-1073D73B1C1E}"/>
              </a:ext>
            </a:extLst>
          </p:cNvPr>
          <p:cNvGrpSpPr/>
          <p:nvPr/>
        </p:nvGrpSpPr>
        <p:grpSpPr>
          <a:xfrm>
            <a:off x="942680" y="1570338"/>
            <a:ext cx="4226479" cy="198795"/>
            <a:chOff x="942680" y="1570338"/>
            <a:chExt cx="4226479" cy="198795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1F99FE8F-0412-70C8-9145-EE1DCF5D9A4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2680" y="1570338"/>
              <a:ext cx="4226479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99FD9E0E-A663-8051-9C19-74BA6C289C25}"/>
                </a:ext>
              </a:extLst>
            </p:cNvPr>
            <p:cNvSpPr/>
            <p:nvPr userDrawn="1"/>
          </p:nvSpPr>
          <p:spPr>
            <a:xfrm flipV="1">
              <a:off x="966225" y="1626899"/>
              <a:ext cx="164991" cy="14223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93CB193-32A3-EAF7-AA33-D2CC74C33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771"/>
            <a:ext cx="4330959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7" name="SIGLE">
            <a:extLst>
              <a:ext uri="{FF2B5EF4-FFF2-40B4-BE49-F238E27FC236}">
                <a16:creationId xmlns:a16="http://schemas.microsoft.com/office/drawing/2014/main" id="{FE377B6A-29DC-1DC9-3D9A-A8A6D27BC2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44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2F110EA-66F6-6501-97A3-0BB2103A0C20}"/>
              </a:ext>
            </a:extLst>
          </p:cNvPr>
          <p:cNvSpPr/>
          <p:nvPr/>
        </p:nvSpPr>
        <p:spPr>
          <a:xfrm flipH="1">
            <a:off x="10952334" y="-10270"/>
            <a:ext cx="1239073" cy="686827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263" t="-4" r="-226885" b="-4"/>
            </a:stretch>
          </a:blipFill>
          <a:ln w="527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2" y="2541181"/>
            <a:ext cx="9358614" cy="3099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3415" y="6375693"/>
            <a:ext cx="1894887" cy="365125"/>
          </a:xfrm>
        </p:spPr>
        <p:txBody>
          <a:bodyPr/>
          <a:lstStyle/>
          <a:p>
            <a:fld id="{ED805E5C-408C-4DFF-88EF-56AEEA315E5A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9936" y="6375694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6692" y="6375695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99F1AA-B9F4-C4F5-0503-01ADBC3C780B}"/>
              </a:ext>
            </a:extLst>
          </p:cNvPr>
          <p:cNvGrpSpPr/>
          <p:nvPr/>
        </p:nvGrpSpPr>
        <p:grpSpPr>
          <a:xfrm>
            <a:off x="1416692" y="6034986"/>
            <a:ext cx="10616163" cy="668131"/>
            <a:chOff x="1416692" y="6034986"/>
            <a:chExt cx="10616163" cy="668131"/>
          </a:xfrm>
        </p:grpSpPr>
        <p:pic>
          <p:nvPicPr>
            <p:cNvPr id="9" name="Image 7">
              <a:extLst>
                <a:ext uri="{FF2B5EF4-FFF2-40B4-BE49-F238E27FC236}">
                  <a16:creationId xmlns:a16="http://schemas.microsoft.com/office/drawing/2014/main" id="{282C3BAC-1A15-5DEC-85BC-861AAF3B1D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E9F8FFA-C59A-6F2E-F655-97C465B365AE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416692" y="6356349"/>
              <a:ext cx="99371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0BE0C48-74E6-B30A-ABBF-0FFD25E8C0F4}"/>
              </a:ext>
            </a:extLst>
          </p:cNvPr>
          <p:cNvGrpSpPr/>
          <p:nvPr/>
        </p:nvGrpSpPr>
        <p:grpSpPr>
          <a:xfrm>
            <a:off x="1521172" y="1765410"/>
            <a:ext cx="9254134" cy="198795"/>
            <a:chOff x="942680" y="1272620"/>
            <a:chExt cx="9254134" cy="198795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93F7980-9C9E-4BE2-44D2-93A783EBAC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2680" y="1272620"/>
              <a:ext cx="9254134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Triangle isocèle 14">
              <a:extLst>
                <a:ext uri="{FF2B5EF4-FFF2-40B4-BE49-F238E27FC236}">
                  <a16:creationId xmlns:a16="http://schemas.microsoft.com/office/drawing/2014/main" id="{35DA7575-B5AD-CDDC-93C1-04B393F0F82E}"/>
                </a:ext>
              </a:extLst>
            </p:cNvPr>
            <p:cNvSpPr/>
            <p:nvPr userDrawn="1"/>
          </p:nvSpPr>
          <p:spPr>
            <a:xfrm flipV="1">
              <a:off x="966225" y="1329181"/>
              <a:ext cx="164991" cy="14223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9" name="Graphique 28">
            <a:extLst>
              <a:ext uri="{FF2B5EF4-FFF2-40B4-BE49-F238E27FC236}">
                <a16:creationId xmlns:a16="http://schemas.microsoft.com/office/drawing/2014/main" id="{97D1CAC3-B333-82F2-1DB1-FF9F32210D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" y="900446"/>
            <a:ext cx="677155" cy="12830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246FBF-6324-E44F-3DE4-D8E04CAC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692" y="850319"/>
            <a:ext cx="935861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381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2F110EA-66F6-6501-97A3-0BB2103A0C20}"/>
              </a:ext>
            </a:extLst>
          </p:cNvPr>
          <p:cNvSpPr/>
          <p:nvPr/>
        </p:nvSpPr>
        <p:spPr>
          <a:xfrm flipH="1">
            <a:off x="10952334" y="-10270"/>
            <a:ext cx="1239073" cy="686827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263" t="-4" r="-226885" b="-4"/>
            </a:stretch>
          </a:blipFill>
          <a:ln w="527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2" y="2541181"/>
            <a:ext cx="9358614" cy="3099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3415" y="6375693"/>
            <a:ext cx="1894887" cy="365125"/>
          </a:xfrm>
        </p:spPr>
        <p:txBody>
          <a:bodyPr/>
          <a:lstStyle/>
          <a:p>
            <a:fld id="{493A0B62-5AD0-4ECF-80A3-198F3258B954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9936" y="6375694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6692" y="6375695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E9F8FFA-C59A-6F2E-F655-97C465B365AE}"/>
              </a:ext>
            </a:extLst>
          </p:cNvPr>
          <p:cNvCxnSpPr>
            <a:cxnSpLocks/>
          </p:cNvCxnSpPr>
          <p:nvPr userDrawn="1"/>
        </p:nvCxnSpPr>
        <p:spPr>
          <a:xfrm flipH="1">
            <a:off x="1416692" y="6356349"/>
            <a:ext cx="9937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0BE0C48-74E6-B30A-ABBF-0FFD25E8C0F4}"/>
              </a:ext>
            </a:extLst>
          </p:cNvPr>
          <p:cNvGrpSpPr/>
          <p:nvPr/>
        </p:nvGrpSpPr>
        <p:grpSpPr>
          <a:xfrm>
            <a:off x="1521172" y="1765410"/>
            <a:ext cx="9254134" cy="198795"/>
            <a:chOff x="942680" y="1272620"/>
            <a:chExt cx="9254134" cy="198795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C93F7980-9C9E-4BE2-44D2-93A783EBAC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2680" y="1272620"/>
              <a:ext cx="9254134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Triangle isocèle 14">
              <a:extLst>
                <a:ext uri="{FF2B5EF4-FFF2-40B4-BE49-F238E27FC236}">
                  <a16:creationId xmlns:a16="http://schemas.microsoft.com/office/drawing/2014/main" id="{35DA7575-B5AD-CDDC-93C1-04B393F0F82E}"/>
                </a:ext>
              </a:extLst>
            </p:cNvPr>
            <p:cNvSpPr/>
            <p:nvPr userDrawn="1"/>
          </p:nvSpPr>
          <p:spPr>
            <a:xfrm flipV="1">
              <a:off x="966225" y="1329181"/>
              <a:ext cx="164991" cy="14223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9" name="Graphique 28">
            <a:extLst>
              <a:ext uri="{FF2B5EF4-FFF2-40B4-BE49-F238E27FC236}">
                <a16:creationId xmlns:a16="http://schemas.microsoft.com/office/drawing/2014/main" id="{97D1CAC3-B333-82F2-1DB1-FF9F32210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900446"/>
            <a:ext cx="677155" cy="12830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246FBF-6324-E44F-3DE4-D8E04CAC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692" y="850319"/>
            <a:ext cx="9358614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7" name="SIGLE">
            <a:extLst>
              <a:ext uri="{FF2B5EF4-FFF2-40B4-BE49-F238E27FC236}">
                <a16:creationId xmlns:a16="http://schemas.microsoft.com/office/drawing/2014/main" id="{B3F2808A-A4C9-55F8-8CB5-22D064D4DB6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222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435372-FFAF-F116-AAE6-FC57B86EA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693" y="691115"/>
            <a:ext cx="9358614" cy="16374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1 sur une ligne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2F2E2-0CC4-866C-3B2E-829FE7FE0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2" y="2541181"/>
            <a:ext cx="9358614" cy="3099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7A4C2-0DB9-F0E6-465F-8A704E5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3415" y="6375693"/>
            <a:ext cx="1894887" cy="365125"/>
          </a:xfrm>
        </p:spPr>
        <p:txBody>
          <a:bodyPr/>
          <a:lstStyle/>
          <a:p>
            <a:fld id="{F492A330-E0A9-4B0A-8E3F-62F741CCE83D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C90312-B6FC-1A4B-A832-F9C5A850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9936" y="6375694"/>
            <a:ext cx="3894955" cy="365125"/>
          </a:xfrm>
        </p:spPr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A164D-357D-4B51-D504-5EF60C01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6692" y="6375695"/>
            <a:ext cx="589547" cy="365125"/>
          </a:xfrm>
        </p:spPr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299F1AA-B9F4-C4F5-0503-01ADBC3C780B}"/>
              </a:ext>
            </a:extLst>
          </p:cNvPr>
          <p:cNvGrpSpPr/>
          <p:nvPr/>
        </p:nvGrpSpPr>
        <p:grpSpPr>
          <a:xfrm>
            <a:off x="1416692" y="6034986"/>
            <a:ext cx="10616163" cy="668131"/>
            <a:chOff x="1416692" y="6034986"/>
            <a:chExt cx="10616163" cy="668131"/>
          </a:xfrm>
        </p:grpSpPr>
        <p:pic>
          <p:nvPicPr>
            <p:cNvPr id="9" name="Image 7">
              <a:extLst>
                <a:ext uri="{FF2B5EF4-FFF2-40B4-BE49-F238E27FC236}">
                  <a16:creationId xmlns:a16="http://schemas.microsoft.com/office/drawing/2014/main" id="{282C3BAC-1A15-5DEC-85BC-861AAF3B1D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FE9F8FFA-C59A-6F2E-F655-97C465B365AE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416692" y="6356349"/>
              <a:ext cx="99371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SIGLE">
            <a:extLst>
              <a:ext uri="{FF2B5EF4-FFF2-40B4-BE49-F238E27FC236}">
                <a16:creationId xmlns:a16="http://schemas.microsoft.com/office/drawing/2014/main" id="{1F815612-ACBE-E4DC-8662-A0F927BF4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680" y="1127052"/>
            <a:ext cx="644044" cy="700871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DF2A4853-C3D5-7880-097C-97CA37F150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17888" y="5083523"/>
            <a:ext cx="557418" cy="5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412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6A7B3-73D0-0238-C487-8E9CF981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915A53-4C14-8EB4-D12A-75F8F9997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B9EA4F-BF71-4422-FD8B-D8211C686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D5301E-EF9B-4F24-D3D5-32C0CF66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9B0A-E716-4F01-AED7-0DD19F0E625B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947474-7DC5-6D70-23AB-84D207757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5AF76E-EE59-9599-65A0-A0EE1B11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SIGLE">
            <a:extLst>
              <a:ext uri="{FF2B5EF4-FFF2-40B4-BE49-F238E27FC236}">
                <a16:creationId xmlns:a16="http://schemas.microsoft.com/office/drawing/2014/main" id="{A3F79E37-11A4-5B67-CF0D-5B4CF3F3F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5680" y="648583"/>
            <a:ext cx="644044" cy="70087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4DDF32E-CC8A-0539-A47B-B57FA1736D46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13" name="Image 7">
              <a:extLst>
                <a:ext uri="{FF2B5EF4-FFF2-40B4-BE49-F238E27FC236}">
                  <a16:creationId xmlns:a16="http://schemas.microsoft.com/office/drawing/2014/main" id="{12BFE021-4352-F37C-EDD1-2FC2F290E6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989C43DC-6492-6962-1E1F-1E6546DA035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4713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7F8FBB-44AE-21F1-7A1F-30A2A410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490FBB7-D5ED-08C5-7A05-39BCD79A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CC1703-7A9F-C2FF-6672-EE02A0529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62DE35B-AF92-1BC4-348A-E497C7663DAB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7" name="Image 7">
              <a:extLst>
                <a:ext uri="{FF2B5EF4-FFF2-40B4-BE49-F238E27FC236}">
                  <a16:creationId xmlns:a16="http://schemas.microsoft.com/office/drawing/2014/main" id="{D998C48F-A457-80FE-ABBA-ABC3005607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3ED7D2C-6C4E-67ED-9F41-6DF5FBFC9358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SIGLE">
            <a:extLst>
              <a:ext uri="{FF2B5EF4-FFF2-40B4-BE49-F238E27FC236}">
                <a16:creationId xmlns:a16="http://schemas.microsoft.com/office/drawing/2014/main" id="{3D453EE3-8208-6992-2E71-B32AA77D2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680" y="648583"/>
            <a:ext cx="644044" cy="70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68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818DC9-A3DE-AF4E-820D-A48F7E2F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7C2D-B7E4-4FC2-B6C1-D6B031A5B335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DD7875-333B-8445-2FA6-930CA3B3B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8736E0-967A-AD14-9AEB-B4EAC5B3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B4CA3F-7D9E-FB52-A4D4-92DED8DA487E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6" name="Image 7">
              <a:extLst>
                <a:ext uri="{FF2B5EF4-FFF2-40B4-BE49-F238E27FC236}">
                  <a16:creationId xmlns:a16="http://schemas.microsoft.com/office/drawing/2014/main" id="{F498FD61-6324-24C8-E4F0-626D60D77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8E794FEA-F317-5E62-B87E-C7FEB3E3930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8306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818DC9-A3DE-AF4E-820D-A48F7E2F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B5A2-1635-4254-AE62-857F04CE7323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DD7875-333B-8445-2FA6-930CA3B3B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8736E0-967A-AD14-9AEB-B4EAC5B3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E794FEA-F317-5E62-B87E-C7FEB3E39303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0" y="6356349"/>
            <a:ext cx="1051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IGLE">
            <a:extLst>
              <a:ext uri="{FF2B5EF4-FFF2-40B4-BE49-F238E27FC236}">
                <a16:creationId xmlns:a16="http://schemas.microsoft.com/office/drawing/2014/main" id="{CAF6515F-9FEA-E075-1204-836C8DF89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495038" y="6117846"/>
            <a:ext cx="537817" cy="5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80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49069-4E49-4B3F-3425-9C9FCC1E8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661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778280-E452-4E19-4B1D-E57985881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39770"/>
            <a:ext cx="6172200" cy="5029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83B22F-A600-D11A-630B-03CC544B0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6813"/>
            <a:ext cx="3932237" cy="4082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4AB886-6049-736F-5386-0A10B0919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87682-B943-4A24-A4E7-23B6AC3F18EB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F2E151-C498-02B8-C040-E216751D4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2BC268-7902-CBE3-6779-32BFCE9DA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2DC097-BBAF-FC70-3639-F31F8B302CC9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9" name="Image 7">
              <a:extLst>
                <a:ext uri="{FF2B5EF4-FFF2-40B4-BE49-F238E27FC236}">
                  <a16:creationId xmlns:a16="http://schemas.microsoft.com/office/drawing/2014/main" id="{A3D212EE-4D9F-3477-2B61-86DA86785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75E0F04B-835E-F2B8-54F3-E59B54C3A8D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SIGLE">
            <a:extLst>
              <a:ext uri="{FF2B5EF4-FFF2-40B4-BE49-F238E27FC236}">
                <a16:creationId xmlns:a16="http://schemas.microsoft.com/office/drawing/2014/main" id="{8A4B9AB5-77DB-CFCF-8AFD-E2EDE88E1E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680" y="925027"/>
            <a:ext cx="644044" cy="70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78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A7AD6-50E5-8C1E-C853-9F6C979F9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26DB27-CF53-DAC4-9FDD-EAFE28371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2DBF-70F5-4E3C-8882-C0FF06F8EB9B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15C36-3A5A-0C09-AFD9-0A2E6045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2A7682-ECD2-A305-7821-265B195F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9F29CD8-BD1C-68F6-7395-8F11E52A10F9}"/>
              </a:ext>
            </a:extLst>
          </p:cNvPr>
          <p:cNvGrpSpPr/>
          <p:nvPr/>
        </p:nvGrpSpPr>
        <p:grpSpPr>
          <a:xfrm>
            <a:off x="838200" y="6034986"/>
            <a:ext cx="11194655" cy="668131"/>
            <a:chOff x="838200" y="6034986"/>
            <a:chExt cx="11194655" cy="668131"/>
          </a:xfrm>
        </p:grpSpPr>
        <p:pic>
          <p:nvPicPr>
            <p:cNvPr id="9" name="Image 7">
              <a:extLst>
                <a:ext uri="{FF2B5EF4-FFF2-40B4-BE49-F238E27FC236}">
                  <a16:creationId xmlns:a16="http://schemas.microsoft.com/office/drawing/2014/main" id="{863D3C45-CBAF-24DC-0AD0-A655A1DE3D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550317" y="6034986"/>
              <a:ext cx="482538" cy="668131"/>
            </a:xfrm>
            <a:prstGeom prst="rect">
              <a:avLst/>
            </a:prstGeom>
          </p:spPr>
        </p:pic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C9773042-B138-0A98-47D8-01B8F918275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38200" y="6356349"/>
              <a:ext cx="105156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SIGLE">
            <a:extLst>
              <a:ext uri="{FF2B5EF4-FFF2-40B4-BE49-F238E27FC236}">
                <a16:creationId xmlns:a16="http://schemas.microsoft.com/office/drawing/2014/main" id="{6F564E52-2376-1510-EE7D-FF618AF63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5680" y="925027"/>
            <a:ext cx="644044" cy="700871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8960591-EC2C-C194-29AF-CFFB634BF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661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15FA490F-73F6-F29D-301E-4BC3DC42D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86813"/>
            <a:ext cx="3932237" cy="4082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246939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eparation.jpg">
            <a:extLst>
              <a:ext uri="{FF2B5EF4-FFF2-40B4-BE49-F238E27FC236}">
                <a16:creationId xmlns:a16="http://schemas.microsoft.com/office/drawing/2014/main" id="{33A602A7-FDB9-DBAB-BA24-CB849F0521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500" b="-87500"/>
          <a:stretch>
            <a:fillRect/>
          </a:stretch>
        </p:blipFill>
        <p:spPr bwMode="auto">
          <a:xfrm>
            <a:off x="646724" y="814389"/>
            <a:ext cx="11543323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512611" y="71565"/>
            <a:ext cx="11623623" cy="724135"/>
          </a:xfrm>
          <a:prstGeom prst="rect">
            <a:avLst/>
          </a:prstGeom>
        </p:spPr>
        <p:txBody>
          <a:bodyPr vert="horz" lIns="90000" tIns="36000" rIns="36000" bIns="36000" rtlCol="0" anchor="b">
            <a:noAutofit/>
          </a:bodyPr>
          <a:lstStyle>
            <a:lvl1pPr marL="0" indent="-34290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lang="fr-FR" sz="2000" b="0" kern="1200" cap="all" baseline="0" dirty="0" smtClean="0">
                <a:solidFill>
                  <a:srgbClr val="285A6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512611" y="976931"/>
            <a:ext cx="11623431" cy="54768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FontTx/>
              <a:buNone/>
              <a:defRPr sz="1300" b="1">
                <a:solidFill>
                  <a:srgbClr val="F39033"/>
                </a:solidFill>
              </a:defRPr>
            </a:lvl1pPr>
            <a:lvl2pPr marL="0" indent="0" algn="just">
              <a:spcBef>
                <a:spcPts val="300"/>
              </a:spcBef>
              <a:buNone/>
              <a:defRPr sz="1200">
                <a:solidFill>
                  <a:srgbClr val="285A6D"/>
                </a:solidFill>
              </a:defRPr>
            </a:lvl2pPr>
            <a:lvl3pPr marL="180975" indent="-180975">
              <a:spcBef>
                <a:spcPts val="300"/>
              </a:spcBef>
              <a:buClr>
                <a:srgbClr val="F39033"/>
              </a:buClr>
              <a:buSzPct val="120000"/>
              <a:defRPr sz="1200">
                <a:solidFill>
                  <a:srgbClr val="285A6D"/>
                </a:solidFill>
              </a:defRPr>
            </a:lvl3pPr>
            <a:lvl4pPr marL="361950" indent="-180975">
              <a:spcBef>
                <a:spcPts val="300"/>
              </a:spcBef>
              <a:defRPr sz="1200">
                <a:solidFill>
                  <a:srgbClr val="285A6D"/>
                </a:solidFill>
              </a:defRPr>
            </a:lvl4pPr>
            <a:lvl5pPr marL="542925" indent="-180975">
              <a:spcBef>
                <a:spcPts val="300"/>
              </a:spcBef>
              <a:buFont typeface="Courier New" panose="02070309020205020404" pitchFamily="49" charset="0"/>
              <a:buChar char="o"/>
              <a:defRPr sz="1200">
                <a:solidFill>
                  <a:srgbClr val="285A6D"/>
                </a:solidFill>
              </a:defRPr>
            </a:lvl5pPr>
            <a:lvl6pPr>
              <a:defRPr sz="1200">
                <a:solidFill>
                  <a:srgbClr val="285A6D"/>
                </a:solidFill>
              </a:defRPr>
            </a:lvl6pPr>
            <a:lvl7pPr>
              <a:defRPr sz="1200">
                <a:solidFill>
                  <a:srgbClr val="285A6D"/>
                </a:solidFill>
              </a:defRPr>
            </a:lvl7pPr>
            <a:lvl8pPr>
              <a:defRPr sz="1200">
                <a:solidFill>
                  <a:srgbClr val="285A6D"/>
                </a:solidFill>
              </a:defRPr>
            </a:lvl8pPr>
            <a:lvl9pPr>
              <a:defRPr sz="1200">
                <a:solidFill>
                  <a:srgbClr val="285A6D"/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3298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B55BC9-327D-34EE-172D-C1BFD03A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B17EB3-17A2-5537-7033-87BC1B89E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AD4081-6581-5653-9799-A83EAAB9B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1A1F04-680C-40A9-AA2E-BC2EE4BF4028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7853A6-884F-B353-C980-6C561D4A4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97C4EC-780E-A52F-9AD1-F3149F34E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FFCCB-66AE-499A-BBFD-08AB7F325E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664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613414B-9E92-2AF7-4E64-5059542FD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76CF50F-105E-4710-14FC-98C140BFC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848E3A-7EB8-02BD-1AC7-C361746A6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14923" y="6356348"/>
            <a:ext cx="1894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  <a:latin typeface="Be Vietnam Pro Light" pitchFamily="2" charset="0"/>
              </a:defRPr>
            </a:lvl1pPr>
          </a:lstStyle>
          <a:p>
            <a:fld id="{4CC9A7D9-310B-4555-894B-0E4DE66D293A}" type="datetime4">
              <a:rPr lang="fr-FR" smtClean="0"/>
              <a:t>21 novembre 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ADF50-6E90-81D9-F58B-39B85AD4E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1444" y="6356349"/>
            <a:ext cx="38949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  <a:latin typeface="Be Vietnam Pro Light" pitchFamily="2" charset="0"/>
              </a:defRPr>
            </a:lvl1pPr>
          </a:lstStyle>
          <a:p>
            <a:r>
              <a:rPr lang="fr-FR"/>
              <a:t>Ici ma réunion ou mon nom de présentation ou nom de document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4FB731-281E-8C1F-2772-FB23EB671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589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accent1"/>
                </a:solidFill>
                <a:latin typeface="Be Vietnam Pro SemiBold" pitchFamily="2" charset="0"/>
              </a:defRPr>
            </a:lvl1pPr>
          </a:lstStyle>
          <a:p>
            <a:fld id="{E0EAA014-2A57-4A9E-9161-D4C2A64809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4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20000"/>
        <a:buFont typeface="Be Vietnam Pro SemiBold" pitchFamily="2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2925" indent="-228600" algn="l" defTabSz="914400" rtl="0" eaLnBrk="1" latinLnBrk="0" hangingPunct="1">
        <a:lnSpc>
          <a:spcPct val="90000"/>
        </a:lnSpc>
        <a:spcBef>
          <a:spcPts val="500"/>
        </a:spcBef>
        <a:buClrTx/>
        <a:buSzPct val="11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096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A16AF-A865-03F1-5764-9D5D68C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49" y="2751748"/>
            <a:ext cx="5307110" cy="1649338"/>
          </a:xfrm>
        </p:spPr>
        <p:txBody>
          <a:bodyPr>
            <a:normAutofit fontScale="90000"/>
          </a:bodyPr>
          <a:lstStyle/>
          <a:p>
            <a:r>
              <a:rPr lang="fr-FR" dirty="0"/>
              <a:t>Perspectives d’évolution des instances du projet de Champ Captant des Landes du Médoc (CCLM)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8B7088-A6A1-63E6-8F22-B40650B42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749" y="4639285"/>
            <a:ext cx="3439985" cy="101573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Comité syndical du SMEGREG</a:t>
            </a:r>
          </a:p>
          <a:p>
            <a:endParaRPr lang="fr-FR" dirty="0"/>
          </a:p>
          <a:p>
            <a:r>
              <a:rPr lang="fr-FR" dirty="0"/>
              <a:t>26 novembre 2025</a:t>
            </a:r>
          </a:p>
        </p:txBody>
      </p:sp>
    </p:spTree>
    <p:extLst>
      <p:ext uri="{BB962C8B-B14F-4D97-AF65-F5344CB8AC3E}">
        <p14:creationId xmlns:p14="http://schemas.microsoft.com/office/powerpoint/2010/main" val="114373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EAB35-647C-DF23-1020-9FE0BF208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49F9A9-4119-A38D-E0B6-0AD809F2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Instances actuelles du projet CCLM</a:t>
            </a:r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B11224-4194-9ACA-1E94-736C0DEC4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2</a:t>
            </a:fld>
            <a:endParaRPr lang="fr-FR"/>
          </a:p>
        </p:txBody>
      </p:sp>
      <p:sp>
        <p:nvSpPr>
          <p:cNvPr id="7" name="AutoShape 2" descr="Schéma de la gouvernance et des comité du CCLM">
            <a:extLst>
              <a:ext uri="{FF2B5EF4-FFF2-40B4-BE49-F238E27FC236}">
                <a16:creationId xmlns:a16="http://schemas.microsoft.com/office/drawing/2014/main" id="{2D75FC32-40FB-38BF-1422-34A0FC6D0A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46505" y="3276599"/>
            <a:ext cx="2701895" cy="270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D41AF7C-CF43-EBBF-F29E-FC82D77CC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516" y="1375873"/>
            <a:ext cx="5879816" cy="48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42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FBD22-A588-9FEF-210F-1BD16CA7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075B98-CB67-5A34-1987-4C5BBB979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Perspectives d’amélioration</a:t>
            </a:r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7F244C-6DC5-230A-4833-C35645A9D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3</a:t>
            </a:fld>
            <a:endParaRPr lang="fr-FR"/>
          </a:p>
        </p:txBody>
      </p:sp>
      <p:sp>
        <p:nvSpPr>
          <p:cNvPr id="7" name="AutoShape 2" descr="Schéma de la gouvernance et des comité du CCLM">
            <a:extLst>
              <a:ext uri="{FF2B5EF4-FFF2-40B4-BE49-F238E27FC236}">
                <a16:creationId xmlns:a16="http://schemas.microsoft.com/office/drawing/2014/main" id="{BD607D03-2570-146A-A64E-56F2AF2F24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46505" y="3276599"/>
            <a:ext cx="2701895" cy="270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2BDFB1-B199-AC07-39DA-39B181A7D0D7}"/>
              </a:ext>
            </a:extLst>
          </p:cNvPr>
          <p:cNvSpPr txBox="1"/>
          <p:nvPr/>
        </p:nvSpPr>
        <p:spPr>
          <a:xfrm>
            <a:off x="0" y="1545410"/>
            <a:ext cx="5922236" cy="4367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Améliorer la </a:t>
            </a:r>
            <a:r>
              <a:rPr lang="fr-FR" sz="1400" b="1" dirty="0"/>
              <a:t>fréquence</a:t>
            </a:r>
            <a:r>
              <a:rPr lang="fr-FR" sz="1400" dirty="0"/>
              <a:t> (actuellement semestrielle pour les Comité de pilotage et annuelle pour le Comité de suivi) des instances pour fluidifier le partage d’information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Donner une </a:t>
            </a:r>
            <a:r>
              <a:rPr lang="fr-FR" sz="1400" b="1" dirty="0"/>
              <a:t>visibilité annuelle sur le calendrier des instances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Incarner dans l’animation des instances la </a:t>
            </a:r>
            <a:r>
              <a:rPr lang="fr-FR" sz="1400" b="1" dirty="0"/>
              <a:t>dimension territoriale/d’intérêt publique </a:t>
            </a:r>
            <a:r>
              <a:rPr lang="fr-FR" sz="1400" dirty="0"/>
              <a:t>du projet de Champ Captant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sz="1400" i="1" dirty="0"/>
              <a:t>Une animation partenariale, assurée au-delà de la seule Régie l’Eau de Bordeaux Métropole (maître d’ouvrage) serait cohérente avec la nature du projet, indispensable au bon équilibre de la ressource à l’échelle girondine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sz="1400" i="1" dirty="0"/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Inscrire le projet CCLM dans la </a:t>
            </a:r>
            <a:r>
              <a:rPr lang="fr-FR" sz="1400" b="1" dirty="0"/>
              <a:t>question plus partenariale et large de l’évolution de la forêt médocaine</a:t>
            </a:r>
            <a:r>
              <a:rPr lang="fr-FR" sz="1400" dirty="0"/>
              <a:t>, notamment face aux risques climatiques, sanitaires et économiques pesant sur elle</a:t>
            </a:r>
          </a:p>
        </p:txBody>
      </p:sp>
    </p:spTree>
    <p:extLst>
      <p:ext uri="{BB962C8B-B14F-4D97-AF65-F5344CB8AC3E}">
        <p14:creationId xmlns:p14="http://schemas.microsoft.com/office/powerpoint/2010/main" val="50561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EE603-0294-5056-E495-704A9DEFB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C188A9-9F4B-9DA9-6F88-53CB3530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Perspectives d’amélioration</a:t>
            </a:r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A639E4-372F-970B-6C97-0164EA4D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4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6BB7C1-98A6-DBEB-F8CF-CA8C967C5CDD}"/>
              </a:ext>
            </a:extLst>
          </p:cNvPr>
          <p:cNvSpPr txBox="1"/>
          <p:nvPr/>
        </p:nvSpPr>
        <p:spPr>
          <a:xfrm>
            <a:off x="0" y="1545410"/>
            <a:ext cx="5922236" cy="4173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Améliorer la </a:t>
            </a:r>
            <a:r>
              <a:rPr lang="fr-FR" sz="1400" b="1" dirty="0"/>
              <a:t>fréquence</a:t>
            </a:r>
            <a:r>
              <a:rPr lang="fr-FR" sz="1400" dirty="0"/>
              <a:t> (actuellement semestrielle pour les Comité de pilotage et annuelle pour le Comité de suivi) des instances pour fluidifier le partage d’information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Donner une </a:t>
            </a:r>
            <a:r>
              <a:rPr lang="fr-FR" sz="1400" b="1" dirty="0"/>
              <a:t>visibilité annuelle sur le calendrier d’instances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Incarner dans l’animation des instances la </a:t>
            </a:r>
            <a:r>
              <a:rPr lang="fr-FR" sz="1400" b="1" dirty="0"/>
              <a:t>dimension territoriale/d’intérêt publique </a:t>
            </a:r>
            <a:r>
              <a:rPr lang="fr-FR" sz="1400" dirty="0"/>
              <a:t>du projet de Champ Captant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sz="1400" i="1" dirty="0"/>
              <a:t>Une animation partenariale, assurée au-delà de la seule Régie l’Eau de Bordeaux Métropole (maître d’ouvrage) serait cohérente avec la nature du projet, indispensable au bon équilibre de la ressource à l’échelle girondine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sz="1400" i="1" dirty="0"/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400" dirty="0"/>
              <a:t>Inscrire le projet CCLM dans la </a:t>
            </a:r>
            <a:r>
              <a:rPr lang="fr-FR" sz="1400" b="1" dirty="0"/>
              <a:t>question plus partenariale et large de l’évolution de la forêt médocaine</a:t>
            </a:r>
            <a:r>
              <a:rPr lang="fr-FR" sz="1400" dirty="0"/>
              <a:t>, notamment face aux risques climatiques, sanitaires et économiques pesant sur elle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85E59034-C64A-A967-F113-4F64C246BF5A}"/>
              </a:ext>
            </a:extLst>
          </p:cNvPr>
          <p:cNvSpPr/>
          <p:nvPr/>
        </p:nvSpPr>
        <p:spPr>
          <a:xfrm>
            <a:off x="6078910" y="2135277"/>
            <a:ext cx="381712" cy="162370"/>
          </a:xfrm>
          <a:prstGeom prst="rightArrow">
            <a:avLst/>
          </a:prstGeom>
          <a:solidFill>
            <a:srgbClr val="006DB5"/>
          </a:solidFill>
          <a:ln w="5275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1051B12-787E-B5BF-2068-79644194D3B4}"/>
              </a:ext>
            </a:extLst>
          </p:cNvPr>
          <p:cNvSpPr/>
          <p:nvPr/>
        </p:nvSpPr>
        <p:spPr>
          <a:xfrm>
            <a:off x="6096000" y="2624009"/>
            <a:ext cx="381712" cy="162370"/>
          </a:xfrm>
          <a:prstGeom prst="rightArrow">
            <a:avLst/>
          </a:prstGeom>
          <a:solidFill>
            <a:srgbClr val="006DB5"/>
          </a:solidFill>
          <a:ln w="5275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84B81660-CEBE-2A13-01A8-FED1E0628624}"/>
              </a:ext>
            </a:extLst>
          </p:cNvPr>
          <p:cNvSpPr/>
          <p:nvPr/>
        </p:nvSpPr>
        <p:spPr>
          <a:xfrm>
            <a:off x="6078910" y="3230968"/>
            <a:ext cx="381712" cy="162370"/>
          </a:xfrm>
          <a:prstGeom prst="rightArrow">
            <a:avLst/>
          </a:prstGeom>
          <a:solidFill>
            <a:srgbClr val="006DB5"/>
          </a:solidFill>
          <a:ln w="5275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A657219D-EC0D-BF04-339A-53A61B83BAA3}"/>
              </a:ext>
            </a:extLst>
          </p:cNvPr>
          <p:cNvSpPr/>
          <p:nvPr/>
        </p:nvSpPr>
        <p:spPr>
          <a:xfrm>
            <a:off x="6096000" y="5095988"/>
            <a:ext cx="381712" cy="162370"/>
          </a:xfrm>
          <a:prstGeom prst="rightArrow">
            <a:avLst/>
          </a:prstGeom>
          <a:solidFill>
            <a:srgbClr val="006DB5"/>
          </a:solidFill>
          <a:ln w="5275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503177-6664-A658-C49F-3E34669BDC91}"/>
              </a:ext>
            </a:extLst>
          </p:cNvPr>
          <p:cNvSpPr txBox="1"/>
          <p:nvPr/>
        </p:nvSpPr>
        <p:spPr>
          <a:xfrm>
            <a:off x="6651476" y="1178698"/>
            <a:ext cx="5061960" cy="160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Propositions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sz="16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400" dirty="0"/>
              <a:t>Ouverture à une </a:t>
            </a:r>
            <a:r>
              <a:rPr lang="fr-FR" sz="1400" b="1" dirty="0"/>
              <a:t>fréquence semestrielle </a:t>
            </a:r>
            <a:r>
              <a:rPr lang="fr-FR" sz="1400" dirty="0"/>
              <a:t>des Comité de pilotage et Comité de suivi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400" dirty="0"/>
              <a:t>Envoi d’un </a:t>
            </a:r>
            <a:r>
              <a:rPr lang="fr-FR" sz="1400" b="1" dirty="0"/>
              <a:t>calendrier annuel </a:t>
            </a:r>
            <a:r>
              <a:rPr lang="fr-FR" sz="1400" dirty="0"/>
              <a:t>à partir de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4051A7-2443-0E78-AED8-6932AEBBEA43}"/>
              </a:ext>
            </a:extLst>
          </p:cNvPr>
          <p:cNvSpPr/>
          <p:nvPr/>
        </p:nvSpPr>
        <p:spPr>
          <a:xfrm>
            <a:off x="6651476" y="2851346"/>
            <a:ext cx="4532119" cy="18535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200" b="1" dirty="0">
                <a:solidFill>
                  <a:schemeClr val="accent2"/>
                </a:solidFill>
              </a:rPr>
              <a:t>Proposition d’un co-pilotage / coanimation du Comité de pilotage et Comité de suivi/projet par le SMEGREG, </a:t>
            </a:r>
            <a:r>
              <a:rPr lang="fr-FR" sz="1200" dirty="0">
                <a:solidFill>
                  <a:schemeClr val="tx1"/>
                </a:solidFill>
              </a:rPr>
              <a:t>lequel s’est engagé dans le contrat de substitution CCLM à :</a:t>
            </a:r>
          </a:p>
          <a:p>
            <a:r>
              <a:rPr lang="fr-FR" sz="1200" i="1" dirty="0"/>
              <a:t>« être garant de la transparence des opérations liées au projet de substitution à partir du champ captant des Landes du Médoc, à animer l’action des services d’eau potable, (...) à rechercher rapidement des solutions en cas de difficulté rencontrée par l’un des services pour respecter ses engagements, à œuvrer pour garantir la plus grande efficacité en  matière de substitution de ressource. »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AD21F7-DA84-464A-C22D-B59DD5F2FF1C}"/>
              </a:ext>
            </a:extLst>
          </p:cNvPr>
          <p:cNvSpPr txBox="1"/>
          <p:nvPr/>
        </p:nvSpPr>
        <p:spPr>
          <a:xfrm>
            <a:off x="6553912" y="4241532"/>
            <a:ext cx="4629683" cy="1871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sz="1600" b="1" dirty="0">
              <a:solidFill>
                <a:schemeClr val="accent2"/>
              </a:solidFill>
            </a:endParaRPr>
          </a:p>
          <a:p>
            <a:pPr algn="just"/>
            <a:r>
              <a:rPr lang="fr-FR" sz="1400" dirty="0"/>
              <a:t>Evolution du </a:t>
            </a:r>
            <a:r>
              <a:rPr lang="fr-FR" sz="1400" dirty="0" err="1"/>
              <a:t>Cosui</a:t>
            </a:r>
            <a:r>
              <a:rPr lang="fr-FR" sz="1400" dirty="0"/>
              <a:t> en un « </a:t>
            </a:r>
            <a:r>
              <a:rPr lang="fr-FR" sz="1400" b="1" dirty="0"/>
              <a:t>Comité de projet </a:t>
            </a:r>
            <a:r>
              <a:rPr lang="fr-FR" sz="1400" dirty="0"/>
              <a:t>», lequel traitera </a:t>
            </a:r>
            <a:r>
              <a:rPr lang="fr-FR" sz="1400" b="1" dirty="0"/>
              <a:t>d’enjeux de territoire larges </a:t>
            </a:r>
            <a:r>
              <a:rPr lang="fr-FR" sz="1400" dirty="0"/>
              <a:t>dans lesquels s’intègrent le projet CCLM, à commencer par la préservation de la ressource en eau et la gestion sur le temps long de la forêt médocaine.</a:t>
            </a:r>
          </a:p>
        </p:txBody>
      </p:sp>
    </p:spTree>
    <p:extLst>
      <p:ext uri="{BB962C8B-B14F-4D97-AF65-F5344CB8AC3E}">
        <p14:creationId xmlns:p14="http://schemas.microsoft.com/office/powerpoint/2010/main" val="94185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B2237-3F99-AFDA-7F8B-FB48F9D2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Comité de pilotage</a:t>
            </a:r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2F7B65-0196-1DE7-9D24-54EFAAE66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5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2041F3-3C18-F0B4-5793-06D5CDB11902}"/>
              </a:ext>
            </a:extLst>
          </p:cNvPr>
          <p:cNvSpPr txBox="1"/>
          <p:nvPr/>
        </p:nvSpPr>
        <p:spPr>
          <a:xfrm>
            <a:off x="0" y="1545410"/>
            <a:ext cx="5700045" cy="463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Pilote / animation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Régie de l’Eau Bordeaux Métropole </a:t>
            </a:r>
            <a:r>
              <a:rPr lang="fr-FR" sz="1200" dirty="0">
                <a:highlight>
                  <a:srgbClr val="00FFFF"/>
                </a:highlight>
              </a:rPr>
              <a:t>&amp; SMEGREG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Fréquence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>
                <a:highlight>
                  <a:srgbClr val="00FFFF"/>
                </a:highlight>
              </a:rPr>
              <a:t>Semestrielle</a:t>
            </a:r>
            <a:endParaRPr lang="fr-FR" sz="600" b="1" dirty="0">
              <a:solidFill>
                <a:schemeClr val="accent2"/>
              </a:solidFill>
              <a:highlight>
                <a:srgbClr val="00FFFF"/>
              </a:highlight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Composition provisoire</a:t>
            </a:r>
            <a:endParaRPr lang="fr-FR" sz="1200" dirty="0"/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REBM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Bordeaux Métropole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Agence de l’Eau Adour Garonne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Département de la Gironde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Préfecture de la Gironde (Sous-préfet de Lesparre-Médoc et DDTM)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CLE des Nappes Profondes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SMEGREG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PNR Médoc pour son pilotage de l’Observatoire des Landes médocaines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>
                <a:highlight>
                  <a:srgbClr val="00FFFF"/>
                </a:highlight>
              </a:rPr>
              <a:t>1 service d’eau contributeur au CCLM autre que Bordeaux Métropole</a:t>
            </a:r>
          </a:p>
          <a:p>
            <a:pPr lvl="1"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200" i="1" dirty="0">
                <a:highlight>
                  <a:srgbClr val="00FFFF"/>
                </a:highlight>
              </a:rPr>
              <a:t>Perspectives d’évolution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		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0BBC02-D046-8115-D1E7-CE3940E5DF70}"/>
              </a:ext>
            </a:extLst>
          </p:cNvPr>
          <p:cNvSpPr txBox="1"/>
          <p:nvPr/>
        </p:nvSpPr>
        <p:spPr>
          <a:xfrm>
            <a:off x="5390972" y="1545410"/>
            <a:ext cx="5700045" cy="4490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Organisation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Envoi de l’ordre du jour aux participants une semaine en avance 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Envoi du support de présentation aux participants a minima 48h en avance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50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Lieu habituel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Locaux de la Régie de l’Eau Bordeaux Métropole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endParaRPr lang="fr-FR" b="1" dirty="0">
              <a:solidFill>
                <a:srgbClr val="00508D"/>
              </a:solidFill>
              <a:latin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50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Réaliser un point sur l’avancée du projet CCLM et s’assurer de son alignement avec les objectifs préétablis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lang="fr-FR" sz="1200" dirty="0">
                <a:solidFill>
                  <a:prstClr val="black"/>
                </a:solidFill>
                <a:latin typeface="Arial"/>
              </a:rPr>
              <a:t>Prendre de nouvelles décisions stratégiques en cas d’évolution (calendaire, financière ou sur la nature des opérations) du projet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352283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B2237-3F99-AFDA-7F8B-FB48F9D2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  <a:highlight>
                  <a:srgbClr val="00FFFF"/>
                </a:highlight>
              </a:rPr>
              <a:t>Comité de projet</a:t>
            </a:r>
            <a:endParaRPr lang="fr-FR" sz="2800" dirty="0">
              <a:highlight>
                <a:srgbClr val="00FFFF"/>
              </a:highlight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2F7B65-0196-1DE7-9D24-54EFAAE66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6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2041F3-3C18-F0B4-5793-06D5CDB11902}"/>
              </a:ext>
            </a:extLst>
          </p:cNvPr>
          <p:cNvSpPr txBox="1"/>
          <p:nvPr/>
        </p:nvSpPr>
        <p:spPr>
          <a:xfrm>
            <a:off x="0" y="1545410"/>
            <a:ext cx="5700045" cy="5146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Pilote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Régie de l’Eau Bordeaux Métropole </a:t>
            </a:r>
            <a:r>
              <a:rPr lang="fr-FR" sz="1200" dirty="0">
                <a:highlight>
                  <a:srgbClr val="00FFFF"/>
                </a:highlight>
              </a:rPr>
              <a:t>&amp; SMEGREG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Fréquence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>
                <a:highlight>
                  <a:srgbClr val="00FFFF"/>
                </a:highlight>
              </a:rPr>
              <a:t>Semestrielle</a:t>
            </a:r>
            <a:endParaRPr lang="fr-FR" sz="600" b="1" dirty="0">
              <a:solidFill>
                <a:schemeClr val="accent2"/>
              </a:solidFill>
              <a:highlight>
                <a:srgbClr val="00FFFF"/>
              </a:highlight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Composition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b="1" dirty="0">
                <a:solidFill>
                  <a:prstClr val="black"/>
                </a:solidFill>
              </a:rPr>
              <a:t>Membres du COPIL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autres services d’eau contributeurs au CCLM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CLE des Lacs Médocains / SIAEBVELG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CC de la </a:t>
            </a:r>
            <a:r>
              <a:rPr lang="fr-FR" sz="1200" dirty="0" err="1">
                <a:solidFill>
                  <a:prstClr val="black"/>
                </a:solidFill>
              </a:rPr>
              <a:t>Médullienne</a:t>
            </a:r>
            <a:endParaRPr lang="fr-FR" sz="1200" dirty="0">
              <a:solidFill>
                <a:prstClr val="black"/>
              </a:solidFill>
            </a:endParaRP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Commune du Porge 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Commune de Saumos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Commune du Temple 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CRPF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Région Nouvelle Aquitaine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Chambre d’Agriculture de Gironde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DFCI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SDIS 33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Syndicat des Sylviculteurs du Sud-Ouest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AMAF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Association Vive la Forêt</a:t>
            </a:r>
          </a:p>
          <a:p>
            <a:pPr marL="742950" lvl="1" indent="-285750">
              <a:buClr>
                <a:srgbClr val="00508D"/>
              </a:buClr>
              <a:buSzPct val="100000"/>
              <a:buFontTx/>
              <a:buChar char="-"/>
            </a:pPr>
            <a:r>
              <a:rPr lang="fr-FR" sz="1200" dirty="0">
                <a:solidFill>
                  <a:prstClr val="black"/>
                </a:solidFill>
              </a:rPr>
              <a:t>SEPANSO</a:t>
            </a: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		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0BBC02-D046-8115-D1E7-CE3940E5DF70}"/>
              </a:ext>
            </a:extLst>
          </p:cNvPr>
          <p:cNvSpPr txBox="1"/>
          <p:nvPr/>
        </p:nvSpPr>
        <p:spPr>
          <a:xfrm>
            <a:off x="5390972" y="1545410"/>
            <a:ext cx="5700045" cy="561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200" dirty="0">
                <a:solidFill>
                  <a:prstClr val="black"/>
                </a:solidFill>
                <a:highlight>
                  <a:srgbClr val="00FFFF"/>
                </a:highlight>
              </a:rPr>
              <a:t>- Elargissement à d’autres parties prenantes du territoire à discuter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Organisation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Envoi de l’ordre du jour aux participants deux semaines en avance 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Envoi du support de présentation aux participants une semaine en avance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50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Lieu habituel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Porge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50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Objectifs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Partager l’avancée du projet CCLM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buFontTx/>
              <a:buChar char="-"/>
              <a:tabLst/>
              <a:defRPr/>
            </a:pPr>
            <a:r>
              <a:rPr lang="fr-FR" sz="1200" dirty="0">
                <a:solidFill>
                  <a:prstClr val="black"/>
                </a:solidFill>
                <a:latin typeface="Arial"/>
              </a:rPr>
              <a:t>Echanger sur les différentes visions du projet, dans une logique de dialogue et d’enrichissement mutuel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50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sz="1200" i="1" dirty="0">
                <a:highlight>
                  <a:srgbClr val="00FFFF"/>
                </a:highlight>
              </a:rPr>
              <a:t>Perspectives d’évolution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508D"/>
              </a:buClr>
              <a:buSzPct val="100000"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50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08D"/>
              </a:buClr>
              <a:buSzPct val="100000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578849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1B2237-3F99-AFDA-7F8B-FB48F9D2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2"/>
                </a:solidFill>
                <a:ea typeface="+mn-ea"/>
                <a:cs typeface="+mn-cs"/>
              </a:rPr>
              <a:t>Proposition de renforcement de l’implication du SMEGREG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2F7B65-0196-1DE7-9D24-54EFAAE66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7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2041F3-3C18-F0B4-5793-06D5CDB11902}"/>
              </a:ext>
            </a:extLst>
          </p:cNvPr>
          <p:cNvSpPr txBox="1"/>
          <p:nvPr/>
        </p:nvSpPr>
        <p:spPr>
          <a:xfrm>
            <a:off x="0" y="1507081"/>
            <a:ext cx="11528277" cy="476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Bénéfices d’une coanimation du Comité de pilotage et Comité de projet CCLM par le SMEGREG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S’assurer aux côtés de la Régie du bon partage des informations relatives à ce projet d’intérêt territorial – conformément aux engagements du SMEGREG dans le contrat de substitution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Mieux adapter les ordres du jour, par une connaissance large des préoccupations des partenaires rencontrés par le SMEGREG (dont syndicats contributeurs au projet CCLM) 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Donner à voir une coanimation adaptée à la dimension girondine du projet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Responsabilités associées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Participation aux réunions techniques en amont des Comités de pilotage et Comités de projet pour en </a:t>
            </a:r>
            <a:r>
              <a:rPr lang="fr-FR" sz="1200" dirty="0" err="1"/>
              <a:t>co-construire</a:t>
            </a:r>
            <a:r>
              <a:rPr lang="fr-FR" sz="1200" dirty="0"/>
              <a:t> l’ordre du jour et les supports 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 err="1"/>
              <a:t>Co-signature</a:t>
            </a:r>
            <a:r>
              <a:rPr lang="fr-FR" sz="1200" dirty="0"/>
              <a:t> de l’invitation envoyée aux partenaires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Tx/>
              <a:buChar char="-"/>
            </a:pPr>
            <a:r>
              <a:rPr lang="fr-FR" sz="1200" dirty="0"/>
              <a:t>Coanimation des Comités de pilotage et Comités de projet (soit 4 instances par an)</a:t>
            </a:r>
          </a:p>
          <a:p>
            <a:pPr marL="742950" lvl="1" indent="-285750">
              <a:buClr>
                <a:schemeClr val="accent2"/>
              </a:buClr>
              <a:buSzPct val="100000"/>
              <a:buFontTx/>
              <a:buChar char="-"/>
            </a:pPr>
            <a:endParaRPr lang="fr-FR" sz="1200" dirty="0"/>
          </a:p>
          <a:p>
            <a:pPr lvl="1">
              <a:buClr>
                <a:schemeClr val="accent2"/>
              </a:buClr>
              <a:buSzPct val="100000"/>
            </a:pPr>
            <a:r>
              <a:rPr lang="fr-FR" sz="1200" i="1" dirty="0"/>
              <a:t>NB : L’organisation logistique des comités, la rédaction des comptes-rendus et l’animation des suites des décisions prises en instance resteront à la charge de la Régie de l’Eau. </a:t>
            </a:r>
            <a:endParaRPr lang="fr-FR" b="1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b="1" dirty="0">
                <a:solidFill>
                  <a:schemeClr val="accent2"/>
                </a:solidFill>
              </a:rPr>
              <a:t>Périmètre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−"/>
            </a:pPr>
            <a:r>
              <a:rPr lang="fr-FR" sz="1200" dirty="0"/>
              <a:t>Cette coanimation n’élargit pas les engagements du SMEGREG au-delà de ceux consentis dans le cadre du </a:t>
            </a:r>
            <a:r>
              <a:rPr lang="fr-FR" sz="1200" u="sng" dirty="0"/>
              <a:t>Contrat cadre relatif aux substitutions de ressources pour l'alimentation en eau potable à partir du Champ Captant des Landes du Médoc. </a:t>
            </a:r>
          </a:p>
          <a:p>
            <a:pPr marL="628650" lvl="1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−"/>
            </a:pPr>
            <a:r>
              <a:rPr lang="fr-FR" sz="1200" dirty="0"/>
              <a:t>En aucun cas le SMEGREG ne sera tenu responsable de la bonne exécution du projet.</a:t>
            </a:r>
          </a:p>
        </p:txBody>
      </p:sp>
    </p:spTree>
    <p:extLst>
      <p:ext uri="{BB962C8B-B14F-4D97-AF65-F5344CB8AC3E}">
        <p14:creationId xmlns:p14="http://schemas.microsoft.com/office/powerpoint/2010/main" val="3614207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A3CED21-9C53-3D23-20E8-4EBB9E992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4754"/>
            <a:ext cx="6571610" cy="1008492"/>
          </a:xfrm>
        </p:spPr>
        <p:txBody>
          <a:bodyPr>
            <a:normAutofit/>
          </a:bodyPr>
          <a:lstStyle/>
          <a:p>
            <a:pPr algn="just"/>
            <a:r>
              <a:rPr lang="fr-FR" sz="2800" dirty="0">
                <a:solidFill>
                  <a:schemeClr val="accent2"/>
                </a:solidFill>
                <a:latin typeface="+mj-lt"/>
              </a:rPr>
              <a:t>Merci pour votre attention</a:t>
            </a:r>
            <a:endParaRPr lang="fr-FR" sz="2800" dirty="0"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0D0EF6-7F11-CB36-EF5D-43B2B6D35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AA014-2A57-4A9E-9161-D4C2A648090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8873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dele_REBM_presentation_Arial">
  <a:themeElements>
    <a:clrScheme name="REBM_2022_bureautique">
      <a:dk1>
        <a:sysClr val="windowText" lastClr="000000"/>
      </a:dk1>
      <a:lt1>
        <a:sysClr val="window" lastClr="FFFFFF"/>
      </a:lt1>
      <a:dk2>
        <a:srgbClr val="464646"/>
      </a:dk2>
      <a:lt2>
        <a:srgbClr val="E5E5E5"/>
      </a:lt2>
      <a:accent1>
        <a:srgbClr val="0089CB"/>
      </a:accent1>
      <a:accent2>
        <a:srgbClr val="00508D"/>
      </a:accent2>
      <a:accent3>
        <a:srgbClr val="807F7F"/>
      </a:accent3>
      <a:accent4>
        <a:srgbClr val="000E2A"/>
      </a:accent4>
      <a:accent5>
        <a:srgbClr val="D3EEF8"/>
      </a:accent5>
      <a:accent6>
        <a:srgbClr val="65A555"/>
      </a:accent6>
      <a:hlink>
        <a:srgbClr val="0563C1"/>
      </a:hlink>
      <a:folHlink>
        <a:srgbClr val="954F72"/>
      </a:folHlink>
    </a:clrScheme>
    <a:fontScheme name="REBM Bureautique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6DB5"/>
        </a:solidFill>
        <a:ln w="52754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Modele_REBM_presentation_Arial.potx" id="{3561957C-300C-47EC-8650-4B692908266C}" vid="{5DE87E9E-0822-4DC3-8916-1B7099A0AF2F}"/>
    </a:ext>
  </a:extLst>
</a:theme>
</file>

<file path=ppt/theme/themeOverride1.xml><?xml version="1.0" encoding="utf-8"?>
<a:themeOverride xmlns:a="http://schemas.openxmlformats.org/drawingml/2006/main">
  <a:clrScheme name="REBM_2022_bureautique">
    <a:dk1>
      <a:sysClr val="windowText" lastClr="000000"/>
    </a:dk1>
    <a:lt1>
      <a:sysClr val="window" lastClr="FFFFFF"/>
    </a:lt1>
    <a:dk2>
      <a:srgbClr val="464646"/>
    </a:dk2>
    <a:lt2>
      <a:srgbClr val="E5E5E5"/>
    </a:lt2>
    <a:accent1>
      <a:srgbClr val="0089CB"/>
    </a:accent1>
    <a:accent2>
      <a:srgbClr val="00508D"/>
    </a:accent2>
    <a:accent3>
      <a:srgbClr val="807F7F"/>
    </a:accent3>
    <a:accent4>
      <a:srgbClr val="000E2A"/>
    </a:accent4>
    <a:accent5>
      <a:srgbClr val="D3EEF8"/>
    </a:accent5>
    <a:accent6>
      <a:srgbClr val="65A555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REBM_2022_bureautique">
    <a:dk1>
      <a:sysClr val="windowText" lastClr="000000"/>
    </a:dk1>
    <a:lt1>
      <a:sysClr val="window" lastClr="FFFFFF"/>
    </a:lt1>
    <a:dk2>
      <a:srgbClr val="464646"/>
    </a:dk2>
    <a:lt2>
      <a:srgbClr val="E5E5E5"/>
    </a:lt2>
    <a:accent1>
      <a:srgbClr val="0089CB"/>
    </a:accent1>
    <a:accent2>
      <a:srgbClr val="00508D"/>
    </a:accent2>
    <a:accent3>
      <a:srgbClr val="807F7F"/>
    </a:accent3>
    <a:accent4>
      <a:srgbClr val="000E2A"/>
    </a:accent4>
    <a:accent5>
      <a:srgbClr val="D3EEF8"/>
    </a:accent5>
    <a:accent6>
      <a:srgbClr val="65A555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ff22579b-329f-4e15-93ff-7955546220e3}" enabled="0" method="" siteId="{ff22579b-329f-4e15-93ff-7955546220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939</Words>
  <Application>Microsoft Office PowerPoint</Application>
  <PresentationFormat>Grand écran</PresentationFormat>
  <Paragraphs>121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Arial Black</vt:lpstr>
      <vt:lpstr>Be Vietnam Pro Light</vt:lpstr>
      <vt:lpstr>Be Vietnam Pro SemiBold</vt:lpstr>
      <vt:lpstr>Courier New</vt:lpstr>
      <vt:lpstr>Wingdings</vt:lpstr>
      <vt:lpstr>Thème Office</vt:lpstr>
      <vt:lpstr>Modele_REBM_presentation_Arial</vt:lpstr>
      <vt:lpstr>Perspectives d’évolution des instances du projet de Champ Captant des Landes du Médoc (CCLM) </vt:lpstr>
      <vt:lpstr>Instances actuelles du projet CCLM</vt:lpstr>
      <vt:lpstr>Perspectives d’amélioration</vt:lpstr>
      <vt:lpstr>Perspectives d’amélioration</vt:lpstr>
      <vt:lpstr>Comité de pilotage</vt:lpstr>
      <vt:lpstr>Comité de projet</vt:lpstr>
      <vt:lpstr>Proposition de renforcement de l’implication du SMEGREG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 BOURDONNEC Sixtine</dc:creator>
  <cp:lastModifiedBy>Bruno de Grissac</cp:lastModifiedBy>
  <cp:revision>13</cp:revision>
  <dcterms:created xsi:type="dcterms:W3CDTF">2025-04-24T09:25:35Z</dcterms:created>
  <dcterms:modified xsi:type="dcterms:W3CDTF">2025-11-21T14:59:08Z</dcterms:modified>
</cp:coreProperties>
</file>