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6"/>
  </p:notesMasterIdLst>
  <p:sldIdLst>
    <p:sldId id="256" r:id="rId2"/>
    <p:sldId id="449" r:id="rId3"/>
    <p:sldId id="466" r:id="rId4"/>
    <p:sldId id="467"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8D6"/>
    <a:srgbClr val="CDC2DB"/>
    <a:srgbClr val="1341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2" autoAdjust="0"/>
    <p:restoredTop sz="94660"/>
  </p:normalViewPr>
  <p:slideViewPr>
    <p:cSldViewPr snapToGrid="0">
      <p:cViewPr varScale="1">
        <p:scale>
          <a:sx n="80" d="100"/>
          <a:sy n="80" d="100"/>
        </p:scale>
        <p:origin x="6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96B2F5-276B-4B13-A8BA-1BAE31B19F14}" type="datetimeFigureOut">
              <a:rPr lang="fr-FR" smtClean="0"/>
              <a:t>25/11/2025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61036-637D-4789-9B17-E68DED353846}" type="slidenum">
              <a:rPr lang="fr-FR" smtClean="0"/>
              <a:t>‹N°›</a:t>
            </a:fld>
            <a:endParaRPr lang="fr-FR"/>
          </a:p>
        </p:txBody>
      </p:sp>
    </p:spTree>
    <p:extLst>
      <p:ext uri="{BB962C8B-B14F-4D97-AF65-F5344CB8AC3E}">
        <p14:creationId xmlns:p14="http://schemas.microsoft.com/office/powerpoint/2010/main" val="98689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a:extLst>
              <a:ext uri="{28A0092B-C50C-407E-A947-70E740481C1C}">
                <a14:useLocalDpi xmlns:a14="http://schemas.microsoft.com/office/drawing/2010/main" val="0"/>
              </a:ext>
            </a:extLst>
          </a:blip>
          <a:srcRect t="14414"/>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a:extLst>
              <a:ext uri="{28A0092B-C50C-407E-A947-70E740481C1C}">
                <a14:useLocalDpi xmlns:a14="http://schemas.microsoft.com/office/drawing/2010/main" val="0"/>
              </a:ext>
            </a:extLst>
          </a:blip>
          <a:srcRect t="19378"/>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a:extLst>
              <a:ext uri="{28A0092B-C50C-407E-A947-70E740481C1C}">
                <a14:useLocalDpi xmlns:a14="http://schemas.microsoft.com/office/drawing/2010/main" val="0"/>
              </a:ext>
            </a:extLst>
          </a:blip>
          <a:srcRect t="18919"/>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25/11/2025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A3CC3-2106-D976-1E1A-A4242FC81144}"/>
              </a:ext>
            </a:extLst>
          </p:cNvPr>
          <p:cNvSpPr>
            <a:spLocks noGrp="1"/>
          </p:cNvSpPr>
          <p:nvPr>
            <p:ph type="ctrTitle"/>
          </p:nvPr>
        </p:nvSpPr>
        <p:spPr>
          <a:xfrm>
            <a:off x="1052053" y="2130426"/>
            <a:ext cx="10785986" cy="1470025"/>
          </a:xfrm>
        </p:spPr>
        <p:txBody>
          <a:bodyPr>
            <a:normAutofit/>
          </a:bodyPr>
          <a:lstStyle/>
          <a:p>
            <a:r>
              <a:rPr lang="fr-FR" sz="3600" dirty="0">
                <a:solidFill>
                  <a:srgbClr val="1341A1"/>
                </a:solidFill>
              </a:rPr>
              <a:t>Contractualisation</a:t>
            </a:r>
            <a:br>
              <a:rPr lang="fr-FR" sz="3600" dirty="0">
                <a:solidFill>
                  <a:srgbClr val="1341A1"/>
                </a:solidFill>
              </a:rPr>
            </a:br>
            <a:r>
              <a:rPr lang="fr-FR" sz="3600" dirty="0">
                <a:solidFill>
                  <a:srgbClr val="1341A1"/>
                </a:solidFill>
              </a:rPr>
              <a:t>avec l'Agence de </a:t>
            </a:r>
            <a:r>
              <a:rPr lang="fr-FR" sz="3600">
                <a:solidFill>
                  <a:srgbClr val="1341A1"/>
                </a:solidFill>
              </a:rPr>
              <a:t>l'eau Adour-Garonne</a:t>
            </a:r>
            <a:endParaRPr lang="fr-FR" sz="3600" dirty="0">
              <a:solidFill>
                <a:srgbClr val="1341A1"/>
              </a:solidFill>
            </a:endParaRPr>
          </a:p>
        </p:txBody>
      </p:sp>
      <p:sp>
        <p:nvSpPr>
          <p:cNvPr id="3" name="Sous-titre 2">
            <a:extLst>
              <a:ext uri="{FF2B5EF4-FFF2-40B4-BE49-F238E27FC236}">
                <a16:creationId xmlns:a16="http://schemas.microsoft.com/office/drawing/2014/main" id="{D388FAEB-F14C-61DB-9E3A-940D4C3D2D7B}"/>
              </a:ext>
            </a:extLst>
          </p:cNvPr>
          <p:cNvSpPr>
            <a:spLocks noGrp="1"/>
          </p:cNvSpPr>
          <p:nvPr>
            <p:ph type="subTitle" idx="1"/>
          </p:nvPr>
        </p:nvSpPr>
        <p:spPr/>
        <p:txBody>
          <a:bodyPr>
            <a:normAutofit lnSpcReduction="10000"/>
          </a:bodyPr>
          <a:lstStyle/>
          <a:p>
            <a:r>
              <a:rPr lang="fr-FR" dirty="0"/>
              <a:t>Comité syndical du SMEGREG</a:t>
            </a:r>
          </a:p>
          <a:p>
            <a:r>
              <a:rPr lang="fr-FR" dirty="0"/>
              <a:t>Réunion du 26 novembre 2025 – Rapport n°4</a:t>
            </a:r>
          </a:p>
        </p:txBody>
      </p:sp>
    </p:spTree>
    <p:extLst>
      <p:ext uri="{BB962C8B-B14F-4D97-AF65-F5344CB8AC3E}">
        <p14:creationId xmlns:p14="http://schemas.microsoft.com/office/powerpoint/2010/main" val="219221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2</a:t>
            </a:fld>
            <a:endParaRPr lang="fr-FR"/>
          </a:p>
        </p:txBody>
      </p:sp>
      <p:sp>
        <p:nvSpPr>
          <p:cNvPr id="3" name="Text Box 15">
            <a:extLst>
              <a:ext uri="{FF2B5EF4-FFF2-40B4-BE49-F238E27FC236}">
                <a16:creationId xmlns:a16="http://schemas.microsoft.com/office/drawing/2014/main" id="{A53B5588-DA2D-B1E4-D387-2491F8B6C9B9}"/>
              </a:ext>
            </a:extLst>
          </p:cNvPr>
          <p:cNvSpPr txBox="1">
            <a:spLocks noChangeArrowheads="1"/>
          </p:cNvSpPr>
          <p:nvPr/>
        </p:nvSpPr>
        <p:spPr bwMode="auto">
          <a:xfrm>
            <a:off x="458679" y="1147279"/>
            <a:ext cx="11274641"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r>
              <a:rPr lang="fr-FR" altLang="fr-FR" sz="2400" i="1" u="sng" dirty="0">
                <a:solidFill>
                  <a:srgbClr val="0077D4"/>
                </a:solidFill>
                <a:latin typeface="Trebuchet MS" panose="020B0603020202020204" pitchFamily="34" charset="0"/>
              </a:rPr>
              <a:t>Objet :</a:t>
            </a:r>
          </a:p>
          <a:p>
            <a:pPr marL="342900" indent="-342900" algn="just">
              <a:spcBef>
                <a:spcPts val="1200"/>
              </a:spcBef>
              <a:buClr>
                <a:schemeClr val="accent2"/>
              </a:buClr>
              <a:buSzPct val="100000"/>
              <a:buFont typeface="Arial" panose="020B0604020202020204" pitchFamily="34" charset="0"/>
              <a:buChar char="•"/>
            </a:pPr>
            <a:r>
              <a:rPr lang="fr-FR" altLang="fr-FR" sz="2800" dirty="0">
                <a:solidFill>
                  <a:srgbClr val="0077D4"/>
                </a:solidFill>
                <a:latin typeface="Trebuchet MS" panose="020B0603020202020204" pitchFamily="34" charset="0"/>
              </a:rPr>
              <a:t>contrat eau et climat à signer entre un EPTB, l’Etat et l’Agence de l’Eau</a:t>
            </a:r>
          </a:p>
          <a:p>
            <a:pPr marL="342900" indent="-342900" algn="just">
              <a:spcBef>
                <a:spcPts val="1200"/>
              </a:spcBef>
              <a:buClr>
                <a:schemeClr val="accent2"/>
              </a:buClr>
              <a:buSzPct val="100000"/>
              <a:buFont typeface="Arial" panose="020B0604020202020204" pitchFamily="34" charset="0"/>
              <a:buChar char="•"/>
            </a:pPr>
            <a:r>
              <a:rPr lang="fr-FR" altLang="fr-FR" sz="2800" dirty="0">
                <a:solidFill>
                  <a:srgbClr val="0077D4"/>
                </a:solidFill>
                <a:latin typeface="Trebuchet MS" panose="020B0603020202020204" pitchFamily="34" charset="0"/>
              </a:rPr>
              <a:t>outil du 12</a:t>
            </a:r>
            <a:r>
              <a:rPr lang="fr-FR" altLang="fr-FR" sz="2800" baseline="30000" dirty="0">
                <a:solidFill>
                  <a:srgbClr val="0077D4"/>
                </a:solidFill>
                <a:latin typeface="Trebuchet MS" panose="020B0603020202020204" pitchFamily="34" charset="0"/>
              </a:rPr>
              <a:t>ème</a:t>
            </a:r>
            <a:r>
              <a:rPr lang="fr-FR" altLang="fr-FR" sz="2800" dirty="0">
                <a:solidFill>
                  <a:srgbClr val="0077D4"/>
                </a:solidFill>
                <a:latin typeface="Trebuchet MS" panose="020B0603020202020204" pitchFamily="34" charset="0"/>
              </a:rPr>
              <a:t> programme d'intervention l'Agence de l'eau Adour-Garonne qui vise renforcer ses partenariats avec les acteurs des territoires </a:t>
            </a:r>
          </a:p>
          <a:p>
            <a:pPr marL="342900" indent="-342900" algn="just">
              <a:spcBef>
                <a:spcPts val="1200"/>
              </a:spcBef>
              <a:buClr>
                <a:schemeClr val="accent2"/>
              </a:buClr>
              <a:buSzPct val="100000"/>
              <a:buFont typeface="Arial" panose="020B0604020202020204" pitchFamily="34" charset="0"/>
              <a:buChar char="•"/>
            </a:pPr>
            <a:r>
              <a:rPr lang="fr-FR" altLang="fr-FR" sz="2800" dirty="0">
                <a:solidFill>
                  <a:srgbClr val="0077D4"/>
                </a:solidFill>
                <a:latin typeface="Trebuchet MS" panose="020B0603020202020204" pitchFamily="34" charset="0"/>
              </a:rPr>
              <a:t>encadrer la mise en œuvre de l’ensemble des actions liées à la feuille de route "Gestion quantitative de la ressource" élaborée par les EPTB et aller au-delà de cette seule thématique. </a:t>
            </a:r>
          </a:p>
        </p:txBody>
      </p:sp>
      <p:sp>
        <p:nvSpPr>
          <p:cNvPr id="5" name="Espace réservé du numéro de diapositive 5"/>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Contrat eau et climat de l'Agence de l'eau</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2721181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CB3A8-37DA-1165-D52E-14DECB68555D}"/>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251E8D37-D3E4-B600-9055-86224BA13700}"/>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3</a:t>
            </a:fld>
            <a:endParaRPr lang="fr-FR"/>
          </a:p>
        </p:txBody>
      </p:sp>
      <p:sp>
        <p:nvSpPr>
          <p:cNvPr id="5" name="Espace réservé du numéro de diapositive 5">
            <a:extLst>
              <a:ext uri="{FF2B5EF4-FFF2-40B4-BE49-F238E27FC236}">
                <a16:creationId xmlns:a16="http://schemas.microsoft.com/office/drawing/2014/main" id="{90EB93BA-7171-AA34-D844-D0E99CB89CBD}"/>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Contrat eau et climat de l'Agence de l'eau</a:t>
            </a:r>
            <a:endParaRPr lang="en-US" sz="2500" kern="1200" dirty="0">
              <a:solidFill>
                <a:srgbClr val="1341A1"/>
              </a:solidFill>
              <a:latin typeface="+mj-lt"/>
              <a:ea typeface="+mj-ea"/>
              <a:cs typeface="+mj-cs"/>
            </a:endParaRPr>
          </a:p>
        </p:txBody>
      </p:sp>
      <p:sp>
        <p:nvSpPr>
          <p:cNvPr id="2" name="Text Box 15">
            <a:extLst>
              <a:ext uri="{FF2B5EF4-FFF2-40B4-BE49-F238E27FC236}">
                <a16:creationId xmlns:a16="http://schemas.microsoft.com/office/drawing/2014/main" id="{577BCFB5-9FA9-CDCA-29F6-8BD742E1FA21}"/>
              </a:ext>
            </a:extLst>
          </p:cNvPr>
          <p:cNvSpPr txBox="1">
            <a:spLocks noChangeArrowheads="1"/>
          </p:cNvSpPr>
          <p:nvPr/>
        </p:nvSpPr>
        <p:spPr bwMode="auto">
          <a:xfrm>
            <a:off x="310125" y="1182231"/>
            <a:ext cx="11559146"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200"/>
              </a:spcBef>
              <a:buClr>
                <a:schemeClr val="accent2"/>
              </a:buClr>
              <a:buSzPct val="100000"/>
            </a:pPr>
            <a:r>
              <a:rPr lang="fr-FR" altLang="fr-FR" sz="2400" i="1" dirty="0">
                <a:solidFill>
                  <a:srgbClr val="0077D4"/>
                </a:solidFill>
                <a:latin typeface="Trebuchet MS" panose="020B0603020202020204" pitchFamily="34" charset="0"/>
              </a:rPr>
              <a:t>Contenu validé par délibération le 12 mars 2025 :</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les éléments présents dans la feuille de route (à actualiser)</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renforcement de notre politique d'information/formation/sensibilisation à la valeur patrimoniale de nos ressources pour inciter à la sobriété 	</a:t>
            </a:r>
            <a:r>
              <a:rPr lang="fr-FR" altLang="fr-FR" sz="2000" dirty="0">
                <a:solidFill>
                  <a:srgbClr val="0077D4"/>
                </a:solidFill>
                <a:latin typeface="Trebuchet MS" panose="020B0603020202020204" pitchFamily="34" charset="0"/>
              </a:rPr>
              <a:t>&gt;&gt;&gt; augmentation des taux d'intervention de +10 à +30 points pour la production de supports, pour les EIEE et pour le programme d'actions pédagogiques "l'EUEM"</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réinstauration d'un mécanisme de partage des coûts au travers d'une majoration des redevances pour prélèvements de l'Agence </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renforcement de la capacité d'intervention pour garantir la prise en compte des contraintes d'approvisionnement en eau potable du territoire et des contraintes de gestion des nappes profondes, dans les documents d'urbanisme</a:t>
            </a:r>
          </a:p>
        </p:txBody>
      </p:sp>
    </p:spTree>
    <p:extLst>
      <p:ext uri="{BB962C8B-B14F-4D97-AF65-F5344CB8AC3E}">
        <p14:creationId xmlns:p14="http://schemas.microsoft.com/office/powerpoint/2010/main" val="960970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C625F-D71A-A1C6-B702-9DC8B747AD8A}"/>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9C315C02-816B-E28F-657F-AAD4811F7E98}"/>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4</a:t>
            </a:fld>
            <a:endParaRPr lang="fr-FR"/>
          </a:p>
        </p:txBody>
      </p:sp>
      <p:sp>
        <p:nvSpPr>
          <p:cNvPr id="5" name="Espace réservé du numéro de diapositive 5">
            <a:extLst>
              <a:ext uri="{FF2B5EF4-FFF2-40B4-BE49-F238E27FC236}">
                <a16:creationId xmlns:a16="http://schemas.microsoft.com/office/drawing/2014/main" id="{C56ACEED-DDA0-82FC-3E93-798D02D3D72D}"/>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Contrat eau et climat de l'Agence de l'eau</a:t>
            </a:r>
            <a:endParaRPr lang="en-US" sz="2500" kern="1200" dirty="0">
              <a:solidFill>
                <a:srgbClr val="1341A1"/>
              </a:solidFill>
              <a:latin typeface="+mj-lt"/>
              <a:ea typeface="+mj-ea"/>
              <a:cs typeface="+mj-cs"/>
            </a:endParaRPr>
          </a:p>
        </p:txBody>
      </p:sp>
      <p:sp>
        <p:nvSpPr>
          <p:cNvPr id="2" name="Text Box 15">
            <a:extLst>
              <a:ext uri="{FF2B5EF4-FFF2-40B4-BE49-F238E27FC236}">
                <a16:creationId xmlns:a16="http://schemas.microsoft.com/office/drawing/2014/main" id="{8F582F98-7E39-47C5-A5EC-6845723BCCF2}"/>
              </a:ext>
            </a:extLst>
          </p:cNvPr>
          <p:cNvSpPr txBox="1">
            <a:spLocks noChangeArrowheads="1"/>
          </p:cNvSpPr>
          <p:nvPr/>
        </p:nvSpPr>
        <p:spPr bwMode="auto">
          <a:xfrm>
            <a:off x="316427" y="1628507"/>
            <a:ext cx="11559146"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200"/>
              </a:spcBef>
              <a:buClr>
                <a:schemeClr val="accent2"/>
              </a:buClr>
              <a:buSzPct val="100000"/>
            </a:pPr>
            <a:r>
              <a:rPr lang="fr-FR" altLang="fr-FR" sz="2400" i="1" dirty="0">
                <a:solidFill>
                  <a:srgbClr val="0077D4"/>
                </a:solidFill>
                <a:latin typeface="Trebuchet MS" panose="020B0603020202020204" pitchFamily="34" charset="0"/>
              </a:rPr>
              <a:t>En réponse au souhait d'être informé exprimé par le Comité syndical :</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une copie dont le contenu est conforme aux orientations arrêté a été élaborée</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une copie qui ne respecte pas dans la forme le cadre de constriction arrêté par l'agence</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un projet de contrat dans les mains de l'agence</a:t>
            </a:r>
          </a:p>
          <a:p>
            <a:pPr marL="342900" indent="-342900" algn="just">
              <a:spcBef>
                <a:spcPts val="18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un retour attendu en début d'années 2025 pour une finalisation </a:t>
            </a:r>
            <a:r>
              <a:rPr lang="fr-FR" altLang="fr-FR" sz="2400">
                <a:solidFill>
                  <a:srgbClr val="0077D4"/>
                </a:solidFill>
                <a:latin typeface="Trebuchet MS" panose="020B0603020202020204" pitchFamily="34" charset="0"/>
              </a:rPr>
              <a:t>et une </a:t>
            </a:r>
            <a:r>
              <a:rPr lang="fr-FR" altLang="fr-FR" sz="2400" dirty="0">
                <a:solidFill>
                  <a:srgbClr val="0077D4"/>
                </a:solidFill>
                <a:latin typeface="Trebuchet MS" panose="020B0603020202020204" pitchFamily="34" charset="0"/>
              </a:rPr>
              <a:t>signature du contrat dans le </a:t>
            </a:r>
            <a:r>
              <a:rPr lang="fr-FR" altLang="fr-FR" sz="2400">
                <a:solidFill>
                  <a:srgbClr val="0077D4"/>
                </a:solidFill>
                <a:latin typeface="Trebuchet MS" panose="020B0603020202020204" pitchFamily="34" charset="0"/>
              </a:rPr>
              <a:t>1</a:t>
            </a:r>
            <a:r>
              <a:rPr lang="fr-FR" altLang="fr-FR" sz="2400" baseline="30000">
                <a:solidFill>
                  <a:srgbClr val="0077D4"/>
                </a:solidFill>
                <a:latin typeface="Trebuchet MS" panose="020B0603020202020204" pitchFamily="34" charset="0"/>
              </a:rPr>
              <a:t>er</a:t>
            </a:r>
            <a:r>
              <a:rPr lang="fr-FR" altLang="fr-FR" sz="2400">
                <a:solidFill>
                  <a:srgbClr val="0077D4"/>
                </a:solidFill>
                <a:latin typeface="Trebuchet MS" panose="020B0603020202020204" pitchFamily="34" charset="0"/>
              </a:rPr>
              <a:t> semestre 2026</a:t>
            </a:r>
            <a:endParaRPr lang="fr-FR" altLang="fr-FR" sz="2400" dirty="0">
              <a:solidFill>
                <a:srgbClr val="0077D4"/>
              </a:solidFill>
              <a:latin typeface="Trebuchet MS" panose="020B0603020202020204" pitchFamily="34" charset="0"/>
            </a:endParaRPr>
          </a:p>
        </p:txBody>
      </p:sp>
    </p:spTree>
    <p:extLst>
      <p:ext uri="{BB962C8B-B14F-4D97-AF65-F5344CB8AC3E}">
        <p14:creationId xmlns:p14="http://schemas.microsoft.com/office/powerpoint/2010/main" val="307323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593</TotalTime>
  <Words>310</Words>
  <Application>Microsoft Office PowerPoint</Application>
  <PresentationFormat>Grand écran</PresentationFormat>
  <Paragraphs>23</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Aptos</vt:lpstr>
      <vt:lpstr>Arial</vt:lpstr>
      <vt:lpstr>Trebuchet MS</vt:lpstr>
      <vt:lpstr>Office Theme</vt:lpstr>
      <vt:lpstr>Contractualisation avec l'Agence de l'eau Adour-Garonne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Françoise Bégué</cp:lastModifiedBy>
  <cp:revision>31</cp:revision>
  <dcterms:created xsi:type="dcterms:W3CDTF">2023-11-09T14:53:53Z</dcterms:created>
  <dcterms:modified xsi:type="dcterms:W3CDTF">2025-11-25T09:44:39Z</dcterms:modified>
</cp:coreProperties>
</file>