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1453" r:id="rId2"/>
    <p:sldId id="1467" r:id="rId3"/>
    <p:sldId id="1461" r:id="rId4"/>
    <p:sldId id="1457" r:id="rId5"/>
    <p:sldId id="1462" r:id="rId6"/>
    <p:sldId id="1468" r:id="rId7"/>
    <p:sldId id="1469" r:id="rId8"/>
    <p:sldId id="1470" r:id="rId9"/>
    <p:sldId id="1459" r:id="rId10"/>
    <p:sldId id="1465" r:id="rId11"/>
    <p:sldId id="1471" r:id="rId12"/>
    <p:sldId id="1466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6497"/>
    <a:srgbClr val="1341A1"/>
    <a:srgbClr val="8AAF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F922D62F-F4B4-715C-10B0-580223B43E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SAGE logo Quad.jpg">
            <a:extLst>
              <a:ext uri="{FF2B5EF4-FFF2-40B4-BE49-F238E27FC236}">
                <a16:creationId xmlns:a16="http://schemas.microsoft.com/office/drawing/2014/main" id="{8A46E56E-54D0-4B2E-4A51-2B9770CDBA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41F29F16-56D2-BF46-B65D-09C388B2BD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32" y="5774276"/>
            <a:ext cx="1848582" cy="498864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80" y="0"/>
            <a:ext cx="8641935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09B0C8C-F768-E29A-7BD2-7A99E17D2543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9B2F5DD4-866A-8AE2-61EB-6CA1D3AFEF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74980" y="-1"/>
            <a:ext cx="8641935" cy="89476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9812EA78-6355-A080-3ED2-3A4048E64F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0555" y="0"/>
            <a:ext cx="8641935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085261" y="24220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40A625C2-225D-8F68-869F-33F3B76E54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93" y="28097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25/11/2025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5FAE4-6955-B53A-74C9-5C073EC17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9456" y="1992925"/>
            <a:ext cx="10363200" cy="1259531"/>
          </a:xfrm>
        </p:spPr>
        <p:txBody>
          <a:bodyPr>
            <a:normAutofit fontScale="90000"/>
          </a:bodyPr>
          <a:lstStyle/>
          <a:p>
            <a:r>
              <a:rPr lang="fr-FR" dirty="0"/>
              <a:t>Proposition d'augmentation des moyens alloués à la politique d'information, formation, sensibilisation</a:t>
            </a: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61AB2EE4-DC8F-38C1-EE87-41145742DA24}"/>
              </a:ext>
            </a:extLst>
          </p:cNvPr>
          <p:cNvSpPr txBox="1">
            <a:spLocks/>
          </p:cNvSpPr>
          <p:nvPr/>
        </p:nvSpPr>
        <p:spPr>
          <a:xfrm>
            <a:off x="2183856" y="3886201"/>
            <a:ext cx="8534400" cy="7842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26 novembre 2025 - </a:t>
            </a:r>
            <a:r>
              <a:rPr lang="fr-FR" sz="2400" dirty="0"/>
              <a:t>Rapport n°5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7940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FA1F-3F4E-C63E-A165-157D585AE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9D9C809-D5D0-C322-14A5-75354C88F3A0}"/>
              </a:ext>
            </a:extLst>
          </p:cNvPr>
          <p:cNvSpPr txBox="1"/>
          <p:nvPr/>
        </p:nvSpPr>
        <p:spPr>
          <a:xfrm>
            <a:off x="458079" y="1330004"/>
            <a:ext cx="11275841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Feuille de route pour les Nappes profondes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Elaboration d'un projet de contrat avec l'agence de l'eau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Réflexions sur les orientations du futur SAGE révisé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Evolution des volumes prélevés pour l'eau potable</a:t>
            </a:r>
          </a:p>
          <a:p>
            <a:r>
              <a:rPr lang="fr-FR" sz="2800" dirty="0">
                <a:solidFill>
                  <a:srgbClr val="0077D4"/>
                </a:solidFill>
              </a:rPr>
              <a:t> </a:t>
            </a:r>
          </a:p>
          <a:p>
            <a:pPr marL="2147888" indent="-709613"/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&gt;&gt;&gt; nouvelles ambitions pour la politique d'économie d'eau et de maîtrise des consommations</a:t>
            </a:r>
          </a:p>
          <a:p>
            <a:pPr marL="2147888" indent="-709613"/>
            <a:endParaRPr lang="fr-FR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2147888" indent="-709613"/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&gt;&gt;&gt; renforcement des moyens alloués à cette politique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9B76180-9306-4B08-0BC9-E111211DB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Politique d'information, formation, sensibilisation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2D062816-8EBD-1B31-BF4F-59A737527B7A}"/>
              </a:ext>
            </a:extLst>
          </p:cNvPr>
          <p:cNvSpPr txBox="1">
            <a:spLocks/>
          </p:cNvSpPr>
          <p:nvPr/>
        </p:nvSpPr>
        <p:spPr>
          <a:xfrm>
            <a:off x="223920" y="6356350"/>
            <a:ext cx="609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9E00E3-DEE3-4217-B4F6-3EC050798811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492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2204B-0E8C-7D1F-9A3C-428C14645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3578868-ED3B-164A-C799-D68F734131C6}"/>
              </a:ext>
            </a:extLst>
          </p:cNvPr>
          <p:cNvSpPr txBox="1"/>
          <p:nvPr/>
        </p:nvSpPr>
        <p:spPr>
          <a:xfrm>
            <a:off x="458079" y="1062593"/>
            <a:ext cx="1127584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077D4"/>
                </a:solidFill>
              </a:rPr>
              <a:t>"</a:t>
            </a:r>
            <a:r>
              <a:rPr lang="fr-FR" sz="2800" i="1" dirty="0">
                <a:solidFill>
                  <a:srgbClr val="0077D4"/>
                </a:solidFill>
              </a:rPr>
              <a:t>L’Eau, un enjeu majeur pour le département de la Gironde !</a:t>
            </a:r>
            <a:r>
              <a:rPr lang="fr-FR" sz="2800" dirty="0">
                <a:solidFill>
                  <a:srgbClr val="0077D4"/>
                </a:solidFill>
              </a:rPr>
              <a:t>" </a:t>
            </a:r>
          </a:p>
          <a:p>
            <a:pPr algn="r"/>
            <a:r>
              <a:rPr lang="fr-FR" sz="2800" dirty="0">
                <a:solidFill>
                  <a:srgbClr val="0077D4"/>
                </a:solidFill>
              </a:rPr>
              <a:t>le programme d'action pédagogiques en milieu scolaire</a:t>
            </a:r>
          </a:p>
          <a:p>
            <a:pPr>
              <a:spcBef>
                <a:spcPts val="1200"/>
              </a:spcBef>
            </a:pPr>
            <a:r>
              <a:rPr lang="fr-FR" sz="2800" dirty="0">
                <a:solidFill>
                  <a:srgbClr val="0077D4"/>
                </a:solidFill>
              </a:rPr>
              <a:t>Le dispositif : </a:t>
            </a:r>
          </a:p>
          <a:p>
            <a:pPr marL="800100" lvl="1" indent="-342900">
              <a:spcBef>
                <a:spcPts val="1200"/>
              </a:spcBef>
              <a:buClr>
                <a:srgbClr val="F39200"/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F39200"/>
                </a:solidFill>
              </a:rPr>
              <a:t>depuis 2005 dans le cadre d'une convention </a:t>
            </a:r>
            <a:r>
              <a:rPr lang="fr-FR" sz="2800" dirty="0">
                <a:solidFill>
                  <a:srgbClr val="0070C0"/>
                </a:solidFill>
              </a:rPr>
              <a:t>CLE / SMEGREG / Éducation nationale</a:t>
            </a:r>
          </a:p>
          <a:p>
            <a:pPr marL="800100" lvl="1" indent="-342900">
              <a:spcBef>
                <a:spcPts val="1200"/>
              </a:spcBef>
              <a:buClr>
                <a:srgbClr val="F39200"/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0C0"/>
                </a:solidFill>
              </a:rPr>
              <a:t> </a:t>
            </a:r>
            <a:r>
              <a:rPr lang="fr-FR" sz="2800" dirty="0">
                <a:solidFill>
                  <a:srgbClr val="F39200"/>
                </a:solidFill>
              </a:rPr>
              <a:t>objectif</a:t>
            </a:r>
            <a:r>
              <a:rPr lang="fr-FR" sz="2800" dirty="0">
                <a:solidFill>
                  <a:srgbClr val="0070C0"/>
                </a:solidFill>
              </a:rPr>
              <a:t> : que tous les élèves girondins aient été sensibilisés au moins une fois aux enjeux de la gestion des nappes profondes durant leur parcours en l'entrée à l'école maternelle et leur départ du collège</a:t>
            </a:r>
          </a:p>
          <a:p>
            <a:pPr marL="800100" lvl="1" indent="-342900">
              <a:spcBef>
                <a:spcPts val="1200"/>
              </a:spcBef>
              <a:buClr>
                <a:srgbClr val="F39200"/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7D4"/>
                </a:solidFill>
              </a:rPr>
              <a:t> plus de </a:t>
            </a:r>
            <a:r>
              <a:rPr lang="fr-FR" sz="2800" dirty="0">
                <a:solidFill>
                  <a:srgbClr val="F39200"/>
                </a:solidFill>
              </a:rPr>
              <a:t>82 000 élèves </a:t>
            </a:r>
            <a:r>
              <a:rPr lang="fr-FR" sz="2800" dirty="0">
                <a:solidFill>
                  <a:srgbClr val="0077D4"/>
                </a:solidFill>
              </a:rPr>
              <a:t>sensibilisés depuis 2005</a:t>
            </a:r>
            <a:endParaRPr lang="fr-FR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5D15EAA-7148-4FDC-3104-5C480B3006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3BCFBA89-E393-83E1-3C4F-8043DE0FD1EE}"/>
              </a:ext>
            </a:extLst>
          </p:cNvPr>
          <p:cNvSpPr txBox="1">
            <a:spLocks/>
          </p:cNvSpPr>
          <p:nvPr/>
        </p:nvSpPr>
        <p:spPr>
          <a:xfrm>
            <a:off x="223920" y="6356350"/>
            <a:ext cx="609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9E00E3-DEE3-4217-B4F6-3EC050798811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1109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437F8C5-DB43-035C-AFE6-463F4B46F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214" y="1034248"/>
            <a:ext cx="10847901" cy="4637910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Budget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60 000 €/an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un budget doublé depuis 2022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un programme soutenu par l'Agence à hauteur de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50%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Résultats depuis 2020 :</a:t>
            </a:r>
          </a:p>
          <a:p>
            <a:pPr marL="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6 166 élèves sensibilisés/an en moyenne </a:t>
            </a:r>
          </a:p>
          <a:p>
            <a:pPr marL="342900" lvl="1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Coût unitaire 2024/2025 :</a:t>
            </a:r>
          </a:p>
          <a:p>
            <a:pPr marL="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			10,80 € par élève sensibilisé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E3A70DF-EA7E-FA22-D2F9-30D7D607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90345FF-71E1-5EA8-79E0-6E4157F93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192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C2D3-BBE6-2DDD-674E-C7DF14133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BA6A02E-67A0-5D19-3DD3-C8E497EA1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6" y="1207321"/>
            <a:ext cx="11266988" cy="4438877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Rappel des objectifs arrêtés en 2005 :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&gt;&gt;&gt;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que tous les écoliers girondins aient été sensibilisés entre leur entrée à l'école primaire et leur départ du collège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Pour atteindre l'objectif (en théorie)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nombre d’élèves en primaire et au collège (2024/25) :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156 140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durée du parcours primaire collège :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9 ans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objectif 2005 =&gt; en moyenne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17 400 élèves </a:t>
            </a:r>
            <a:r>
              <a:rPr lang="fr-FR" sz="2800" dirty="0">
                <a:solidFill>
                  <a:srgbClr val="0077D4"/>
                </a:solidFill>
              </a:rPr>
              <a:t>à sensibiliser par 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pour un coût unitaire moyen de 10,8 €/élève &gt;&gt;&gt;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# 190 000 €</a:t>
            </a:r>
          </a:p>
          <a:p>
            <a:pPr marL="0" indent="0" algn="r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soit un budget plus que triplé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F8621AB-8EB4-6FD6-D35B-CDF4F60BB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0A8E81D-D7BE-092A-8BB9-209A500BB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92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EFC77-EEB5-026F-8576-47CD1750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1C312C3-BEA6-2AC5-A94A-E52FFDEC0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1" y="1207321"/>
            <a:ext cx="11562006" cy="4438877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Eléments à prendre en considération :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&gt;&gt;&gt; augmentation du taux d'intervention de l'Agence de 50 à 70 % au titre de son 12</a:t>
            </a:r>
            <a:r>
              <a:rPr lang="fr-FR" sz="2800" baseline="30000" dirty="0">
                <a:solidFill>
                  <a:srgbClr val="0077D4"/>
                </a:solidFill>
              </a:rPr>
              <a:t>e</a:t>
            </a:r>
            <a:r>
              <a:rPr lang="fr-FR" sz="2800" dirty="0">
                <a:solidFill>
                  <a:srgbClr val="0077D4"/>
                </a:solidFill>
              </a:rPr>
              <a:t> programme (</a:t>
            </a:r>
            <a:r>
              <a:rPr lang="fr-FR" sz="2400" dirty="0">
                <a:solidFill>
                  <a:srgbClr val="0077D4"/>
                </a:solidFill>
              </a:rPr>
              <a:t>à confirmer</a:t>
            </a:r>
            <a:r>
              <a:rPr lang="fr-FR" sz="2800" dirty="0">
                <a:solidFill>
                  <a:srgbClr val="0077D4"/>
                </a:solidFill>
              </a:rPr>
              <a:t>) ou du futur contrat (</a:t>
            </a:r>
            <a:r>
              <a:rPr lang="fr-FR" sz="2400" dirty="0">
                <a:solidFill>
                  <a:srgbClr val="0077D4"/>
                </a:solidFill>
              </a:rPr>
              <a:t>voire 80% ?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Conséquence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si augmentation de l'enveloppe budgétaire de 60 000 à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100 000 €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&gt;&gt;&gt;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reste à charge inchangé </a:t>
            </a:r>
            <a:r>
              <a:rPr lang="fr-FR" sz="2800" dirty="0">
                <a:solidFill>
                  <a:srgbClr val="0077D4"/>
                </a:solidFill>
              </a:rPr>
              <a:t>de 30 000 €/an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&gt;&gt;&gt; nombre d'élèves sensibilisés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# 9 000 élèves </a:t>
            </a:r>
            <a:r>
              <a:rPr lang="fr-FR" sz="2800" dirty="0">
                <a:solidFill>
                  <a:srgbClr val="0077D4"/>
                </a:solidFill>
              </a:rPr>
              <a:t>(&lt; à</a:t>
            </a:r>
            <a:r>
              <a:rPr lang="fr-FR" sz="2400" dirty="0">
                <a:solidFill>
                  <a:srgbClr val="0077D4"/>
                </a:solidFill>
              </a:rPr>
              <a:t> 50% de l'objectif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8A21F8A-02A3-903C-653E-ACC31AE75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0284E52-DC09-05CB-965D-D61A25AFD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86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5485A-1BB1-0D26-5C58-33A8CE341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09CA066-01BE-59DB-B128-E479B12FD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97" y="1056401"/>
            <a:ext cx="11562006" cy="55933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Enveloppe à 100 000 €/an sans conséquence sur résultat budgétaire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Simulations d'augmentations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CEB082-A34E-514F-42D6-F50EBC1DE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51AD477-C24E-1C6C-71A5-D85D90E82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188360B-CA80-9088-FA86-129274675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66646"/>
              </p:ext>
            </p:extLst>
          </p:nvPr>
        </p:nvGraphicFramePr>
        <p:xfrm>
          <a:off x="314997" y="2125203"/>
          <a:ext cx="11438730" cy="2764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455">
                  <a:extLst>
                    <a:ext uri="{9D8B030D-6E8A-4147-A177-3AD203B41FA5}">
                      <a16:colId xmlns:a16="http://schemas.microsoft.com/office/drawing/2014/main" val="2331093404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4035160261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1053746649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2041975370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692082004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1178821467"/>
                    </a:ext>
                  </a:extLst>
                </a:gridCol>
              </a:tblGrid>
              <a:tr h="52189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Subvention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Reste à charge</a:t>
                      </a:r>
                    </a:p>
                    <a:p>
                      <a:pPr algn="ctr"/>
                      <a:r>
                        <a:rPr lang="fr-FR" sz="1800" dirty="0"/>
                        <a:t>(RAC)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Augmentation du RAC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Nombre d'élèves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Rapport à l'objectif</a:t>
                      </a:r>
                    </a:p>
                  </a:txBody>
                  <a:tcPr marL="128686" marR="128686" marT="64343" marB="64343"/>
                </a:tc>
                <a:extLst>
                  <a:ext uri="{0D108BD9-81ED-4DB2-BD59-A6C34878D82A}">
                    <a16:rowId xmlns:a16="http://schemas.microsoft.com/office/drawing/2014/main" val="2057664845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60 000 €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50 %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30 000 €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sans objet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# 5 500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32 %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448579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100 000 €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70 %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30 000 €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+0 €  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# 9 000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52 %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47405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134 000 €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70 %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40 200 €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+10 200 €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# 12 000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69 %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844284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167 000 €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70 %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50 100 €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+20 100 €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# 15 000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86 %</a:t>
                      </a:r>
                    </a:p>
                  </a:txBody>
                  <a:tcPr marL="128686" marR="128686" marT="64343" marB="6434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771697"/>
                  </a:ext>
                </a:extLst>
              </a:tr>
            </a:tbl>
          </a:graphicData>
        </a:graphic>
      </p:graphicFrame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DF96E1AA-8474-BDBD-2D11-8318971AE56B}"/>
              </a:ext>
            </a:extLst>
          </p:cNvPr>
          <p:cNvSpPr txBox="1">
            <a:spLocks/>
          </p:cNvSpPr>
          <p:nvPr/>
        </p:nvSpPr>
        <p:spPr>
          <a:xfrm>
            <a:off x="2103620" y="5102961"/>
            <a:ext cx="9773383" cy="1397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2400" dirty="0">
                <a:solidFill>
                  <a:srgbClr val="0077D4"/>
                </a:solidFill>
              </a:rPr>
              <a:t>Remarques relatives au rapport du nombre d'élèves à l'objectif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au moins un autre dispositif existe (Régie Eau Bordeaux)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possibilités de sensibilisation d'un même élève à plusieurs reprises</a:t>
            </a:r>
          </a:p>
        </p:txBody>
      </p:sp>
    </p:spTree>
    <p:extLst>
      <p:ext uri="{BB962C8B-B14F-4D97-AF65-F5344CB8AC3E}">
        <p14:creationId xmlns:p14="http://schemas.microsoft.com/office/powerpoint/2010/main" val="222614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40FD5-251C-2592-BE56-244B0780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826CB95-7660-706A-D010-1A9F0A9C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076277C-C9DE-1076-7299-D251636ECD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46B494A-9E74-298B-5439-F2C6F8B7E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63715"/>
              </p:ext>
            </p:extLst>
          </p:nvPr>
        </p:nvGraphicFramePr>
        <p:xfrm>
          <a:off x="314997" y="2125203"/>
          <a:ext cx="11438730" cy="1721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455">
                  <a:extLst>
                    <a:ext uri="{9D8B030D-6E8A-4147-A177-3AD203B41FA5}">
                      <a16:colId xmlns:a16="http://schemas.microsoft.com/office/drawing/2014/main" val="2331093404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4035160261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1053746649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2041975370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692082004"/>
                    </a:ext>
                  </a:extLst>
                </a:gridCol>
                <a:gridCol w="1906455">
                  <a:extLst>
                    <a:ext uri="{9D8B030D-6E8A-4147-A177-3AD203B41FA5}">
                      <a16:colId xmlns:a16="http://schemas.microsoft.com/office/drawing/2014/main" val="1178821467"/>
                    </a:ext>
                  </a:extLst>
                </a:gridCol>
              </a:tblGrid>
              <a:tr h="52189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Subvention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Reste à charge</a:t>
                      </a:r>
                    </a:p>
                    <a:p>
                      <a:pPr algn="ctr"/>
                      <a:r>
                        <a:rPr lang="fr-FR" sz="1800" dirty="0"/>
                        <a:t>(RAC)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Augmentation du RAC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Nombre d'élèves</a:t>
                      </a:r>
                    </a:p>
                  </a:txBody>
                  <a:tcPr marL="128686" marR="128686" marT="64343" marB="643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Rapport à l'objectif</a:t>
                      </a:r>
                    </a:p>
                  </a:txBody>
                  <a:tcPr marL="128686" marR="128686" marT="64343" marB="64343"/>
                </a:tc>
                <a:extLst>
                  <a:ext uri="{0D108BD9-81ED-4DB2-BD59-A6C34878D82A}">
                    <a16:rowId xmlns:a16="http://schemas.microsoft.com/office/drawing/2014/main" val="2057664845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60 000 €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50 %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30 000 €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sans objet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# 5 500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rgbClr val="0070C0"/>
                          </a:solidFill>
                        </a:rPr>
                        <a:t>32 %</a:t>
                      </a:r>
                    </a:p>
                  </a:txBody>
                  <a:tcPr marL="128686" marR="128686" marT="64343" marB="64343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448579"/>
                  </a:ext>
                </a:extLst>
              </a:tr>
              <a:tr h="521892"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120 000 €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70 %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36 000 €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+6 000 €  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# 11 000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dirty="0">
                          <a:solidFill>
                            <a:srgbClr val="0070C0"/>
                          </a:solidFill>
                        </a:rPr>
                        <a:t>64 %</a:t>
                      </a:r>
                    </a:p>
                  </a:txBody>
                  <a:tcPr marL="128686" marR="128686" marT="64343" marB="64343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47405"/>
                  </a:ext>
                </a:extLst>
              </a:tr>
            </a:tbl>
          </a:graphicData>
        </a:graphic>
      </p:graphicFrame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134C12E7-AF1D-0735-9151-BAA4E496F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997" y="1056401"/>
            <a:ext cx="11562006" cy="559335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</a:endParaRP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Proposition d'augmentation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59058E68-9CFF-9CB3-416D-7187888FD8FE}"/>
              </a:ext>
            </a:extLst>
          </p:cNvPr>
          <p:cNvSpPr txBox="1">
            <a:spLocks/>
          </p:cNvSpPr>
          <p:nvPr/>
        </p:nvSpPr>
        <p:spPr>
          <a:xfrm>
            <a:off x="704600" y="4577721"/>
            <a:ext cx="10969536" cy="1397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2400" dirty="0">
                <a:solidFill>
                  <a:srgbClr val="0077D4"/>
                </a:solidFill>
              </a:rPr>
              <a:t>Remarques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augmentation marginale en regard du budget du SMEGREG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augmentation notable de la charge de travail pour l'animation du dispositif</a:t>
            </a:r>
          </a:p>
        </p:txBody>
      </p:sp>
    </p:spTree>
    <p:extLst>
      <p:ext uri="{BB962C8B-B14F-4D97-AF65-F5344CB8AC3E}">
        <p14:creationId xmlns:p14="http://schemas.microsoft.com/office/powerpoint/2010/main" val="3645016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13DD2-1686-D37E-3BE2-C35021D13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C258312-A6A1-D171-1524-0357A4B95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198179"/>
            <a:ext cx="11594880" cy="5000517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Le dispositif : 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formalisé dans sa configuration actuelle en 2011 après des essais</a:t>
            </a:r>
          </a:p>
          <a:p>
            <a:pPr fontAlgn="base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objectifs : informer sur la ressource en eau des Nappes profondes, sensibiliser à leur préservation et aux économies d’eau, conseiller gratuitement sur la maîtrise des consommations et objectivement sur le choix d’équipements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7D4"/>
                </a:solidFill>
              </a:rPr>
              <a:t>plus de 50 000 personnes informées ou sensibilisées depuis 2011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7884A2C-3AE0-A6CA-E6E6-1D3C11795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8FEF00C-7FE7-E968-D5C8-23A64266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12" y="0"/>
            <a:ext cx="8784703" cy="886945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 grand public les "Espaces info économies d’eau"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49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013BE-216F-11FF-E90C-01A34DC7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C59B62F-801A-01B6-A13D-144DFA79C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18" y="1198179"/>
            <a:ext cx="11149742" cy="1713697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Budget :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90 000 €/an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un budget inchangé depuis 2016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		un programme soutenu par l'Agence à hauteur de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50%</a:t>
            </a:r>
            <a:endParaRPr lang="fr-FR" sz="2800" dirty="0">
              <a:solidFill>
                <a:srgbClr val="0077D4"/>
              </a:solidFill>
            </a:endParaRP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endParaRPr lang="fr-FR" sz="32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172254-545A-2107-C1E9-9D685EBE3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6B169D5-9732-0490-9A04-9EC8B8D7B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755850"/>
              </p:ext>
            </p:extLst>
          </p:nvPr>
        </p:nvGraphicFramePr>
        <p:xfrm>
          <a:off x="581565" y="3513996"/>
          <a:ext cx="10767848" cy="2399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470">
                  <a:extLst>
                    <a:ext uri="{9D8B030D-6E8A-4147-A177-3AD203B41FA5}">
                      <a16:colId xmlns:a16="http://schemas.microsoft.com/office/drawing/2014/main" val="1207624834"/>
                    </a:ext>
                  </a:extLst>
                </a:gridCol>
                <a:gridCol w="2032986">
                  <a:extLst>
                    <a:ext uri="{9D8B030D-6E8A-4147-A177-3AD203B41FA5}">
                      <a16:colId xmlns:a16="http://schemas.microsoft.com/office/drawing/2014/main" val="1892299943"/>
                    </a:ext>
                  </a:extLst>
                </a:gridCol>
                <a:gridCol w="4014430">
                  <a:extLst>
                    <a:ext uri="{9D8B030D-6E8A-4147-A177-3AD203B41FA5}">
                      <a16:colId xmlns:a16="http://schemas.microsoft.com/office/drawing/2014/main" val="1138794178"/>
                    </a:ext>
                  </a:extLst>
                </a:gridCol>
                <a:gridCol w="2691962">
                  <a:extLst>
                    <a:ext uri="{9D8B030D-6E8A-4147-A177-3AD203B41FA5}">
                      <a16:colId xmlns:a16="http://schemas.microsoft.com/office/drawing/2014/main" val="3465371903"/>
                    </a:ext>
                  </a:extLst>
                </a:gridCol>
              </a:tblGrid>
              <a:tr h="8276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 err="1">
                          <a:effectLst/>
                        </a:rPr>
                        <a:t>Annee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effectLst/>
                        </a:rPr>
                        <a:t>Nombre total d'actions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effectLst/>
                        </a:rPr>
                        <a:t>Nombre de personnes informées &amp; sensibilisés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effectLst/>
                        </a:rPr>
                        <a:t>Crédits utilisés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5748143"/>
                  </a:ext>
                </a:extLst>
              </a:tr>
              <a:tr h="252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2021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42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3 210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43 943 €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6849914"/>
                  </a:ext>
                </a:extLst>
              </a:tr>
              <a:tr h="252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2022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84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11 369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95 750 €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25696150"/>
                  </a:ext>
                </a:extLst>
              </a:tr>
              <a:tr h="252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>
                          <a:solidFill>
                            <a:srgbClr val="0070C0"/>
                          </a:solidFill>
                          <a:effectLst/>
                        </a:rPr>
                        <a:t>2023</a:t>
                      </a:r>
                      <a:endParaRPr lang="fr-FR" sz="2000" b="0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105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9 185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98 853 €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4023611"/>
                  </a:ext>
                </a:extLst>
              </a:tr>
              <a:tr h="252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>
                          <a:solidFill>
                            <a:srgbClr val="0070C0"/>
                          </a:solidFill>
                          <a:effectLst/>
                        </a:rPr>
                        <a:t>2024</a:t>
                      </a:r>
                      <a:endParaRPr lang="fr-FR" sz="2000" b="0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77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9 608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75 745 €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01319338"/>
                  </a:ext>
                </a:extLst>
              </a:tr>
              <a:tr h="252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>
                          <a:solidFill>
                            <a:srgbClr val="0070C0"/>
                          </a:solidFill>
                          <a:effectLst/>
                        </a:rPr>
                        <a:t>2025</a:t>
                      </a:r>
                      <a:endParaRPr lang="fr-FR" sz="2000" b="0" i="0" u="none" strike="noStrike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84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En cours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74 204 €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8938044"/>
                  </a:ext>
                </a:extLst>
              </a:tr>
            </a:tbl>
          </a:graphicData>
        </a:graphic>
      </p:graphicFrame>
      <p:sp>
        <p:nvSpPr>
          <p:cNvPr id="8" name="Titre 3">
            <a:extLst>
              <a:ext uri="{FF2B5EF4-FFF2-40B4-BE49-F238E27FC236}">
                <a16:creationId xmlns:a16="http://schemas.microsoft.com/office/drawing/2014/main" id="{6B14F181-6EDA-E8D7-D43C-65D0E392F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12" y="0"/>
            <a:ext cx="8784703" cy="886945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 grand public les "Espaces info économies d’eau"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647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CB9D9-2BEF-2C8A-696D-77477218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E8737D5-D6EA-F90D-CB86-0D3D98446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985379"/>
            <a:ext cx="11562006" cy="4438877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Eléments à prendre en considération :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2800" dirty="0">
              <a:solidFill>
                <a:srgbClr val="0077D4"/>
              </a:solidFill>
            </a:endParaRP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&gt;&gt;&gt; augmentation du taux d'intervention de l'Agence de 50 à 70 % au titre de son 12</a:t>
            </a:r>
            <a:r>
              <a:rPr lang="fr-FR" sz="2800" baseline="30000" dirty="0">
                <a:solidFill>
                  <a:srgbClr val="0077D4"/>
                </a:solidFill>
              </a:rPr>
              <a:t>e</a:t>
            </a:r>
            <a:r>
              <a:rPr lang="fr-FR" sz="2800" dirty="0">
                <a:solidFill>
                  <a:srgbClr val="0077D4"/>
                </a:solidFill>
              </a:rPr>
              <a:t> programme (</a:t>
            </a:r>
            <a:r>
              <a:rPr lang="fr-FR" sz="2400" dirty="0">
                <a:solidFill>
                  <a:srgbClr val="0077D4"/>
                </a:solidFill>
              </a:rPr>
              <a:t>à confirmer</a:t>
            </a:r>
            <a:r>
              <a:rPr lang="fr-FR" sz="2800" dirty="0">
                <a:solidFill>
                  <a:srgbClr val="0077D4"/>
                </a:solidFill>
              </a:rPr>
              <a:t>) ou du futur contrat (</a:t>
            </a:r>
            <a:r>
              <a:rPr lang="fr-FR" sz="2400" dirty="0">
                <a:solidFill>
                  <a:srgbClr val="0077D4"/>
                </a:solidFill>
              </a:rPr>
              <a:t>voire 80% ?</a:t>
            </a:r>
            <a:r>
              <a:rPr lang="fr-FR" sz="2800" dirty="0">
                <a:solidFill>
                  <a:srgbClr val="0077D4"/>
                </a:solidFill>
              </a:rPr>
              <a:t>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Conséquence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0077D4"/>
                </a:solidFill>
              </a:rPr>
              <a:t>si augmentation de l'enveloppe budgétaire de 100 000 à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150 000 €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&gt;&gt;&gt; </a:t>
            </a:r>
            <a:r>
              <a:rPr lang="fr-FR" sz="2800" dirty="0">
                <a:solidFill>
                  <a:schemeClr val="accent6">
                    <a:lumMod val="75000"/>
                  </a:schemeClr>
                </a:solidFill>
              </a:rPr>
              <a:t>reste à charge inchangé </a:t>
            </a:r>
            <a:r>
              <a:rPr lang="fr-FR" sz="2800" dirty="0">
                <a:solidFill>
                  <a:srgbClr val="0077D4"/>
                </a:solidFill>
              </a:rPr>
              <a:t>de 45 000 €/an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7D4"/>
                </a:solidFill>
              </a:rPr>
              <a:t>	&gt;&gt;&gt; potentiel de # 150 actions et # 15 000 personnes sensibilisées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06265C1-E6BD-C040-3161-088AA3C5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11</a:t>
            </a:fld>
            <a:endParaRPr lang="fr-FR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C04BACC-3C0D-61DF-2E75-2D4DAD7D6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20120" y="-1"/>
            <a:ext cx="8911988" cy="914401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les scolaires : le programme l'Eau, un Enjeu Majeur</a:t>
            </a:r>
            <a:endParaRPr lang="fr-FR" altLang="fr-FR" sz="2400" b="1" i="1" dirty="0">
              <a:solidFill>
                <a:srgbClr val="F39200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A7593F6-083C-1FCF-5F01-9C5FAFF25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082301"/>
              </p:ext>
            </p:extLst>
          </p:nvPr>
        </p:nvGraphicFramePr>
        <p:xfrm>
          <a:off x="484139" y="1497381"/>
          <a:ext cx="11223722" cy="1314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8889">
                  <a:extLst>
                    <a:ext uri="{9D8B030D-6E8A-4147-A177-3AD203B41FA5}">
                      <a16:colId xmlns:a16="http://schemas.microsoft.com/office/drawing/2014/main" val="2031357937"/>
                    </a:ext>
                  </a:extLst>
                </a:gridCol>
                <a:gridCol w="3794506">
                  <a:extLst>
                    <a:ext uri="{9D8B030D-6E8A-4147-A177-3AD203B41FA5}">
                      <a16:colId xmlns:a16="http://schemas.microsoft.com/office/drawing/2014/main" val="610141544"/>
                    </a:ext>
                  </a:extLst>
                </a:gridCol>
                <a:gridCol w="2032986">
                  <a:extLst>
                    <a:ext uri="{9D8B030D-6E8A-4147-A177-3AD203B41FA5}">
                      <a16:colId xmlns:a16="http://schemas.microsoft.com/office/drawing/2014/main" val="2430377018"/>
                    </a:ext>
                  </a:extLst>
                </a:gridCol>
                <a:gridCol w="1509204">
                  <a:extLst>
                    <a:ext uri="{9D8B030D-6E8A-4147-A177-3AD203B41FA5}">
                      <a16:colId xmlns:a16="http://schemas.microsoft.com/office/drawing/2014/main" val="920659819"/>
                    </a:ext>
                  </a:extLst>
                </a:gridCol>
                <a:gridCol w="1818137">
                  <a:extLst>
                    <a:ext uri="{9D8B030D-6E8A-4147-A177-3AD203B41FA5}">
                      <a16:colId xmlns:a16="http://schemas.microsoft.com/office/drawing/2014/main" val="775758264"/>
                    </a:ext>
                  </a:extLst>
                </a:gridCol>
              </a:tblGrid>
              <a:tr h="7753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dirty="0">
                          <a:effectLst/>
                        </a:rPr>
                        <a:t>Actions menées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dirty="0">
                          <a:effectLst/>
                        </a:rPr>
                        <a:t>Personnes informées &amp; sensibilisés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dirty="0">
                          <a:effectLst/>
                        </a:rPr>
                        <a:t>Montants dépensés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dirty="0">
                          <a:effectLst/>
                        </a:rPr>
                        <a:t>Coût/ action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dirty="0">
                          <a:effectLst/>
                        </a:rPr>
                        <a:t>Coût/ personne informée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2279301"/>
                  </a:ext>
                </a:extLst>
              </a:tr>
              <a:tr h="5387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89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10 054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90 117 €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1 013 €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9 €</a:t>
                      </a:r>
                      <a:endParaRPr lang="fr-FR" sz="2000" b="0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156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940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7583D-34A1-7CF3-481B-81D93BEB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A757734-4430-C364-D3F6-C73B98802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158272"/>
            <a:ext cx="10429719" cy="504497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3000" dirty="0">
                <a:solidFill>
                  <a:srgbClr val="0077D4"/>
                </a:solidFill>
              </a:rPr>
              <a:t>Propositions d'évolution :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3000" dirty="0">
                <a:solidFill>
                  <a:srgbClr val="0077D4"/>
                </a:solidFill>
              </a:rPr>
              <a:t>		&gt; se limiter à 50 % d'augmentation du budget, sans 				incidence sur le reste à charge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3000" dirty="0">
                <a:solidFill>
                  <a:srgbClr val="0077D4"/>
                </a:solidFill>
              </a:rPr>
              <a:t>		&gt; attendre d'être en capacité d'évaluer l'effet de 					cette augmentation avant d'aller plus loin</a:t>
            </a: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endParaRPr lang="fr-FR" sz="32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0869EB1-B224-B07B-2184-465A9F9E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12</a:t>
            </a:fld>
            <a:endParaRPr lang="fr-FR"/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605769F8-C3CA-15B3-B246-440D3B52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12" y="0"/>
            <a:ext cx="8784703" cy="886945"/>
          </a:xfrm>
        </p:spPr>
        <p:txBody>
          <a:bodyPr>
            <a:normAutofit fontScale="90000"/>
          </a:bodyPr>
          <a:lstStyle/>
          <a:p>
            <a:r>
              <a:rPr lang="fr-FR" altLang="fr-FR" sz="2800" b="1" dirty="0">
                <a:solidFill>
                  <a:srgbClr val="0077D4"/>
                </a:solidFill>
              </a:rPr>
              <a:t>Pour le grand public les "Espaces info économies d’eau"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94922BC6-3B24-C273-E651-1B7BFAF41F83}"/>
              </a:ext>
            </a:extLst>
          </p:cNvPr>
          <p:cNvSpPr txBox="1">
            <a:spLocks/>
          </p:cNvSpPr>
          <p:nvPr/>
        </p:nvSpPr>
        <p:spPr>
          <a:xfrm>
            <a:off x="611232" y="4302452"/>
            <a:ext cx="10969536" cy="13972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6">
                  <a:lumMod val="75000"/>
                </a:schemeClr>
              </a:buClr>
              <a:buFont typeface="Arial"/>
              <a:buNone/>
            </a:pPr>
            <a:r>
              <a:rPr lang="fr-FR" sz="2400" dirty="0">
                <a:solidFill>
                  <a:srgbClr val="0077D4"/>
                </a:solidFill>
              </a:rPr>
              <a:t>Remarques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reste à charge du SMEGREG inchangé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7D4"/>
                </a:solidFill>
              </a:rPr>
              <a:t>augmentation notable de la charge de travail pour l'animation du dispositif</a:t>
            </a:r>
          </a:p>
        </p:txBody>
      </p:sp>
    </p:spTree>
    <p:extLst>
      <p:ext uri="{BB962C8B-B14F-4D97-AF65-F5344CB8AC3E}">
        <p14:creationId xmlns:p14="http://schemas.microsoft.com/office/powerpoint/2010/main" val="3318264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</TotalTime>
  <Words>1012</Words>
  <Application>Microsoft Office PowerPoint</Application>
  <PresentationFormat>Grand écran</PresentationFormat>
  <Paragraphs>180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Aptos Narrow</vt:lpstr>
      <vt:lpstr>Arial</vt:lpstr>
      <vt:lpstr>Trebuchet MS</vt:lpstr>
      <vt:lpstr>Wingdings</vt:lpstr>
      <vt:lpstr>Office Theme</vt:lpstr>
      <vt:lpstr>Proposition d'augmentation des moyens alloués à la politique d'information, formation, sensibilisation</vt:lpstr>
      <vt:lpstr>Politique d'information, formation, sensibilisation</vt:lpstr>
      <vt:lpstr>Pour les scolaires : le programme l'Eau, un Enjeu Majeur</vt:lpstr>
      <vt:lpstr>Pour les scolaires : le programme l'Eau, un Enjeu Majeur</vt:lpstr>
      <vt:lpstr>Pour les scolaires : le programme l'Eau, un Enjeu Majeur</vt:lpstr>
      <vt:lpstr>Pour les scolaires : le programme l'Eau, un Enjeu Majeur</vt:lpstr>
      <vt:lpstr>Pour les scolaires : le programme l'Eau, un Enjeu Majeur</vt:lpstr>
      <vt:lpstr>Pour les scolaires : le programme l'Eau, un Enjeu Majeur</vt:lpstr>
      <vt:lpstr>Pour le grand public les "Espaces info économies d’eau"</vt:lpstr>
      <vt:lpstr>Pour le grand public les "Espaces info économies d’eau"</vt:lpstr>
      <vt:lpstr>Pour les scolaires : le programme l'Eau, un Enjeu Majeur</vt:lpstr>
      <vt:lpstr>Pour le grand public les "Espaces info économies d’eau"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27</cp:revision>
  <dcterms:created xsi:type="dcterms:W3CDTF">2023-11-09T14:53:53Z</dcterms:created>
  <dcterms:modified xsi:type="dcterms:W3CDTF">2025-11-25T13:16:40Z</dcterms:modified>
</cp:coreProperties>
</file>